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9"/>
  </p:notesMasterIdLst>
  <p:handoutMasterIdLst>
    <p:handoutMasterId r:id="rId40"/>
  </p:handoutMasterIdLst>
  <p:sldIdLst>
    <p:sldId id="334" r:id="rId2"/>
    <p:sldId id="335" r:id="rId3"/>
    <p:sldId id="336" r:id="rId4"/>
    <p:sldId id="330" r:id="rId5"/>
    <p:sldId id="337" r:id="rId6"/>
    <p:sldId id="370" r:id="rId7"/>
    <p:sldId id="371" r:id="rId8"/>
    <p:sldId id="324" r:id="rId9"/>
    <p:sldId id="269" r:id="rId10"/>
    <p:sldId id="340" r:id="rId11"/>
    <p:sldId id="341" r:id="rId12"/>
    <p:sldId id="342" r:id="rId13"/>
    <p:sldId id="343" r:id="rId14"/>
    <p:sldId id="344" r:id="rId15"/>
    <p:sldId id="345" r:id="rId16"/>
    <p:sldId id="346" r:id="rId17"/>
    <p:sldId id="347" r:id="rId18"/>
    <p:sldId id="348" r:id="rId19"/>
    <p:sldId id="351" r:id="rId20"/>
    <p:sldId id="352" r:id="rId21"/>
    <p:sldId id="349" r:id="rId22"/>
    <p:sldId id="350"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8" r:id="rId37"/>
    <p:sldId id="369" r:id="rId38"/>
  </p:sldIdLst>
  <p:sldSz cx="9144000" cy="6858000" type="screen4x3"/>
  <p:notesSz cx="9928225" cy="6797675"/>
  <p:defaultTextStyle>
    <a:defPPr>
      <a:defRPr lang="en-GB"/>
    </a:defPPr>
    <a:lvl1pPr algn="l" defTabSz="449263" rtl="0" fontAlgn="base">
      <a:spcBef>
        <a:spcPct val="0"/>
      </a:spcBef>
      <a:spcAft>
        <a:spcPct val="0"/>
      </a:spcAft>
      <a:buClr>
        <a:srgbClr val="000000"/>
      </a:buClr>
      <a:buSzPct val="100000"/>
      <a:buFont typeface="Arial" charset="0"/>
      <a:defRPr sz="2000" kern="1200">
        <a:solidFill>
          <a:schemeClr val="bg1"/>
        </a:solidFill>
        <a:latin typeface="Arial" charset="0"/>
        <a:ea typeface="+mn-ea"/>
        <a:cs typeface="Lucida Sans Unicode" charset="0"/>
      </a:defRPr>
    </a:lvl1pPr>
    <a:lvl2pPr marL="457200" algn="l" defTabSz="449263" rtl="0" fontAlgn="base">
      <a:spcBef>
        <a:spcPct val="0"/>
      </a:spcBef>
      <a:spcAft>
        <a:spcPct val="0"/>
      </a:spcAft>
      <a:buClr>
        <a:srgbClr val="000000"/>
      </a:buClr>
      <a:buSzPct val="100000"/>
      <a:buFont typeface="Arial" charset="0"/>
      <a:defRPr sz="2000" kern="1200">
        <a:solidFill>
          <a:schemeClr val="bg1"/>
        </a:solidFill>
        <a:latin typeface="Arial" charset="0"/>
        <a:ea typeface="+mn-ea"/>
        <a:cs typeface="Lucida Sans Unicode" charset="0"/>
      </a:defRPr>
    </a:lvl2pPr>
    <a:lvl3pPr marL="914400" algn="l" defTabSz="449263" rtl="0" fontAlgn="base">
      <a:spcBef>
        <a:spcPct val="0"/>
      </a:spcBef>
      <a:spcAft>
        <a:spcPct val="0"/>
      </a:spcAft>
      <a:buClr>
        <a:srgbClr val="000000"/>
      </a:buClr>
      <a:buSzPct val="100000"/>
      <a:buFont typeface="Arial" charset="0"/>
      <a:defRPr sz="2000" kern="1200">
        <a:solidFill>
          <a:schemeClr val="bg1"/>
        </a:solidFill>
        <a:latin typeface="Arial" charset="0"/>
        <a:ea typeface="+mn-ea"/>
        <a:cs typeface="Lucida Sans Unicode" charset="0"/>
      </a:defRPr>
    </a:lvl3pPr>
    <a:lvl4pPr marL="1371600" algn="l" defTabSz="449263" rtl="0" fontAlgn="base">
      <a:spcBef>
        <a:spcPct val="0"/>
      </a:spcBef>
      <a:spcAft>
        <a:spcPct val="0"/>
      </a:spcAft>
      <a:buClr>
        <a:srgbClr val="000000"/>
      </a:buClr>
      <a:buSzPct val="100000"/>
      <a:buFont typeface="Arial" charset="0"/>
      <a:defRPr sz="2000" kern="1200">
        <a:solidFill>
          <a:schemeClr val="bg1"/>
        </a:solidFill>
        <a:latin typeface="Arial" charset="0"/>
        <a:ea typeface="+mn-ea"/>
        <a:cs typeface="Lucida Sans Unicode" charset="0"/>
      </a:defRPr>
    </a:lvl4pPr>
    <a:lvl5pPr marL="1828800" algn="l" defTabSz="449263" rtl="0" fontAlgn="base">
      <a:spcBef>
        <a:spcPct val="0"/>
      </a:spcBef>
      <a:spcAft>
        <a:spcPct val="0"/>
      </a:spcAft>
      <a:buClr>
        <a:srgbClr val="000000"/>
      </a:buClr>
      <a:buSzPct val="100000"/>
      <a:buFont typeface="Arial" charset="0"/>
      <a:defRPr sz="2000" kern="1200">
        <a:solidFill>
          <a:schemeClr val="bg1"/>
        </a:solidFill>
        <a:latin typeface="Arial" charset="0"/>
        <a:ea typeface="+mn-ea"/>
        <a:cs typeface="Lucida Sans Unicode" charset="0"/>
      </a:defRPr>
    </a:lvl5pPr>
    <a:lvl6pPr marL="2286000" algn="l" defTabSz="914400" rtl="0" eaLnBrk="1" latinLnBrk="0" hangingPunct="1">
      <a:defRPr sz="2000" kern="1200">
        <a:solidFill>
          <a:schemeClr val="bg1"/>
        </a:solidFill>
        <a:latin typeface="Arial" charset="0"/>
        <a:ea typeface="+mn-ea"/>
        <a:cs typeface="Lucida Sans Unicode" charset="0"/>
      </a:defRPr>
    </a:lvl6pPr>
    <a:lvl7pPr marL="2743200" algn="l" defTabSz="914400" rtl="0" eaLnBrk="1" latinLnBrk="0" hangingPunct="1">
      <a:defRPr sz="2000" kern="1200">
        <a:solidFill>
          <a:schemeClr val="bg1"/>
        </a:solidFill>
        <a:latin typeface="Arial" charset="0"/>
        <a:ea typeface="+mn-ea"/>
        <a:cs typeface="Lucida Sans Unicode" charset="0"/>
      </a:defRPr>
    </a:lvl7pPr>
    <a:lvl8pPr marL="3200400" algn="l" defTabSz="914400" rtl="0" eaLnBrk="1" latinLnBrk="0" hangingPunct="1">
      <a:defRPr sz="2000" kern="1200">
        <a:solidFill>
          <a:schemeClr val="bg1"/>
        </a:solidFill>
        <a:latin typeface="Arial" charset="0"/>
        <a:ea typeface="+mn-ea"/>
        <a:cs typeface="Lucida Sans Unicode" charset="0"/>
      </a:defRPr>
    </a:lvl8pPr>
    <a:lvl9pPr marL="3657600" algn="l" defTabSz="914400" rtl="0" eaLnBrk="1" latinLnBrk="0" hangingPunct="1">
      <a:defRPr sz="2000" kern="1200">
        <a:solidFill>
          <a:schemeClr val="bg1"/>
        </a:solidFill>
        <a:latin typeface="Arial" charset="0"/>
        <a:ea typeface="+mn-ea"/>
        <a:cs typeface="Lucida Sans Unicode"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79" autoAdjust="0"/>
    <p:restoredTop sz="95153" autoAdjust="0"/>
  </p:normalViewPr>
  <p:slideViewPr>
    <p:cSldViewPr>
      <p:cViewPr varScale="1">
        <p:scale>
          <a:sx n="52" d="100"/>
          <a:sy n="52" d="100"/>
        </p:scale>
        <p:origin x="1350" y="72"/>
      </p:cViewPr>
      <p:guideLst/>
    </p:cSldViewPr>
  </p:slideViewPr>
  <p:outlineViewPr>
    <p:cViewPr varScale="1">
      <p:scale>
        <a:sx n="170" d="200"/>
        <a:sy n="170" d="200"/>
      </p:scale>
      <p:origin x="-780" y="-84"/>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1704" y="-102"/>
      </p:cViewPr>
      <p:guideLst>
        <p:guide orient="horz" pos="2881"/>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slide" Target="slides/slide9.xml"/><Relationship Id="rId1"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99616" y="158477"/>
            <a:ext cx="4536504" cy="339804"/>
          </a:xfrm>
          <a:prstGeom prst="rect">
            <a:avLst/>
          </a:prstGeom>
        </p:spPr>
        <p:txBody>
          <a:bodyPr vert="horz" lIns="91440" tIns="45720" rIns="91440" bIns="45720" rtlCol="0"/>
          <a:lstStyle>
            <a:lvl1pPr algn="l">
              <a:defRPr sz="1200"/>
            </a:lvl1pPr>
          </a:lstStyle>
          <a:p>
            <a:r>
              <a:rPr lang="en-GB" dirty="0">
                <a:solidFill>
                  <a:schemeClr val="tx1"/>
                </a:solidFill>
              </a:rPr>
              <a:t>The dynamic rock cycle</a:t>
            </a:r>
          </a:p>
        </p:txBody>
      </p:sp>
      <p:sp>
        <p:nvSpPr>
          <p:cNvPr id="4" name="Footer Placeholder 3"/>
          <p:cNvSpPr>
            <a:spLocks noGrp="1"/>
          </p:cNvSpPr>
          <p:nvPr>
            <p:ph type="ftr" sz="quarter" idx="2"/>
          </p:nvPr>
        </p:nvSpPr>
        <p:spPr>
          <a:xfrm>
            <a:off x="427608" y="6351165"/>
            <a:ext cx="4302125" cy="339804"/>
          </a:xfrm>
          <a:prstGeom prst="rect">
            <a:avLst/>
          </a:prstGeom>
        </p:spPr>
        <p:txBody>
          <a:bodyPr vert="horz" lIns="91440" tIns="45720" rIns="91440" bIns="45720" rtlCol="0" anchor="b"/>
          <a:lstStyle>
            <a:lvl1pPr algn="l">
              <a:defRPr sz="1200"/>
            </a:lvl1pPr>
          </a:lstStyle>
          <a:p>
            <a:r>
              <a:rPr lang="en-GB" dirty="0">
                <a:solidFill>
                  <a:schemeClr val="tx1"/>
                </a:solidFill>
              </a:rPr>
              <a:t>05/03/15</a:t>
            </a:r>
          </a:p>
        </p:txBody>
      </p:sp>
      <p:sp>
        <p:nvSpPr>
          <p:cNvPr id="8" name="Slide Number Placeholder 7"/>
          <p:cNvSpPr>
            <a:spLocks noGrp="1"/>
          </p:cNvSpPr>
          <p:nvPr>
            <p:ph type="sldNum" sz="quarter" idx="3"/>
          </p:nvPr>
        </p:nvSpPr>
        <p:spPr>
          <a:xfrm>
            <a:off x="5540176" y="6351165"/>
            <a:ext cx="4303713" cy="339725"/>
          </a:xfrm>
          <a:prstGeom prst="rect">
            <a:avLst/>
          </a:prstGeom>
        </p:spPr>
        <p:txBody>
          <a:bodyPr vert="horz" lIns="91440" tIns="45720" rIns="91440" bIns="45720" rtlCol="0" anchor="b"/>
          <a:lstStyle>
            <a:lvl1pPr algn="r">
              <a:defRPr sz="1200"/>
            </a:lvl1pPr>
          </a:lstStyle>
          <a:p>
            <a:fld id="{F5A5F0A7-6382-4528-8D15-1B131D956596}" type="slidenum">
              <a:rPr lang="en-GB" smtClean="0">
                <a:solidFill>
                  <a:schemeClr val="tx1"/>
                </a:solidFill>
              </a:rPr>
              <a:t>‹#›</a:t>
            </a:fld>
            <a:endParaRPr lang="en-GB">
              <a:solidFill>
                <a:schemeClr val="tx1"/>
              </a:solidFill>
            </a:endParaRPr>
          </a:p>
        </p:txBody>
      </p:sp>
    </p:spTree>
    <p:extLst>
      <p:ext uri="{BB962C8B-B14F-4D97-AF65-F5344CB8AC3E}">
        <p14:creationId xmlns:p14="http://schemas.microsoft.com/office/powerpoint/2010/main" val="154567671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AutoShape 1"/>
          <p:cNvSpPr>
            <a:spLocks noChangeArrowheads="1"/>
          </p:cNvSpPr>
          <p:nvPr/>
        </p:nvSpPr>
        <p:spPr bwMode="auto">
          <a:xfrm>
            <a:off x="1" y="0"/>
            <a:ext cx="9928225" cy="6797675"/>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07" name="Text Box 2"/>
          <p:cNvSpPr txBox="1">
            <a:spLocks noChangeArrowheads="1"/>
          </p:cNvSpPr>
          <p:nvPr/>
        </p:nvSpPr>
        <p:spPr bwMode="auto">
          <a:xfrm>
            <a:off x="1" y="0"/>
            <a:ext cx="4303713" cy="46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eaLnBrk="1" hangingPunct="1">
              <a:defRPr/>
            </a:pPr>
            <a:endParaRPr lang="en-US"/>
          </a:p>
        </p:txBody>
      </p:sp>
      <p:sp>
        <p:nvSpPr>
          <p:cNvPr id="72708" name="Text Box 3"/>
          <p:cNvSpPr txBox="1">
            <a:spLocks noChangeArrowheads="1"/>
          </p:cNvSpPr>
          <p:nvPr/>
        </p:nvSpPr>
        <p:spPr bwMode="auto">
          <a:xfrm>
            <a:off x="5622926" y="0"/>
            <a:ext cx="4303713" cy="46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eaLnBrk="1" hangingPunct="1">
              <a:defRPr/>
            </a:pPr>
            <a:endParaRPr lang="en-US"/>
          </a:p>
        </p:txBody>
      </p:sp>
      <p:sp>
        <p:nvSpPr>
          <p:cNvPr id="73733" name="Rectangle 4"/>
          <p:cNvSpPr>
            <a:spLocks noGrp="1" noRot="1" noChangeAspect="1" noChangeArrowheads="1"/>
          </p:cNvSpPr>
          <p:nvPr>
            <p:ph type="sldImg"/>
          </p:nvPr>
        </p:nvSpPr>
        <p:spPr bwMode="auto">
          <a:xfrm>
            <a:off x="3265488" y="509588"/>
            <a:ext cx="3397250" cy="2547937"/>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p:nvPr>
        </p:nvSpPr>
        <p:spPr bwMode="auto">
          <a:xfrm>
            <a:off x="992188" y="3229730"/>
            <a:ext cx="7942262" cy="3058239"/>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72711" name="Text Box 6"/>
          <p:cNvSpPr txBox="1">
            <a:spLocks noChangeArrowheads="1"/>
          </p:cNvSpPr>
          <p:nvPr/>
        </p:nvSpPr>
        <p:spPr bwMode="auto">
          <a:xfrm>
            <a:off x="1" y="6337193"/>
            <a:ext cx="4303713" cy="46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eaLnBrk="1" hangingPunct="1">
              <a:defRPr/>
            </a:pPr>
            <a:endParaRPr lang="en-US"/>
          </a:p>
        </p:txBody>
      </p:sp>
      <p:sp>
        <p:nvSpPr>
          <p:cNvPr id="2055" name="Rectangle 7"/>
          <p:cNvSpPr>
            <a:spLocks noGrp="1" noChangeArrowheads="1"/>
          </p:cNvSpPr>
          <p:nvPr>
            <p:ph type="sldNum"/>
          </p:nvPr>
        </p:nvSpPr>
        <p:spPr bwMode="auto">
          <a:xfrm>
            <a:off x="5622926" y="6457871"/>
            <a:ext cx="4302125" cy="338216"/>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defRPr>
            </a:lvl1pPr>
          </a:lstStyle>
          <a:p>
            <a:pPr>
              <a:defRPr/>
            </a:pPr>
            <a:r>
              <a:rPr lang="en-GB" dirty="0"/>
              <a:t>05/03/15</a:t>
            </a:r>
          </a:p>
        </p:txBody>
      </p:sp>
    </p:spTree>
    <p:extLst>
      <p:ext uri="{BB962C8B-B14F-4D97-AF65-F5344CB8AC3E}">
        <p14:creationId xmlns:p14="http://schemas.microsoft.com/office/powerpoint/2010/main" val="1711320347"/>
      </p:ext>
    </p:extLst>
  </p:cSld>
  <p:clrMap bg1="lt1" tx1="dk1" bg2="lt2" tx2="dk2" accent1="accent1" accent2="accent2" accent3="accent3" accent4="accent4" accent5="accent5" accent6="accent6" hlink="hlink" folHlink="folHlink"/>
  <p:hf ftr="0" dt="0"/>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smtClean="0">
                <a:solidFill>
                  <a:schemeClr val="tx1"/>
                </a:solidFill>
                <a:latin typeface="Times New Roman" pitchFamily="18" charset="0"/>
              </a:rPr>
              <a:pPr eaLnBrk="1" hangingPunct="1">
                <a:buFont typeface="Times New Roman" pitchFamily="18" charset="0"/>
                <a:buNone/>
              </a:pPr>
              <a:t>1</a:t>
            </a:fld>
            <a:endParaRPr lang="en-GB" sz="1200">
              <a:solidFill>
                <a:schemeClr val="tx1"/>
              </a:solidFill>
              <a:latin typeface="Times New Roman" pitchFamily="18" charset="0"/>
            </a:endParaRPr>
          </a:p>
        </p:txBody>
      </p:sp>
    </p:spTree>
    <p:extLst>
      <p:ext uri="{BB962C8B-B14F-4D97-AF65-F5344CB8AC3E}">
        <p14:creationId xmlns:p14="http://schemas.microsoft.com/office/powerpoint/2010/main" val="16275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
        <p:nvSpPr>
          <p:cNvPr id="7987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78429534-F810-4E20-A905-276A27FC4C22}" type="slidenum">
              <a:rPr lang="en-GB" sz="1200" smtClean="0">
                <a:solidFill>
                  <a:schemeClr val="tx1"/>
                </a:solidFill>
                <a:latin typeface="Times New Roman" pitchFamily="18" charset="0"/>
              </a:rPr>
              <a:pPr eaLnBrk="1" hangingPunct="1">
                <a:buFont typeface="Times New Roman" pitchFamily="18" charset="0"/>
                <a:buNone/>
              </a:pPr>
              <a:t>4</a:t>
            </a:fld>
            <a:endParaRPr lang="en-GB" sz="1200">
              <a:solidFill>
                <a:schemeClr val="tx1"/>
              </a:solidFill>
              <a:latin typeface="Times New Roman" pitchFamily="18" charset="0"/>
            </a:endParaRPr>
          </a:p>
        </p:txBody>
      </p:sp>
    </p:spTree>
    <p:extLst>
      <p:ext uri="{BB962C8B-B14F-4D97-AF65-F5344CB8AC3E}">
        <p14:creationId xmlns:p14="http://schemas.microsoft.com/office/powerpoint/2010/main" val="1237109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
        <p:nvSpPr>
          <p:cNvPr id="7578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328DF76A-665B-4A14-8F3F-CC7D7C11759A}" type="slidenum">
              <a:rPr lang="en-GB" sz="1200" smtClean="0">
                <a:solidFill>
                  <a:schemeClr val="tx1"/>
                </a:solidFill>
                <a:latin typeface="Times New Roman" pitchFamily="18" charset="0"/>
              </a:rPr>
              <a:pPr eaLnBrk="1" hangingPunct="1">
                <a:buFont typeface="Times New Roman" pitchFamily="18" charset="0"/>
                <a:buNone/>
              </a:pPr>
              <a:t>5</a:t>
            </a:fld>
            <a:endParaRPr lang="en-GB" sz="1200">
              <a:solidFill>
                <a:schemeClr val="tx1"/>
              </a:solidFill>
              <a:latin typeface="Times New Roman" pitchFamily="18" charset="0"/>
            </a:endParaRPr>
          </a:p>
        </p:txBody>
      </p:sp>
    </p:spTree>
    <p:extLst>
      <p:ext uri="{BB962C8B-B14F-4D97-AF65-F5344CB8AC3E}">
        <p14:creationId xmlns:p14="http://schemas.microsoft.com/office/powerpoint/2010/main" val="212906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
        <p:nvSpPr>
          <p:cNvPr id="7782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4E3BBFC3-C603-4317-81CD-F217782D8057}" type="slidenum">
              <a:rPr lang="en-GB" sz="1200" smtClean="0">
                <a:solidFill>
                  <a:srgbClr val="000000"/>
                </a:solidFill>
                <a:latin typeface="Times New Roman" pitchFamily="18" charset="0"/>
              </a:rPr>
              <a:pPr eaLnBrk="1" hangingPunct="1">
                <a:buFont typeface="Times New Roman" pitchFamily="18" charset="0"/>
                <a:buNone/>
              </a:pPr>
              <a:t>8</a:t>
            </a:fld>
            <a:endParaRPr lang="en-GB" sz="1200">
              <a:solidFill>
                <a:srgbClr val="000000"/>
              </a:solidFill>
              <a:latin typeface="Times New Roman" pitchFamily="18" charset="0"/>
            </a:endParaRPr>
          </a:p>
        </p:txBody>
      </p:sp>
    </p:spTree>
    <p:extLst>
      <p:ext uri="{BB962C8B-B14F-4D97-AF65-F5344CB8AC3E}">
        <p14:creationId xmlns:p14="http://schemas.microsoft.com/office/powerpoint/2010/main" val="77564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7885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EA2B43A8-AE81-49D5-BD17-8054D025D653}" type="slidenum">
              <a:rPr lang="en-GB" sz="1200" smtClean="0">
                <a:solidFill>
                  <a:schemeClr val="tx1"/>
                </a:solidFill>
                <a:latin typeface="Times New Roman" pitchFamily="18" charset="0"/>
              </a:rPr>
              <a:pPr eaLnBrk="1" hangingPunct="1">
                <a:buFont typeface="Times New Roman" pitchFamily="18" charset="0"/>
                <a:buNone/>
              </a:pPr>
              <a:t>9</a:t>
            </a:fld>
            <a:endParaRPr lang="en-GB" sz="1200">
              <a:solidFill>
                <a:schemeClr val="tx1"/>
              </a:solidFill>
              <a:latin typeface="Times New Roman" pitchFamily="18" charset="0"/>
            </a:endParaRPr>
          </a:p>
        </p:txBody>
      </p:sp>
    </p:spTree>
    <p:extLst>
      <p:ext uri="{BB962C8B-B14F-4D97-AF65-F5344CB8AC3E}">
        <p14:creationId xmlns:p14="http://schemas.microsoft.com/office/powerpoint/2010/main" val="96504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
        <p:nvSpPr>
          <p:cNvPr id="7885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EA2B43A8-AE81-49D5-BD17-8054D025D653}" type="slidenum">
              <a:rPr lang="en-GB" sz="1200" smtClean="0">
                <a:solidFill>
                  <a:schemeClr val="tx1"/>
                </a:solidFill>
                <a:latin typeface="Times New Roman" pitchFamily="18" charset="0"/>
              </a:rPr>
              <a:pPr eaLnBrk="1" hangingPunct="1">
                <a:buFont typeface="Times New Roman" pitchFamily="18" charset="0"/>
                <a:buNone/>
              </a:pPr>
              <a:t>36</a:t>
            </a:fld>
            <a:endParaRPr lang="en-GB" sz="1200">
              <a:solidFill>
                <a:schemeClr val="tx1"/>
              </a:solidFill>
              <a:latin typeface="Times New Roman" pitchFamily="18" charset="0"/>
            </a:endParaRPr>
          </a:p>
        </p:txBody>
      </p:sp>
    </p:spTree>
    <p:extLst>
      <p:ext uri="{BB962C8B-B14F-4D97-AF65-F5344CB8AC3E}">
        <p14:creationId xmlns:p14="http://schemas.microsoft.com/office/powerpoint/2010/main" val="2392993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smtClean="0">
                <a:solidFill>
                  <a:schemeClr val="tx1"/>
                </a:solidFill>
                <a:latin typeface="Times New Roman" pitchFamily="18" charset="0"/>
              </a:rPr>
              <a:pPr eaLnBrk="1" hangingPunct="1">
                <a:buFont typeface="Times New Roman" pitchFamily="18" charset="0"/>
                <a:buNone/>
              </a:pPr>
              <a:t>37</a:t>
            </a:fld>
            <a:endParaRPr lang="en-GB" sz="1200">
              <a:solidFill>
                <a:schemeClr val="tx1"/>
              </a:solidFill>
              <a:latin typeface="Times New Roman" pitchFamily="18" charset="0"/>
            </a:endParaRPr>
          </a:p>
        </p:txBody>
      </p:sp>
    </p:spTree>
    <p:extLst>
      <p:ext uri="{BB962C8B-B14F-4D97-AF65-F5344CB8AC3E}">
        <p14:creationId xmlns:p14="http://schemas.microsoft.com/office/powerpoint/2010/main" val="1493210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xmlns=""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xmlns=""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a:p>
        </p:txBody>
      </p:sp>
    </p:spTree>
    <p:extLst>
      <p:ext uri="{BB962C8B-B14F-4D97-AF65-F5344CB8AC3E}">
        <p14:creationId xmlns:p14="http://schemas.microsoft.com/office/powerpoint/2010/main" val="33457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5978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700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xmlns=""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a:p>
        </p:txBody>
      </p:sp>
      <p:sp>
        <p:nvSpPr>
          <p:cNvPr id="7" name="Rectangle 7">
            <a:extLst>
              <a:ext uri="{FF2B5EF4-FFF2-40B4-BE49-F238E27FC236}">
                <a16:creationId xmlns:a16="http://schemas.microsoft.com/office/drawing/2014/main" xmlns=""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56884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xmlns=""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a:p>
        </p:txBody>
      </p:sp>
      <p:sp>
        <p:nvSpPr>
          <p:cNvPr id="6" name="Rectangle 5">
            <a:extLst>
              <a:ext uri="{FF2B5EF4-FFF2-40B4-BE49-F238E27FC236}">
                <a16:creationId xmlns:a16="http://schemas.microsoft.com/office/drawing/2014/main" xmlns=""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a:p>
        </p:txBody>
      </p:sp>
    </p:spTree>
    <p:extLst>
      <p:ext uri="{BB962C8B-B14F-4D97-AF65-F5344CB8AC3E}">
        <p14:creationId xmlns:p14="http://schemas.microsoft.com/office/powerpoint/2010/main" val="3836607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682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7651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2117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a:p>
        </p:txBody>
      </p:sp>
      <p:sp>
        <p:nvSpPr>
          <p:cNvPr id="5" name="Rectangle 7">
            <a:extLst>
              <a:ext uri="{FF2B5EF4-FFF2-40B4-BE49-F238E27FC236}">
                <a16:creationId xmlns:a16="http://schemas.microsoft.com/office/drawing/2014/main" xmlns=""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957991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082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324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xmlns=""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earthlearningidea.com/virtual_rock_kit/START.htm"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earthlearningidea.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www.earthlearningidea.com/Video/CASE.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earthlearningidea.com/Video/Atmosphere_ocean.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arthlearningidea.com/Video/V14_Gravestones2.html" TargetMode="External"/><Relationship Id="rId2" Type="http://schemas.openxmlformats.org/officeDocument/2006/relationships/hyperlink" Target="https://www.earthlearningidea.com/Video/V14_Gravestones1.html" TargetMode="External"/><Relationship Id="rId1" Type="http://schemas.openxmlformats.org/officeDocument/2006/relationships/slideLayout" Target="../slideLayouts/slideLayout2.xml"/><Relationship Id="rId6" Type="http://schemas.openxmlformats.org/officeDocument/2006/relationships/hyperlink" Target="https://www.earthlearningidea.com/Video/V14_Gravestones5.html" TargetMode="External"/><Relationship Id="rId5" Type="http://schemas.openxmlformats.org/officeDocument/2006/relationships/hyperlink" Target="https://www.earthlearningidea.com/Video/V14_Gravestones4.html" TargetMode="External"/><Relationship Id="rId4" Type="http://schemas.openxmlformats.org/officeDocument/2006/relationships/hyperlink" Target="https://www.earthlearningidea.com/Video/V14_Gravestones3.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earthlearningidea.com/Video/V14_Gravestones7.html" TargetMode="External"/><Relationship Id="rId2" Type="http://schemas.openxmlformats.org/officeDocument/2006/relationships/hyperlink" Target="https://www.earthlearningidea.com/Video/V14_Gravestones6.html" TargetMode="External"/><Relationship Id="rId1" Type="http://schemas.openxmlformats.org/officeDocument/2006/relationships/slideLayout" Target="../slideLayouts/slideLayout2.xml"/><Relationship Id="rId5" Type="http://schemas.openxmlformats.org/officeDocument/2006/relationships/hyperlink" Target="https://www.earthlearningidea.com/virtual_rock_kit/START.htm" TargetMode="External"/><Relationship Id="rId4" Type="http://schemas.openxmlformats.org/officeDocument/2006/relationships/hyperlink" Target="https://www.earthlearningidea.com/Video/V14_Gravestones8.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handonmon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52" y="434978"/>
            <a:ext cx="4271749" cy="37242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GB" sz="2800" b="1" dirty="0">
              <a:solidFill>
                <a:schemeClr val="tx1"/>
              </a:solidFill>
            </a:endParaRPr>
          </a:p>
        </p:txBody>
      </p:sp>
      <p:pic>
        <p:nvPicPr>
          <p:cNvPr id="5" name="Picture 4">
            <a:extLst>
              <a:ext uri="{FF2B5EF4-FFF2-40B4-BE49-F238E27FC236}">
                <a16:creationId xmlns:a16="http://schemas.microsoft.com/office/drawing/2014/main" xmlns="" id="{CEB6505D-A959-4E15-928C-3C89CC80C155}"/>
              </a:ext>
            </a:extLst>
          </p:cNvPr>
          <p:cNvPicPr>
            <a:picLocks noChangeAspect="1"/>
          </p:cNvPicPr>
          <p:nvPr/>
        </p:nvPicPr>
        <p:blipFill rotWithShape="1">
          <a:blip r:embed="rId4"/>
          <a:srcRect l="54921" t="11311" r="8543" b="78797"/>
          <a:stretch/>
        </p:blipFill>
        <p:spPr>
          <a:xfrm>
            <a:off x="393879" y="6048375"/>
            <a:ext cx="8763000" cy="809625"/>
          </a:xfrm>
          <a:prstGeom prst="rect">
            <a:avLst/>
          </a:prstGeom>
        </p:spPr>
      </p:pic>
      <p:sp>
        <p:nvSpPr>
          <p:cNvPr id="2" name="TextBox 1">
            <a:extLst>
              <a:ext uri="{FF2B5EF4-FFF2-40B4-BE49-F238E27FC236}">
                <a16:creationId xmlns:a16="http://schemas.microsoft.com/office/drawing/2014/main" xmlns="" id="{14033465-C487-4CE8-8BBA-BA74F8148779}"/>
              </a:ext>
            </a:extLst>
          </p:cNvPr>
          <p:cNvSpPr txBox="1"/>
          <p:nvPr/>
        </p:nvSpPr>
        <p:spPr>
          <a:xfrm>
            <a:off x="7141983" y="999787"/>
            <a:ext cx="1699792" cy="2862322"/>
          </a:xfrm>
          <a:prstGeom prst="rect">
            <a:avLst/>
          </a:prstGeom>
          <a:noFill/>
          <a:ln>
            <a:solidFill>
              <a:schemeClr val="accent1"/>
            </a:solidFill>
          </a:ln>
        </p:spPr>
        <p:txBody>
          <a:bodyPr wrap="square" rtlCol="0">
            <a:spAutoFit/>
          </a:bodyPr>
          <a:lstStyle/>
          <a:p>
            <a:pPr algn="ctr"/>
            <a:r>
              <a:rPr lang="en-GB" dirty="0">
                <a:solidFill>
                  <a:schemeClr val="tx1"/>
                </a:solidFill>
              </a:rPr>
              <a:t>Developed from the Earth Science Education Unit </a:t>
            </a:r>
            <a:r>
              <a:rPr lang="en-GB" dirty="0" smtClean="0">
                <a:solidFill>
                  <a:schemeClr val="tx1"/>
                </a:solidFill>
              </a:rPr>
              <a:t>‘Will my gravestone last?”, </a:t>
            </a:r>
            <a:r>
              <a:rPr lang="en-GB" dirty="0">
                <a:solidFill>
                  <a:schemeClr val="tx1"/>
                </a:solidFill>
              </a:rPr>
              <a:t>with permission</a:t>
            </a:r>
          </a:p>
        </p:txBody>
      </p:sp>
      <p:sp>
        <p:nvSpPr>
          <p:cNvPr id="3" name="TextBox 2">
            <a:extLst>
              <a:ext uri="{FF2B5EF4-FFF2-40B4-BE49-F238E27FC236}">
                <a16:creationId xmlns:a16="http://schemas.microsoft.com/office/drawing/2014/main" xmlns=""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sp>
        <p:nvSpPr>
          <p:cNvPr id="8" name="Rectangle 7"/>
          <p:cNvSpPr/>
          <p:nvPr/>
        </p:nvSpPr>
        <p:spPr>
          <a:xfrm>
            <a:off x="1921283" y="4249236"/>
            <a:ext cx="6120680" cy="1369606"/>
          </a:xfrm>
          <a:prstGeom prst="rect">
            <a:avLst/>
          </a:prstGeom>
        </p:spPr>
        <p:txBody>
          <a:bodyPr wrap="square">
            <a:spAutoFit/>
          </a:bodyPr>
          <a:lstStyle/>
          <a:p>
            <a:pPr algn="ctr"/>
            <a:r>
              <a:rPr lang="en-US" sz="3600" b="1" dirty="0">
                <a:solidFill>
                  <a:schemeClr val="tx1"/>
                </a:solidFill>
              </a:rPr>
              <a:t>Will My Gravestone Last?</a:t>
            </a:r>
          </a:p>
          <a:p>
            <a:pPr algn="ctr"/>
            <a:endParaRPr lang="en-US" sz="700" b="1" dirty="0">
              <a:solidFill>
                <a:schemeClr val="tx1"/>
              </a:solidFill>
            </a:endParaRPr>
          </a:p>
          <a:p>
            <a:pPr algn="ctr"/>
            <a:r>
              <a:rPr lang="en-US" b="1" dirty="0" smtClean="0">
                <a:solidFill>
                  <a:schemeClr val="tx1"/>
                </a:solidFill>
              </a:rPr>
              <a:t>    Earth </a:t>
            </a:r>
            <a:r>
              <a:rPr lang="en-US" b="1" dirty="0">
                <a:solidFill>
                  <a:schemeClr val="tx1"/>
                </a:solidFill>
              </a:rPr>
              <a:t>science out of doors</a:t>
            </a:r>
          </a:p>
          <a:p>
            <a:pPr algn="ctr"/>
            <a:r>
              <a:rPr lang="en-GB" b="1" dirty="0" smtClean="0">
                <a:solidFill>
                  <a:schemeClr val="tx1"/>
                </a:solidFill>
              </a:rPr>
              <a:t>     for </a:t>
            </a:r>
            <a:r>
              <a:rPr lang="en-GB" b="1" dirty="0">
                <a:solidFill>
                  <a:schemeClr val="tx1"/>
                </a:solidFill>
              </a:rPr>
              <a:t>KS3 science/geography</a:t>
            </a:r>
          </a:p>
        </p:txBody>
      </p:sp>
    </p:spTree>
    <p:extLst>
      <p:ext uri="{BB962C8B-B14F-4D97-AF65-F5344CB8AC3E}">
        <p14:creationId xmlns:p14="http://schemas.microsoft.com/office/powerpoint/2010/main" val="312061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9" descr="GS003"/>
          <p:cNvPicPr>
            <a:picLocks noChangeAspect="1" noChangeArrowheads="1"/>
          </p:cNvPicPr>
          <p:nvPr/>
        </p:nvPicPr>
        <p:blipFill>
          <a:blip r:embed="rId2">
            <a:lum bright="56000" contrast="-70000"/>
            <a:extLst>
              <a:ext uri="{28A0092B-C50C-407E-A947-70E740481C1C}">
                <a14:useLocalDpi xmlns:a14="http://schemas.microsoft.com/office/drawing/2010/main" val="0"/>
              </a:ext>
            </a:extLst>
          </a:blip>
          <a:srcRect/>
          <a:stretch>
            <a:fillRect/>
          </a:stretch>
        </p:blipFill>
        <p:spPr bwMode="auto">
          <a:xfrm>
            <a:off x="1340023" y="1340768"/>
            <a:ext cx="7042605" cy="46675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35696" y="2564904"/>
            <a:ext cx="5744344" cy="3096344"/>
          </a:xfrm>
        </p:spPr>
        <p:txBody>
          <a:bodyPr/>
          <a:lstStyle/>
          <a:p>
            <a:pPr marL="0" indent="0" algn="ctr" eaLnBrk="1" hangingPunct="1"/>
            <a:r>
              <a:rPr lang="en-GB" sz="3600" dirty="0">
                <a:solidFill>
                  <a:schemeClr val="tx1"/>
                </a:solidFill>
                <a:latin typeface="Arial" charset="0"/>
              </a:rPr>
              <a:t>What gravestones in</a:t>
            </a:r>
            <a:br>
              <a:rPr lang="en-GB" sz="3600" dirty="0">
                <a:solidFill>
                  <a:schemeClr val="tx1"/>
                </a:solidFill>
                <a:latin typeface="Arial" charset="0"/>
              </a:rPr>
            </a:br>
            <a:r>
              <a:rPr lang="en-GB" sz="3600" dirty="0" err="1">
                <a:solidFill>
                  <a:schemeClr val="tx1"/>
                </a:solidFill>
                <a:latin typeface="Arial" charset="0"/>
              </a:rPr>
              <a:t>unweathered</a:t>
            </a:r>
            <a:r>
              <a:rPr lang="en-GB" sz="3600" dirty="0">
                <a:solidFill>
                  <a:schemeClr val="tx1"/>
                </a:solidFill>
                <a:latin typeface="Arial" charset="0"/>
              </a:rPr>
              <a:t> conditions can look </a:t>
            </a:r>
            <a:r>
              <a:rPr lang="en-GB" sz="3600" dirty="0" smtClean="0">
                <a:solidFill>
                  <a:schemeClr val="tx1"/>
                </a:solidFill>
                <a:latin typeface="Arial" charset="0"/>
              </a:rPr>
              <a:t>like</a:t>
            </a:r>
            <a:br>
              <a:rPr lang="en-GB" sz="3600" dirty="0" smtClean="0">
                <a:solidFill>
                  <a:schemeClr val="tx1"/>
                </a:solidFill>
                <a:latin typeface="Arial" charset="0"/>
              </a:rPr>
            </a:br>
            <a:r>
              <a:rPr lang="en-GB" sz="3600" dirty="0" smtClean="0">
                <a:solidFill>
                  <a:schemeClr val="tx1"/>
                </a:solidFill>
                <a:latin typeface="Arial" charset="0"/>
              </a:rPr>
              <a:t>(slides 9 </a:t>
            </a:r>
            <a:r>
              <a:rPr lang="en-GB" sz="3600" dirty="0">
                <a:solidFill>
                  <a:schemeClr val="tx1"/>
                </a:solidFill>
                <a:latin typeface="Arial" charset="0"/>
              </a:rPr>
              <a:t>to </a:t>
            </a:r>
            <a:r>
              <a:rPr lang="en-GB" sz="3600" dirty="0" smtClean="0">
                <a:solidFill>
                  <a:schemeClr val="tx1"/>
                </a:solidFill>
                <a:latin typeface="Arial" charset="0"/>
              </a:rPr>
              <a:t>19)</a:t>
            </a:r>
            <a:br>
              <a:rPr lang="en-GB" sz="3600" dirty="0" smtClean="0">
                <a:solidFill>
                  <a:schemeClr val="tx1"/>
                </a:solidFill>
                <a:latin typeface="Arial" charset="0"/>
              </a:rPr>
            </a:br>
            <a:r>
              <a:rPr lang="en-GB" sz="3600" dirty="0" smtClean="0">
                <a:solidFill>
                  <a:schemeClr val="tx1"/>
                </a:solidFill>
                <a:latin typeface="Arial" charset="0"/>
              </a:rPr>
              <a:t/>
            </a:r>
            <a:br>
              <a:rPr lang="en-GB" sz="3600" dirty="0" smtClean="0">
                <a:solidFill>
                  <a:schemeClr val="tx1"/>
                </a:solidFill>
                <a:latin typeface="Arial" charset="0"/>
              </a:rPr>
            </a:br>
            <a:r>
              <a:rPr lang="en-GB" dirty="0" smtClean="0">
                <a:solidFill>
                  <a:schemeClr val="tx1"/>
                </a:solidFill>
                <a:latin typeface="Arial" charset="0"/>
              </a:rPr>
              <a:t>For further information on some of these rock types see Virtual Rock Kit</a:t>
            </a:r>
            <a:br>
              <a:rPr lang="en-GB" dirty="0" smtClean="0">
                <a:solidFill>
                  <a:schemeClr val="tx1"/>
                </a:solidFill>
                <a:latin typeface="Arial" charset="0"/>
              </a:rPr>
            </a:br>
            <a:r>
              <a:rPr lang="en-GB" dirty="0">
                <a:hlinkClick r:id="rId3"/>
              </a:rPr>
              <a:t>https://</a:t>
            </a:r>
            <a:r>
              <a:rPr lang="en-GB" dirty="0" smtClean="0">
                <a:hlinkClick r:id="rId3"/>
              </a:rPr>
              <a:t>www.earthlearningidea.com/virtual_rock_kit/START.htm</a:t>
            </a:r>
            <a:r>
              <a:rPr lang="en-GB" dirty="0" smtClean="0"/>
              <a:t> </a:t>
            </a:r>
            <a:r>
              <a:rPr lang="en-GB" sz="3600" dirty="0" smtClean="0">
                <a:solidFill>
                  <a:srgbClr val="0000FF"/>
                </a:solidFill>
                <a:latin typeface="Arial" charset="0"/>
              </a:rPr>
              <a:t/>
            </a:r>
            <a:br>
              <a:rPr lang="en-GB" sz="3600" dirty="0" smtClean="0">
                <a:solidFill>
                  <a:srgbClr val="0000FF"/>
                </a:solidFill>
                <a:latin typeface="Arial" charset="0"/>
              </a:rPr>
            </a:br>
            <a:r>
              <a:rPr lang="en-GB" sz="3600" dirty="0">
                <a:solidFill>
                  <a:schemeClr val="tx1"/>
                </a:solidFill>
                <a:latin typeface="Arial" charset="0"/>
              </a:rPr>
              <a:t/>
            </a:r>
            <a:br>
              <a:rPr lang="en-GB" sz="3600" dirty="0">
                <a:solidFill>
                  <a:schemeClr val="tx1"/>
                </a:solidFill>
                <a:latin typeface="Arial" charset="0"/>
              </a:rPr>
            </a:br>
            <a:endParaRPr lang="en-GB" sz="3600" dirty="0">
              <a:solidFill>
                <a:schemeClr val="tx1"/>
              </a:solidFill>
            </a:endParaRPr>
          </a:p>
        </p:txBody>
      </p:sp>
      <p:sp>
        <p:nvSpPr>
          <p:cNvPr id="7" name="Rectangle 6"/>
          <p:cNvSpPr/>
          <p:nvPr/>
        </p:nvSpPr>
        <p:spPr>
          <a:xfrm>
            <a:off x="1072596" y="390280"/>
            <a:ext cx="3788729" cy="461665"/>
          </a:xfrm>
          <a:prstGeom prst="rect">
            <a:avLst/>
          </a:prstGeom>
        </p:spPr>
        <p:txBody>
          <a:bodyPr wrap="none">
            <a:spAutoFit/>
          </a:bodyPr>
          <a:lstStyle/>
          <a:p>
            <a:r>
              <a:rPr lang="en-GB" sz="2400" b="1" dirty="0">
                <a:solidFill>
                  <a:schemeClr val="tx1"/>
                </a:solidFill>
              </a:rPr>
              <a:t>Will my gravestone last?</a:t>
            </a:r>
          </a:p>
        </p:txBody>
      </p:sp>
    </p:spTree>
    <p:extLst>
      <p:ext uri="{BB962C8B-B14F-4D97-AF65-F5344CB8AC3E}">
        <p14:creationId xmlns:p14="http://schemas.microsoft.com/office/powerpoint/2010/main" val="4169536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nk_granite_HS"/>
          <p:cNvPicPr>
            <a:picLocks noGrp="1" noChangeAspect="1" noChangeArrowheads="1"/>
          </p:cNvPicPr>
          <p:nvPr>
            <p:ph idx="1"/>
          </p:nvPr>
        </p:nvPicPr>
        <p:blipFill>
          <a:blip r:embed="rId2">
            <a:lum bright="60000" contrast="-70000"/>
            <a:extLst>
              <a:ext uri="{28A0092B-C50C-407E-A947-70E740481C1C}">
                <a14:useLocalDpi xmlns:a14="http://schemas.microsoft.com/office/drawing/2010/main" val="0"/>
              </a:ext>
            </a:extLst>
          </a:blip>
          <a:srcRect l="22119" t="13858" r="30493" b="31496"/>
          <a:stretch>
            <a:fillRect/>
          </a:stretch>
        </p:blipFill>
        <p:spPr bwMode="auto">
          <a:xfrm>
            <a:off x="1327235" y="1327035"/>
            <a:ext cx="6552728" cy="5152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solidFill>
                  <a:schemeClr val="tx1"/>
                </a:solidFill>
              </a:rPr>
              <a:t>Will my gravestone last?</a:t>
            </a:r>
            <a:br>
              <a:rPr lang="en-GB" dirty="0">
                <a:solidFill>
                  <a:schemeClr val="tx1"/>
                </a:solidFill>
              </a:rPr>
            </a:br>
            <a:endParaRPr lang="en-GB" dirty="0"/>
          </a:p>
        </p:txBody>
      </p:sp>
      <p:sp>
        <p:nvSpPr>
          <p:cNvPr id="5" name="Rectangle 4"/>
          <p:cNvSpPr/>
          <p:nvPr/>
        </p:nvSpPr>
        <p:spPr>
          <a:xfrm>
            <a:off x="2286000" y="3136613"/>
            <a:ext cx="4572000" cy="2603790"/>
          </a:xfrm>
          <a:prstGeom prst="rect">
            <a:avLst/>
          </a:prstGeom>
        </p:spPr>
        <p:txBody>
          <a:bodyPr>
            <a:spAutoFit/>
          </a:bodyPr>
          <a:lstStyle/>
          <a:p>
            <a:pPr marL="0" indent="0" algn="ctr" eaLnBrk="1" hangingPunct="1">
              <a:lnSpc>
                <a:spcPct val="80000"/>
              </a:lnSpc>
              <a:buFontTx/>
              <a:buNone/>
            </a:pPr>
            <a:r>
              <a:rPr lang="en-GB" sz="3600" b="1" dirty="0">
                <a:solidFill>
                  <a:schemeClr val="tx1"/>
                </a:solidFill>
              </a:rPr>
              <a:t>Igneous </a:t>
            </a:r>
            <a:r>
              <a:rPr lang="en-GB" sz="3600" b="1" dirty="0" smtClean="0">
                <a:solidFill>
                  <a:schemeClr val="tx1"/>
                </a:solidFill>
              </a:rPr>
              <a:t>rocks </a:t>
            </a:r>
            <a:r>
              <a:rPr lang="en-GB" sz="3600" b="1" dirty="0">
                <a:solidFill>
                  <a:schemeClr val="tx1"/>
                </a:solidFill>
              </a:rPr>
              <a:t>used for </a:t>
            </a:r>
            <a:r>
              <a:rPr lang="en-GB" sz="3600" b="1" dirty="0" smtClean="0">
                <a:solidFill>
                  <a:schemeClr val="tx1"/>
                </a:solidFill>
              </a:rPr>
              <a:t>gravestones </a:t>
            </a:r>
          </a:p>
          <a:p>
            <a:pPr marL="0" indent="0" algn="ctr" eaLnBrk="1" hangingPunct="1">
              <a:lnSpc>
                <a:spcPct val="80000"/>
              </a:lnSpc>
              <a:buFontTx/>
              <a:buNone/>
            </a:pPr>
            <a:endParaRPr lang="en-GB" sz="3600" b="1" dirty="0" smtClean="0">
              <a:solidFill>
                <a:schemeClr val="tx1"/>
              </a:solidFill>
            </a:endParaRPr>
          </a:p>
          <a:p>
            <a:pPr marL="0" indent="0" algn="ctr" eaLnBrk="1" hangingPunct="1">
              <a:lnSpc>
                <a:spcPct val="80000"/>
              </a:lnSpc>
              <a:buFontTx/>
              <a:buNone/>
            </a:pPr>
            <a:r>
              <a:rPr lang="en-GB" sz="2400" b="1" dirty="0" smtClean="0">
                <a:solidFill>
                  <a:schemeClr val="tx1"/>
                </a:solidFill>
              </a:rPr>
              <a:t>- a </a:t>
            </a:r>
            <a:r>
              <a:rPr lang="en-GB" sz="2400" b="1" dirty="0" smtClean="0">
                <a:solidFill>
                  <a:schemeClr val="tx1"/>
                </a:solidFill>
              </a:rPr>
              <a:t>few examples from a wide range of igneous rocks from across the </a:t>
            </a:r>
            <a:r>
              <a:rPr lang="en-GB" sz="2400" b="1" dirty="0" smtClean="0">
                <a:solidFill>
                  <a:schemeClr val="tx1"/>
                </a:solidFill>
              </a:rPr>
              <a:t>world</a:t>
            </a:r>
          </a:p>
          <a:p>
            <a:pPr marL="0" indent="0" algn="ctr" eaLnBrk="1" hangingPunct="1">
              <a:lnSpc>
                <a:spcPct val="80000"/>
              </a:lnSpc>
              <a:buFontTx/>
              <a:buNone/>
            </a:pPr>
            <a:endParaRPr lang="en-GB" sz="2400" b="1" dirty="0">
              <a:solidFill>
                <a:schemeClr val="tx1"/>
              </a:solidFill>
            </a:endParaRPr>
          </a:p>
        </p:txBody>
      </p:sp>
    </p:spTree>
    <p:extLst>
      <p:ext uri="{BB962C8B-B14F-4D97-AF65-F5344CB8AC3E}">
        <p14:creationId xmlns:p14="http://schemas.microsoft.com/office/powerpoint/2010/main" val="3043885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Will my gravestone last?</a:t>
            </a:r>
            <a:br>
              <a:rPr lang="en-GB" dirty="0">
                <a:solidFill>
                  <a:schemeClr val="tx1"/>
                </a:solidFill>
              </a:rPr>
            </a:br>
            <a:endParaRPr lang="en-GB" dirty="0"/>
          </a:p>
        </p:txBody>
      </p:sp>
      <p:pic>
        <p:nvPicPr>
          <p:cNvPr id="4" name="Content Placeholder 3" descr="GS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963733"/>
            <a:ext cx="3672408" cy="55616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652120" y="1988840"/>
            <a:ext cx="3024336" cy="1384995"/>
          </a:xfrm>
          <a:prstGeom prst="rect">
            <a:avLst/>
          </a:prstGeom>
        </p:spPr>
        <p:txBody>
          <a:bodyPr wrap="square">
            <a:spAutoFit/>
          </a:bodyPr>
          <a:lstStyle/>
          <a:p>
            <a:pPr algn="ctr" eaLnBrk="1" hangingPunct="1">
              <a:spcBef>
                <a:spcPct val="50000"/>
              </a:spcBef>
            </a:pPr>
            <a:r>
              <a:rPr lang="en-GB" sz="2800" b="1" dirty="0">
                <a:solidFill>
                  <a:schemeClr val="tx1"/>
                </a:solidFill>
              </a:rPr>
              <a:t>“Balmoral Red” Granite, from Scandinavia</a:t>
            </a:r>
          </a:p>
        </p:txBody>
      </p:sp>
    </p:spTree>
    <p:extLst>
      <p:ext uri="{BB962C8B-B14F-4D97-AF65-F5344CB8AC3E}">
        <p14:creationId xmlns:p14="http://schemas.microsoft.com/office/powerpoint/2010/main" val="399541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Will my gravestone last?</a:t>
            </a:r>
            <a:br>
              <a:rPr lang="en-GB" dirty="0">
                <a:solidFill>
                  <a:schemeClr val="tx1"/>
                </a:solidFill>
              </a:rPr>
            </a:br>
            <a:endParaRPr lang="en-GB" dirty="0"/>
          </a:p>
        </p:txBody>
      </p:sp>
      <p:pic>
        <p:nvPicPr>
          <p:cNvPr id="4" name="Content Placeholder 3" descr="GS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980728"/>
            <a:ext cx="6624736" cy="43431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899592" y="5661248"/>
            <a:ext cx="7451453" cy="523220"/>
          </a:xfrm>
          <a:prstGeom prst="rect">
            <a:avLst/>
          </a:prstGeom>
        </p:spPr>
        <p:txBody>
          <a:bodyPr wrap="square">
            <a:spAutoFit/>
          </a:bodyPr>
          <a:lstStyle/>
          <a:p>
            <a:pPr algn="ctr" eaLnBrk="1" hangingPunct="1">
              <a:spcBef>
                <a:spcPct val="50000"/>
              </a:spcBef>
            </a:pPr>
            <a:r>
              <a:rPr lang="en-GB" sz="2800" b="1" dirty="0">
                <a:solidFill>
                  <a:schemeClr val="tx1"/>
                </a:solidFill>
              </a:rPr>
              <a:t>Red granite detail. </a:t>
            </a:r>
            <a:r>
              <a:rPr lang="en-GB" sz="2800" b="1" dirty="0" smtClean="0">
                <a:solidFill>
                  <a:schemeClr val="tx1"/>
                </a:solidFill>
              </a:rPr>
              <a:t>Coin </a:t>
            </a:r>
            <a:r>
              <a:rPr lang="en-GB" sz="2800" b="1" dirty="0">
                <a:solidFill>
                  <a:schemeClr val="tx1"/>
                </a:solidFill>
              </a:rPr>
              <a:t>is 2cm diameter</a:t>
            </a:r>
          </a:p>
        </p:txBody>
      </p:sp>
    </p:spTree>
    <p:extLst>
      <p:ext uri="{BB962C8B-B14F-4D97-AF65-F5344CB8AC3E}">
        <p14:creationId xmlns:p14="http://schemas.microsoft.com/office/powerpoint/2010/main" val="369871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Will my gravestone last?</a:t>
            </a:r>
            <a:br>
              <a:rPr lang="en-GB" dirty="0">
                <a:solidFill>
                  <a:schemeClr val="tx1"/>
                </a:solidFill>
              </a:rPr>
            </a:br>
            <a:endParaRPr lang="en-GB" dirty="0"/>
          </a:p>
        </p:txBody>
      </p:sp>
      <p:sp>
        <p:nvSpPr>
          <p:cNvPr id="3" name="Content Placeholder 2"/>
          <p:cNvSpPr>
            <a:spLocks noGrp="1"/>
          </p:cNvSpPr>
          <p:nvPr>
            <p:ph idx="1"/>
          </p:nvPr>
        </p:nvSpPr>
        <p:spPr/>
        <p:txBody>
          <a:bodyPr/>
          <a:lstStyle/>
          <a:p>
            <a:endParaRPr lang="en-GB"/>
          </a:p>
        </p:txBody>
      </p:sp>
      <p:pic>
        <p:nvPicPr>
          <p:cNvPr id="4" name="Picture 3" descr="GS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961" y="961237"/>
            <a:ext cx="6840063" cy="43700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836576" y="5342677"/>
            <a:ext cx="7488832" cy="1384995"/>
          </a:xfrm>
          <a:prstGeom prst="rect">
            <a:avLst/>
          </a:prstGeom>
        </p:spPr>
        <p:txBody>
          <a:bodyPr wrap="square">
            <a:spAutoFit/>
          </a:bodyPr>
          <a:lstStyle/>
          <a:p>
            <a:pPr algn="ctr" eaLnBrk="1" hangingPunct="1">
              <a:spcBef>
                <a:spcPct val="50000"/>
              </a:spcBef>
            </a:pPr>
            <a:r>
              <a:rPr lang="en-GB" sz="2800" b="1" dirty="0">
                <a:solidFill>
                  <a:schemeClr val="tx1"/>
                </a:solidFill>
              </a:rPr>
              <a:t>Peterhead Granite, </a:t>
            </a:r>
            <a:r>
              <a:rPr lang="en-GB" sz="2800" b="1" dirty="0" smtClean="0">
                <a:solidFill>
                  <a:schemeClr val="tx1"/>
                </a:solidFill>
              </a:rPr>
              <a:t>from Scotland, UK, containing </a:t>
            </a:r>
            <a:r>
              <a:rPr lang="en-GB" sz="2800" b="1" dirty="0">
                <a:solidFill>
                  <a:schemeClr val="tx1"/>
                </a:solidFill>
              </a:rPr>
              <a:t>a metamorphosed fragment of an older rock</a:t>
            </a:r>
          </a:p>
        </p:txBody>
      </p:sp>
    </p:spTree>
    <p:extLst>
      <p:ext uri="{BB962C8B-B14F-4D97-AF65-F5344CB8AC3E}">
        <p14:creationId xmlns:p14="http://schemas.microsoft.com/office/powerpoint/2010/main" val="533465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Will my gravestone last?</a:t>
            </a:r>
            <a:br>
              <a:rPr lang="en-GB" dirty="0">
                <a:solidFill>
                  <a:schemeClr val="tx1"/>
                </a:solidFill>
              </a:rPr>
            </a:br>
            <a:endParaRPr lang="en-GB" dirty="0"/>
          </a:p>
        </p:txBody>
      </p:sp>
      <p:pic>
        <p:nvPicPr>
          <p:cNvPr id="4" name="Picture 4" descr="GS0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3329" y="908719"/>
            <a:ext cx="3604695" cy="55753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148064" y="1304925"/>
            <a:ext cx="3024336" cy="2246769"/>
          </a:xfrm>
          <a:prstGeom prst="rect">
            <a:avLst/>
          </a:prstGeom>
        </p:spPr>
        <p:txBody>
          <a:bodyPr wrap="square">
            <a:spAutoFit/>
          </a:bodyPr>
          <a:lstStyle/>
          <a:p>
            <a:pPr algn="ctr" eaLnBrk="1" hangingPunct="1"/>
            <a:r>
              <a:rPr lang="en-GB" sz="2800" b="1" dirty="0" err="1">
                <a:solidFill>
                  <a:schemeClr val="tx1"/>
                </a:solidFill>
              </a:rPr>
              <a:t>Larvikite</a:t>
            </a:r>
            <a:r>
              <a:rPr lang="en-GB" sz="2800" b="1" dirty="0">
                <a:solidFill>
                  <a:schemeClr val="tx1"/>
                </a:solidFill>
              </a:rPr>
              <a:t> </a:t>
            </a:r>
          </a:p>
          <a:p>
            <a:pPr algn="ctr" eaLnBrk="1" hangingPunct="1"/>
            <a:r>
              <a:rPr lang="en-GB" sz="2800" b="1" dirty="0">
                <a:solidFill>
                  <a:schemeClr val="tx1"/>
                </a:solidFill>
              </a:rPr>
              <a:t>– an iridescent igneous rock from </a:t>
            </a:r>
            <a:r>
              <a:rPr lang="en-GB" sz="2800" b="1" dirty="0" err="1">
                <a:solidFill>
                  <a:schemeClr val="tx1"/>
                </a:solidFill>
              </a:rPr>
              <a:t>Oslofjord</a:t>
            </a:r>
            <a:r>
              <a:rPr lang="en-GB" sz="2800" b="1" dirty="0">
                <a:solidFill>
                  <a:schemeClr val="tx1"/>
                </a:solidFill>
              </a:rPr>
              <a:t> in Norway</a:t>
            </a:r>
          </a:p>
        </p:txBody>
      </p:sp>
      <p:sp>
        <p:nvSpPr>
          <p:cNvPr id="6" name="Rectangle 5"/>
          <p:cNvSpPr/>
          <p:nvPr/>
        </p:nvSpPr>
        <p:spPr>
          <a:xfrm>
            <a:off x="5444616" y="4149080"/>
            <a:ext cx="2736304" cy="1569660"/>
          </a:xfrm>
          <a:prstGeom prst="rect">
            <a:avLst/>
          </a:prstGeom>
        </p:spPr>
        <p:txBody>
          <a:bodyPr wrap="square">
            <a:spAutoFit/>
          </a:bodyPr>
          <a:lstStyle/>
          <a:p>
            <a:pPr algn="ctr" eaLnBrk="1" hangingPunct="1">
              <a:spcBef>
                <a:spcPct val="50000"/>
              </a:spcBef>
            </a:pPr>
            <a:r>
              <a:rPr lang="en-GB" sz="2400" dirty="0" smtClean="0"/>
              <a:t>‘</a:t>
            </a:r>
            <a:r>
              <a:rPr lang="en-GB" sz="2400" b="1" dirty="0" smtClean="0"/>
              <a:t>’</a:t>
            </a:r>
            <a:r>
              <a:rPr lang="en-GB" sz="2400" b="1" dirty="0" smtClean="0">
                <a:solidFill>
                  <a:schemeClr val="tx1"/>
                </a:solidFill>
              </a:rPr>
              <a:t>Iridescent </a:t>
            </a:r>
            <a:r>
              <a:rPr lang="en-GB" sz="2400" b="1" dirty="0">
                <a:solidFill>
                  <a:schemeClr val="tx1"/>
                </a:solidFill>
              </a:rPr>
              <a:t>= crystals </a:t>
            </a:r>
            <a:r>
              <a:rPr lang="en-GB" sz="2400" b="1" dirty="0" smtClean="0">
                <a:solidFill>
                  <a:schemeClr val="tx1"/>
                </a:solidFill>
              </a:rPr>
              <a:t>glitter </a:t>
            </a:r>
            <a:r>
              <a:rPr lang="en-GB" sz="2400" b="1" dirty="0">
                <a:solidFill>
                  <a:schemeClr val="tx1"/>
                </a:solidFill>
              </a:rPr>
              <a:t>with rainbow-like colours</a:t>
            </a:r>
          </a:p>
        </p:txBody>
      </p:sp>
    </p:spTree>
    <p:extLst>
      <p:ext uri="{BB962C8B-B14F-4D97-AF65-F5344CB8AC3E}">
        <p14:creationId xmlns:p14="http://schemas.microsoft.com/office/powerpoint/2010/main" val="2346830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neiss_HS"/>
          <p:cNvPicPr>
            <a:picLocks noChangeAspect="1" noChangeArrowheads="1"/>
          </p:cNvPicPr>
          <p:nvPr/>
        </p:nvPicPr>
        <p:blipFill>
          <a:blip r:embed="rId2">
            <a:lum bright="60000" contrast="-70000"/>
            <a:extLst>
              <a:ext uri="{28A0092B-C50C-407E-A947-70E740481C1C}">
                <a14:useLocalDpi xmlns:a14="http://schemas.microsoft.com/office/drawing/2010/main" val="0"/>
              </a:ext>
            </a:extLst>
          </a:blip>
          <a:srcRect l="26628" t="15594" r="26628" b="28012"/>
          <a:stretch>
            <a:fillRect/>
          </a:stretch>
        </p:blipFill>
        <p:spPr bwMode="auto">
          <a:xfrm>
            <a:off x="1547664" y="933455"/>
            <a:ext cx="6192688" cy="55532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3075057"/>
            <a:ext cx="4572000" cy="1754326"/>
          </a:xfrm>
          <a:prstGeom prst="rect">
            <a:avLst/>
          </a:prstGeom>
        </p:spPr>
        <p:txBody>
          <a:bodyPr>
            <a:spAutoFit/>
          </a:bodyPr>
          <a:lstStyle/>
          <a:p>
            <a:pPr marL="0" indent="0" algn="ctr" eaLnBrk="1" hangingPunct="1">
              <a:buFontTx/>
              <a:buNone/>
            </a:pPr>
            <a:r>
              <a:rPr lang="en-GB" sz="3600" b="1" dirty="0">
                <a:solidFill>
                  <a:schemeClr val="tx1"/>
                </a:solidFill>
              </a:rPr>
              <a:t>Metamorphic </a:t>
            </a:r>
            <a:r>
              <a:rPr lang="en-GB" sz="3600" b="1" dirty="0" smtClean="0">
                <a:solidFill>
                  <a:schemeClr val="tx1"/>
                </a:solidFill>
              </a:rPr>
              <a:t>rocks </a:t>
            </a:r>
            <a:r>
              <a:rPr lang="en-GB" sz="3600" b="1" dirty="0">
                <a:solidFill>
                  <a:schemeClr val="tx1"/>
                </a:solidFill>
              </a:rPr>
              <a:t>used for gravestones</a:t>
            </a:r>
          </a:p>
        </p:txBody>
      </p:sp>
    </p:spTree>
    <p:extLst>
      <p:ext uri="{BB962C8B-B14F-4D97-AF65-F5344CB8AC3E}">
        <p14:creationId xmlns:p14="http://schemas.microsoft.com/office/powerpoint/2010/main" val="2469196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Will my gravestone last?</a:t>
            </a:r>
            <a:br>
              <a:rPr lang="en-GB" dirty="0">
                <a:solidFill>
                  <a:schemeClr val="tx1"/>
                </a:solidFill>
              </a:rPr>
            </a:br>
            <a:endParaRPr lang="en-GB" dirty="0"/>
          </a:p>
        </p:txBody>
      </p:sp>
      <p:pic>
        <p:nvPicPr>
          <p:cNvPr id="4" name="Content Placeholder 3" descr="GS0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268"/>
          <a:stretch>
            <a:fillRect/>
          </a:stretch>
        </p:blipFill>
        <p:spPr bwMode="auto">
          <a:xfrm>
            <a:off x="1297011" y="1124744"/>
            <a:ext cx="6584320" cy="41764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39552" y="5301208"/>
            <a:ext cx="8496944" cy="954107"/>
          </a:xfrm>
          <a:prstGeom prst="rect">
            <a:avLst/>
          </a:prstGeom>
        </p:spPr>
        <p:txBody>
          <a:bodyPr wrap="square">
            <a:spAutoFit/>
          </a:bodyPr>
          <a:lstStyle/>
          <a:p>
            <a:pPr algn="ctr" eaLnBrk="1" hangingPunct="1">
              <a:spcBef>
                <a:spcPct val="50000"/>
              </a:spcBef>
            </a:pPr>
            <a:r>
              <a:rPr lang="en-GB" sz="2800" b="1" dirty="0">
                <a:solidFill>
                  <a:schemeClr val="tx1"/>
                </a:solidFill>
              </a:rPr>
              <a:t>Carrara </a:t>
            </a:r>
            <a:r>
              <a:rPr lang="en-GB" sz="2800" b="1" dirty="0" smtClean="0">
                <a:solidFill>
                  <a:schemeClr val="tx1"/>
                </a:solidFill>
              </a:rPr>
              <a:t>Marble, from Italy, </a:t>
            </a:r>
            <a:r>
              <a:rPr lang="en-GB" sz="2800" b="1" dirty="0">
                <a:solidFill>
                  <a:schemeClr val="tx1"/>
                </a:solidFill>
              </a:rPr>
              <a:t>with lead lettering, </a:t>
            </a:r>
            <a:r>
              <a:rPr lang="en-GB" sz="2800" b="1" dirty="0" smtClean="0">
                <a:solidFill>
                  <a:schemeClr val="tx1"/>
                </a:solidFill>
              </a:rPr>
              <a:t>inset to the </a:t>
            </a:r>
            <a:r>
              <a:rPr lang="en-GB" sz="2800" b="1" dirty="0">
                <a:solidFill>
                  <a:schemeClr val="tx1"/>
                </a:solidFill>
              </a:rPr>
              <a:t>marble surface</a:t>
            </a:r>
          </a:p>
        </p:txBody>
      </p:sp>
    </p:spTree>
    <p:extLst>
      <p:ext uri="{BB962C8B-B14F-4D97-AF65-F5344CB8AC3E}">
        <p14:creationId xmlns:p14="http://schemas.microsoft.com/office/powerpoint/2010/main" val="3007131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94907"/>
            <a:ext cx="4572000" cy="830997"/>
          </a:xfrm>
          <a:prstGeom prst="rect">
            <a:avLst/>
          </a:prstGeom>
        </p:spPr>
        <p:txBody>
          <a:bodyPr>
            <a:spAutoFit/>
          </a:bodyPr>
          <a:lstStyle/>
          <a:p>
            <a:r>
              <a:rPr lang="en-GB" sz="2400" b="1" dirty="0">
                <a:solidFill>
                  <a:schemeClr val="tx1"/>
                </a:solidFill>
              </a:rPr>
              <a:t>Will my gravestone last?</a:t>
            </a:r>
            <a:br>
              <a:rPr lang="en-GB" sz="2400" b="1" dirty="0">
                <a:solidFill>
                  <a:schemeClr val="tx1"/>
                </a:solidFill>
              </a:rPr>
            </a:br>
            <a:endParaRPr lang="en-GB" sz="2400" b="1" dirty="0"/>
          </a:p>
        </p:txBody>
      </p:sp>
      <p:pic>
        <p:nvPicPr>
          <p:cNvPr id="5" name="Picture 3" descr="GS0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3" y="1125904"/>
            <a:ext cx="3557045" cy="5471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932040" y="3098705"/>
            <a:ext cx="3318537" cy="523220"/>
          </a:xfrm>
          <a:prstGeom prst="rect">
            <a:avLst/>
          </a:prstGeom>
        </p:spPr>
        <p:txBody>
          <a:bodyPr wrap="none">
            <a:spAutoFit/>
          </a:bodyPr>
          <a:lstStyle/>
          <a:p>
            <a:pPr algn="ctr" eaLnBrk="1" hangingPunct="1">
              <a:spcBef>
                <a:spcPct val="50000"/>
              </a:spcBef>
            </a:pPr>
            <a:r>
              <a:rPr lang="en-GB" sz="2800" b="1" dirty="0" smtClean="0">
                <a:solidFill>
                  <a:schemeClr val="tx1"/>
                </a:solidFill>
              </a:rPr>
              <a:t>Gneiss, from India</a:t>
            </a:r>
            <a:endParaRPr lang="en-GB" sz="2800" b="1" dirty="0">
              <a:solidFill>
                <a:schemeClr val="tx1"/>
              </a:solidFill>
            </a:endParaRPr>
          </a:p>
        </p:txBody>
      </p:sp>
    </p:spTree>
    <p:extLst>
      <p:ext uri="{BB962C8B-B14F-4D97-AF65-F5344CB8AC3E}">
        <p14:creationId xmlns:p14="http://schemas.microsoft.com/office/powerpoint/2010/main" val="3954722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88640"/>
            <a:ext cx="4572000" cy="830997"/>
          </a:xfrm>
          <a:prstGeom prst="rect">
            <a:avLst/>
          </a:prstGeom>
        </p:spPr>
        <p:txBody>
          <a:bodyPr>
            <a:spAutoFit/>
          </a:bodyPr>
          <a:lstStyle/>
          <a:p>
            <a:r>
              <a:rPr lang="en-GB" sz="2400" b="1" dirty="0">
                <a:solidFill>
                  <a:schemeClr val="tx1"/>
                </a:solidFill>
              </a:rPr>
              <a:t>Will my gravestone last?</a:t>
            </a:r>
            <a:br>
              <a:rPr lang="en-GB" sz="2400" b="1" dirty="0">
                <a:solidFill>
                  <a:schemeClr val="tx1"/>
                </a:solidFill>
              </a:rPr>
            </a:br>
            <a:endParaRPr lang="en-GB" sz="2400" b="1" dirty="0"/>
          </a:p>
        </p:txBody>
      </p:sp>
      <p:pic>
        <p:nvPicPr>
          <p:cNvPr id="3" name="Picture 3" descr="GS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19637"/>
            <a:ext cx="6984776" cy="4542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11560" y="5733256"/>
            <a:ext cx="8136904" cy="523220"/>
          </a:xfrm>
          <a:prstGeom prst="rect">
            <a:avLst/>
          </a:prstGeom>
        </p:spPr>
        <p:txBody>
          <a:bodyPr wrap="square">
            <a:spAutoFit/>
          </a:bodyPr>
          <a:lstStyle/>
          <a:p>
            <a:pPr algn="ctr" eaLnBrk="1" hangingPunct="1">
              <a:spcBef>
                <a:spcPct val="50000"/>
              </a:spcBef>
            </a:pPr>
            <a:r>
              <a:rPr lang="en-GB" sz="2800" b="1" dirty="0">
                <a:solidFill>
                  <a:schemeClr val="tx1"/>
                </a:solidFill>
              </a:rPr>
              <a:t>Red gneiss detail showing mineral banding</a:t>
            </a:r>
          </a:p>
        </p:txBody>
      </p:sp>
    </p:spTree>
    <p:extLst>
      <p:ext uri="{BB962C8B-B14F-4D97-AF65-F5344CB8AC3E}">
        <p14:creationId xmlns:p14="http://schemas.microsoft.com/office/powerpoint/2010/main" val="2756691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983567-1DFC-401E-BEC5-122CEB79B98D}"/>
              </a:ext>
            </a:extLst>
          </p:cNvPr>
          <p:cNvSpPr>
            <a:spLocks noGrp="1"/>
          </p:cNvSpPr>
          <p:nvPr>
            <p:ph type="title"/>
          </p:nvPr>
        </p:nvSpPr>
        <p:spPr>
          <a:xfrm>
            <a:off x="611560" y="260648"/>
            <a:ext cx="8136903" cy="720824"/>
          </a:xfrm>
        </p:spPr>
        <p:txBody>
          <a:bodyPr/>
          <a:lstStyle/>
          <a:p>
            <a:pPr algn="ctr"/>
            <a:r>
              <a:rPr lang="en-GB" sz="2800" dirty="0"/>
              <a:t>Earthlearningidea</a:t>
            </a:r>
            <a:r>
              <a:rPr lang="en-GB" dirty="0"/>
              <a:t> online video workshops</a:t>
            </a:r>
          </a:p>
        </p:txBody>
      </p:sp>
      <p:sp>
        <p:nvSpPr>
          <p:cNvPr id="3" name="Content Placeholder 2">
            <a:extLst>
              <a:ext uri="{FF2B5EF4-FFF2-40B4-BE49-F238E27FC236}">
                <a16:creationId xmlns:a16="http://schemas.microsoft.com/office/drawing/2014/main" xmlns="" id="{4541476B-FDF2-4BDB-BF2D-9FA0E8704A35}"/>
              </a:ext>
            </a:extLst>
          </p:cNvPr>
          <p:cNvSpPr>
            <a:spLocks noGrp="1"/>
          </p:cNvSpPr>
          <p:nvPr>
            <p:ph idx="1"/>
          </p:nvPr>
        </p:nvSpPr>
        <p:spPr>
          <a:xfrm>
            <a:off x="683568" y="1124744"/>
            <a:ext cx="8208912" cy="5472608"/>
          </a:xfrm>
        </p:spPr>
        <p:txBody>
          <a:bodyPr/>
          <a:lstStyle/>
          <a:p>
            <a:pPr marL="0" indent="0">
              <a:buNone/>
            </a:pPr>
            <a:r>
              <a:rPr lang="en-GB" sz="2400" b="1" dirty="0"/>
              <a:t>Purpose – ESEU background</a:t>
            </a:r>
          </a:p>
          <a:p>
            <a:r>
              <a:rPr lang="en-GB" sz="2400" dirty="0"/>
              <a:t>Most Earthlearningidea online video workshops are based, with permission, on workshops originally developed by the Earth Science Education Unit (ESEU</a:t>
            </a:r>
            <a:r>
              <a:rPr lang="en-GB" sz="2400" dirty="0" smtClean="0"/>
              <a:t>).</a:t>
            </a:r>
            <a:endParaRPr lang="en-GB" sz="2400" dirty="0"/>
          </a:p>
          <a:p>
            <a:r>
              <a:rPr lang="en-GB" sz="2400" dirty="0"/>
              <a:t>These were designed as interactive workshops for teachers and trainees, involving interaction, discussion and presentations by participants to </a:t>
            </a:r>
            <a:r>
              <a:rPr lang="en-GB" sz="2400" dirty="0" smtClean="0"/>
              <a:t>others.</a:t>
            </a:r>
            <a:endParaRPr lang="en-GB" sz="2400" dirty="0"/>
          </a:p>
          <a:p>
            <a:r>
              <a:rPr lang="en-GB" sz="2400" dirty="0"/>
              <a:t>Global research into professional development workshops shows that these aspects are critical to </a:t>
            </a:r>
            <a:r>
              <a:rPr lang="en-GB" sz="2400" dirty="0" smtClean="0"/>
              <a:t>success.</a:t>
            </a:r>
            <a:endParaRPr lang="en-GB" sz="2400" dirty="0"/>
          </a:p>
          <a:p>
            <a:r>
              <a:rPr lang="en-GB" sz="2400" dirty="0"/>
              <a:t>ESEU research shows that this workshop approach is highly successful in changing teaching in schools; evaluation feedback has also been very </a:t>
            </a:r>
            <a:r>
              <a:rPr lang="en-GB" sz="2400" dirty="0" smtClean="0"/>
              <a:t>strong.</a:t>
            </a:r>
            <a:endParaRPr lang="en-GB" sz="2400" dirty="0"/>
          </a:p>
          <a:p>
            <a:pPr marL="0" indent="0">
              <a:buNone/>
            </a:pPr>
            <a:endParaRPr lang="en-GB" sz="2400" dirty="0"/>
          </a:p>
        </p:txBody>
      </p:sp>
    </p:spTree>
    <p:extLst>
      <p:ext uri="{BB962C8B-B14F-4D97-AF65-F5344CB8AC3E}">
        <p14:creationId xmlns:p14="http://schemas.microsoft.com/office/powerpoint/2010/main" val="4172341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252046"/>
            <a:ext cx="4572000" cy="830997"/>
          </a:xfrm>
          <a:prstGeom prst="rect">
            <a:avLst/>
          </a:prstGeom>
        </p:spPr>
        <p:txBody>
          <a:bodyPr>
            <a:spAutoFit/>
          </a:bodyPr>
          <a:lstStyle/>
          <a:p>
            <a:r>
              <a:rPr lang="en-GB" sz="2400" b="1" dirty="0">
                <a:solidFill>
                  <a:schemeClr val="tx1"/>
                </a:solidFill>
              </a:rPr>
              <a:t>Will my gravestone last?</a:t>
            </a:r>
            <a:br>
              <a:rPr lang="en-GB" sz="2400" b="1" dirty="0">
                <a:solidFill>
                  <a:schemeClr val="tx1"/>
                </a:solidFill>
              </a:rPr>
            </a:br>
            <a:endParaRPr lang="en-GB" sz="2400" b="1" dirty="0"/>
          </a:p>
        </p:txBody>
      </p:sp>
      <p:pic>
        <p:nvPicPr>
          <p:cNvPr id="5" name="Picture 4" descr="sandstone_HS"/>
          <p:cNvPicPr>
            <a:picLocks noChangeAspect="1" noChangeArrowheads="1"/>
          </p:cNvPicPr>
          <p:nvPr/>
        </p:nvPicPr>
        <p:blipFill>
          <a:blip r:embed="rId2">
            <a:lum bright="62000" contrast="-70000"/>
            <a:extLst>
              <a:ext uri="{28A0092B-C50C-407E-A947-70E740481C1C}">
                <a14:useLocalDpi xmlns:a14="http://schemas.microsoft.com/office/drawing/2010/main" val="0"/>
              </a:ext>
            </a:extLst>
          </a:blip>
          <a:srcRect l="23622" t="20125" r="24910" b="31342"/>
          <a:stretch>
            <a:fillRect/>
          </a:stretch>
        </p:blipFill>
        <p:spPr bwMode="auto">
          <a:xfrm>
            <a:off x="595086" y="1304925"/>
            <a:ext cx="7452102" cy="45723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979712" y="2924944"/>
            <a:ext cx="4572000" cy="1421928"/>
          </a:xfrm>
          <a:prstGeom prst="rect">
            <a:avLst/>
          </a:prstGeom>
        </p:spPr>
        <p:txBody>
          <a:bodyPr>
            <a:spAutoFit/>
          </a:bodyPr>
          <a:lstStyle/>
          <a:p>
            <a:pPr marL="0" indent="0" algn="ctr" eaLnBrk="1" hangingPunct="1">
              <a:lnSpc>
                <a:spcPct val="80000"/>
              </a:lnSpc>
              <a:buFontTx/>
              <a:buNone/>
            </a:pPr>
            <a:r>
              <a:rPr lang="en-GB" sz="3600" b="1" dirty="0">
                <a:solidFill>
                  <a:schemeClr val="tx1"/>
                </a:solidFill>
              </a:rPr>
              <a:t>Sedimentary </a:t>
            </a:r>
            <a:r>
              <a:rPr lang="en-GB" sz="3600" b="1" dirty="0" smtClean="0">
                <a:solidFill>
                  <a:schemeClr val="tx1"/>
                </a:solidFill>
              </a:rPr>
              <a:t>rocks </a:t>
            </a:r>
            <a:r>
              <a:rPr lang="en-GB" sz="3600" b="1" dirty="0">
                <a:solidFill>
                  <a:schemeClr val="tx1"/>
                </a:solidFill>
              </a:rPr>
              <a:t>used for gravestones</a:t>
            </a:r>
          </a:p>
        </p:txBody>
      </p:sp>
    </p:spTree>
    <p:extLst>
      <p:ext uri="{BB962C8B-B14F-4D97-AF65-F5344CB8AC3E}">
        <p14:creationId xmlns:p14="http://schemas.microsoft.com/office/powerpoint/2010/main" val="1410439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5568" y="1821298"/>
            <a:ext cx="2944340" cy="4113213"/>
          </a:xfrm>
        </p:spPr>
        <p:txBody>
          <a:bodyPr/>
          <a:lstStyle/>
          <a:p>
            <a:pPr marL="0" indent="0" algn="ctr">
              <a:buNone/>
            </a:pPr>
            <a:r>
              <a:rPr lang="en-GB" sz="2800" b="1" dirty="0">
                <a:latin typeface="Arial" charset="0"/>
              </a:rPr>
              <a:t>Sandstone, from the Millstone Grit </a:t>
            </a:r>
            <a:r>
              <a:rPr lang="en-GB" sz="2800" b="1" dirty="0" smtClean="0">
                <a:latin typeface="Arial" charset="0"/>
              </a:rPr>
              <a:t>Series rocks of Derbyshire, central England, UK</a:t>
            </a:r>
            <a:endParaRPr lang="en-GB" sz="2800" b="1" dirty="0">
              <a:latin typeface="Arial" charset="0"/>
            </a:endParaRPr>
          </a:p>
          <a:p>
            <a:endParaRPr lang="en-GB" dirty="0"/>
          </a:p>
        </p:txBody>
      </p:sp>
      <p:sp>
        <p:nvSpPr>
          <p:cNvPr id="4" name="Rectangle 3"/>
          <p:cNvSpPr/>
          <p:nvPr/>
        </p:nvSpPr>
        <p:spPr>
          <a:xfrm>
            <a:off x="683568" y="294907"/>
            <a:ext cx="4572000" cy="830997"/>
          </a:xfrm>
          <a:prstGeom prst="rect">
            <a:avLst/>
          </a:prstGeom>
        </p:spPr>
        <p:txBody>
          <a:bodyPr>
            <a:spAutoFit/>
          </a:bodyPr>
          <a:lstStyle/>
          <a:p>
            <a:r>
              <a:rPr lang="en-GB" sz="2400" b="1" dirty="0">
                <a:solidFill>
                  <a:schemeClr val="tx1"/>
                </a:solidFill>
              </a:rPr>
              <a:t>Will my gravestone last?</a:t>
            </a:r>
            <a:br>
              <a:rPr lang="en-GB" sz="2400" b="1" dirty="0">
                <a:solidFill>
                  <a:schemeClr val="tx1"/>
                </a:solidFill>
              </a:rPr>
            </a:br>
            <a:endParaRPr lang="en-GB" sz="2400" b="1" dirty="0"/>
          </a:p>
        </p:txBody>
      </p:sp>
      <p:pic>
        <p:nvPicPr>
          <p:cNvPr id="5" name="Picture 3" descr="GS006"/>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827584" y="980728"/>
            <a:ext cx="3608388" cy="5522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331640" y="0"/>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lvl1pPr algn="l" defTabSz="449263" rtl="0" eaLnBrk="0" fontAlgn="base" hangingPunct="0">
              <a:spcBef>
                <a:spcPct val="0"/>
              </a:spcBef>
              <a:spcAft>
                <a:spcPct val="0"/>
              </a:spcAft>
              <a:buClr>
                <a:srgbClr val="0C2B3C"/>
              </a:buClr>
              <a:buSzPct val="100000"/>
              <a:buFont typeface="Arial" charset="0"/>
              <a:defRPr sz="2400" b="1">
                <a:solidFill>
                  <a:srgbClr val="0C2B3C"/>
                </a:solidFill>
                <a:latin typeface="Arial" pitchFamily="34" charset="0"/>
                <a:ea typeface="+mj-ea"/>
                <a:cs typeface="Arial" pitchFamily="34" charset="0"/>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a:lstStyle>
          <a:p>
            <a:endParaRPr lang="en-GB" kern="0"/>
          </a:p>
        </p:txBody>
      </p:sp>
    </p:spTree>
    <p:extLst>
      <p:ext uri="{BB962C8B-B14F-4D97-AF65-F5344CB8AC3E}">
        <p14:creationId xmlns:p14="http://schemas.microsoft.com/office/powerpoint/2010/main" val="1845356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311442"/>
            <a:ext cx="3788729" cy="461665"/>
          </a:xfrm>
          <a:prstGeom prst="rect">
            <a:avLst/>
          </a:prstGeom>
        </p:spPr>
        <p:txBody>
          <a:bodyPr wrap="none">
            <a:spAutoFit/>
          </a:bodyPr>
          <a:lstStyle/>
          <a:p>
            <a:r>
              <a:rPr lang="en-GB" sz="2400" b="1" dirty="0">
                <a:solidFill>
                  <a:schemeClr val="tx1"/>
                </a:solidFill>
              </a:rPr>
              <a:t>Will my gravestone last?</a:t>
            </a:r>
            <a:endParaRPr lang="en-GB" sz="2400" dirty="0"/>
          </a:p>
        </p:txBody>
      </p:sp>
      <p:pic>
        <p:nvPicPr>
          <p:cNvPr id="5" name="Content Placeholder 4" descr="GS010"/>
          <p:cNvPicPr>
            <a:picLocks noGrp="1" noChangeAspect="1" noChangeArrowheads="1"/>
          </p:cNvPicPr>
          <p:nvPr>
            <p:ph idx="1"/>
          </p:nvPr>
        </p:nvPicPr>
        <p:blipFill>
          <a:blip r:embed="rId2">
            <a:lum bright="60000" contrast="-70000"/>
            <a:extLst>
              <a:ext uri="{28A0092B-C50C-407E-A947-70E740481C1C}">
                <a14:useLocalDpi xmlns:a14="http://schemas.microsoft.com/office/drawing/2010/main" val="0"/>
              </a:ext>
            </a:extLst>
          </a:blip>
          <a:srcRect/>
          <a:stretch>
            <a:fillRect/>
          </a:stretch>
        </p:blipFill>
        <p:spPr bwMode="auto">
          <a:xfrm>
            <a:off x="1115616" y="1376933"/>
            <a:ext cx="7087520" cy="46443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3105835"/>
            <a:ext cx="4572000" cy="1588127"/>
          </a:xfrm>
          <a:prstGeom prst="rect">
            <a:avLst/>
          </a:prstGeom>
        </p:spPr>
        <p:txBody>
          <a:bodyPr>
            <a:spAutoFit/>
          </a:bodyPr>
          <a:lstStyle/>
          <a:p>
            <a:pPr marL="0" indent="0" algn="ctr" eaLnBrk="1" hangingPunct="1">
              <a:lnSpc>
                <a:spcPct val="90000"/>
              </a:lnSpc>
              <a:buFontTx/>
              <a:buNone/>
            </a:pPr>
            <a:r>
              <a:rPr lang="en-GB" sz="3600" b="1" dirty="0">
                <a:solidFill>
                  <a:schemeClr val="tx1"/>
                </a:solidFill>
              </a:rPr>
              <a:t>Some different environments within a churchyard</a:t>
            </a:r>
          </a:p>
        </p:txBody>
      </p:sp>
    </p:spTree>
    <p:extLst>
      <p:ext uri="{BB962C8B-B14F-4D97-AF65-F5344CB8AC3E}">
        <p14:creationId xmlns:p14="http://schemas.microsoft.com/office/powerpoint/2010/main" val="3822541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38" y="428605"/>
            <a:ext cx="4390826" cy="624132"/>
          </a:xfrm>
        </p:spPr>
        <p:txBody>
          <a:bodyPr/>
          <a:lstStyle/>
          <a:p>
            <a:r>
              <a:rPr lang="en-GB" dirty="0">
                <a:solidFill>
                  <a:schemeClr val="tx1"/>
                </a:solidFill>
              </a:rPr>
              <a:t>Will my gravestone </a:t>
            </a:r>
            <a:r>
              <a:rPr lang="en-GB" dirty="0" smtClean="0">
                <a:solidFill>
                  <a:schemeClr val="tx1"/>
                </a:solidFill>
              </a:rPr>
              <a:t>last</a:t>
            </a:r>
            <a:r>
              <a:rPr lang="en-GB" dirty="0">
                <a:solidFill>
                  <a:schemeClr val="tx1"/>
                </a:solidFill>
              </a:rPr>
              <a:t>?</a:t>
            </a:r>
            <a:r>
              <a:rPr lang="en-GB" dirty="0"/>
              <a:t/>
            </a:r>
            <a:br>
              <a:rPr lang="en-GB" dirty="0"/>
            </a:br>
            <a:endParaRPr lang="en-GB" dirty="0"/>
          </a:p>
        </p:txBody>
      </p:sp>
      <p:pic>
        <p:nvPicPr>
          <p:cNvPr id="4" name="Picture 3" descr="GS010"/>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187624" y="1340768"/>
            <a:ext cx="6669387" cy="43709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42390" y="5711696"/>
            <a:ext cx="7413490" cy="954107"/>
          </a:xfrm>
          <a:prstGeom prst="rect">
            <a:avLst/>
          </a:prstGeom>
        </p:spPr>
        <p:txBody>
          <a:bodyPr wrap="square">
            <a:spAutoFit/>
          </a:bodyPr>
          <a:lstStyle/>
          <a:p>
            <a:pPr algn="ctr" eaLnBrk="1" hangingPunct="1"/>
            <a:r>
              <a:rPr lang="en-GB" sz="2800" b="1" dirty="0">
                <a:solidFill>
                  <a:schemeClr val="tx1"/>
                </a:solidFill>
              </a:rPr>
              <a:t>The newest, </a:t>
            </a:r>
            <a:r>
              <a:rPr lang="en-GB" sz="2800" b="1" dirty="0" err="1">
                <a:solidFill>
                  <a:schemeClr val="tx1"/>
                </a:solidFill>
              </a:rPr>
              <a:t>unvegetated</a:t>
            </a:r>
            <a:r>
              <a:rPr lang="en-GB" sz="2800" b="1" dirty="0">
                <a:solidFill>
                  <a:schemeClr val="tx1"/>
                </a:solidFill>
              </a:rPr>
              <a:t> part, </a:t>
            </a:r>
          </a:p>
          <a:p>
            <a:pPr algn="ctr" eaLnBrk="1" hangingPunct="1"/>
            <a:r>
              <a:rPr lang="en-GB" sz="2800" b="1" dirty="0">
                <a:solidFill>
                  <a:schemeClr val="tx1"/>
                </a:solidFill>
              </a:rPr>
              <a:t>still used for burials</a:t>
            </a:r>
          </a:p>
        </p:txBody>
      </p:sp>
    </p:spTree>
    <p:extLst>
      <p:ext uri="{BB962C8B-B14F-4D97-AF65-F5344CB8AC3E}">
        <p14:creationId xmlns:p14="http://schemas.microsoft.com/office/powerpoint/2010/main" val="8772409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38" y="428605"/>
            <a:ext cx="4390826" cy="624132"/>
          </a:xfrm>
        </p:spPr>
        <p:txBody>
          <a:bodyPr/>
          <a:lstStyle/>
          <a:p>
            <a:r>
              <a:rPr lang="en-GB" dirty="0">
                <a:solidFill>
                  <a:schemeClr val="tx1"/>
                </a:solidFill>
              </a:rPr>
              <a:t>Will my gravestone </a:t>
            </a:r>
            <a:r>
              <a:rPr lang="en-GB" dirty="0" smtClean="0">
                <a:solidFill>
                  <a:schemeClr val="tx1"/>
                </a:solidFill>
              </a:rPr>
              <a:t>last</a:t>
            </a:r>
            <a:r>
              <a:rPr lang="en-GB" dirty="0">
                <a:solidFill>
                  <a:schemeClr val="tx1"/>
                </a:solidFill>
              </a:rPr>
              <a:t>?</a:t>
            </a:r>
            <a:r>
              <a:rPr lang="en-GB" dirty="0"/>
              <a:t/>
            </a:r>
            <a:br>
              <a:rPr lang="en-GB" dirty="0"/>
            </a:br>
            <a:endParaRPr lang="en-GB" dirty="0"/>
          </a:p>
        </p:txBody>
      </p:sp>
      <p:pic>
        <p:nvPicPr>
          <p:cNvPr id="4" name="Picture 3" descr="G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312" y="1120030"/>
            <a:ext cx="6749902" cy="43972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48110" y="5737970"/>
            <a:ext cx="7568306" cy="954107"/>
          </a:xfrm>
          <a:prstGeom prst="rect">
            <a:avLst/>
          </a:prstGeom>
        </p:spPr>
        <p:txBody>
          <a:bodyPr wrap="square">
            <a:spAutoFit/>
          </a:bodyPr>
          <a:lstStyle/>
          <a:p>
            <a:pPr algn="ctr" eaLnBrk="1" hangingPunct="1">
              <a:spcBef>
                <a:spcPct val="50000"/>
              </a:spcBef>
            </a:pPr>
            <a:r>
              <a:rPr lang="en-GB" sz="2800" b="1" dirty="0">
                <a:solidFill>
                  <a:schemeClr val="tx1"/>
                </a:solidFill>
              </a:rPr>
              <a:t>The part used between the 1880s and the </a:t>
            </a:r>
            <a:r>
              <a:rPr lang="en-GB" sz="2800" b="1" dirty="0" smtClean="0">
                <a:solidFill>
                  <a:schemeClr val="tx1"/>
                </a:solidFill>
              </a:rPr>
              <a:t>1950s, with </a:t>
            </a:r>
            <a:r>
              <a:rPr lang="en-GB" sz="2800" b="1" dirty="0">
                <a:solidFill>
                  <a:schemeClr val="tx1"/>
                </a:solidFill>
              </a:rPr>
              <a:t>planted trees</a:t>
            </a:r>
          </a:p>
        </p:txBody>
      </p:sp>
    </p:spTree>
    <p:extLst>
      <p:ext uri="{BB962C8B-B14F-4D97-AF65-F5344CB8AC3E}">
        <p14:creationId xmlns:p14="http://schemas.microsoft.com/office/powerpoint/2010/main" val="4069073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38" y="428605"/>
            <a:ext cx="4390826" cy="624132"/>
          </a:xfrm>
        </p:spPr>
        <p:txBody>
          <a:bodyPr/>
          <a:lstStyle/>
          <a:p>
            <a:r>
              <a:rPr lang="en-GB" dirty="0">
                <a:solidFill>
                  <a:schemeClr val="tx1"/>
                </a:solidFill>
              </a:rPr>
              <a:t>Will my gravestone </a:t>
            </a:r>
            <a:r>
              <a:rPr lang="en-GB" dirty="0" smtClean="0">
                <a:solidFill>
                  <a:schemeClr val="tx1"/>
                </a:solidFill>
              </a:rPr>
              <a:t>last</a:t>
            </a:r>
            <a:r>
              <a:rPr lang="en-GB" dirty="0">
                <a:solidFill>
                  <a:schemeClr val="tx1"/>
                </a:solidFill>
              </a:rPr>
              <a:t>?</a:t>
            </a:r>
            <a:r>
              <a:rPr lang="en-GB" dirty="0"/>
              <a:t/>
            </a:r>
            <a:br>
              <a:rPr lang="en-GB" dirty="0"/>
            </a:br>
            <a:endParaRPr lang="en-GB" dirty="0"/>
          </a:p>
        </p:txBody>
      </p:sp>
      <p:pic>
        <p:nvPicPr>
          <p:cNvPr id="4" name="Picture 3" descr="GS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96752"/>
            <a:ext cx="6768752" cy="4496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319343" y="5917375"/>
            <a:ext cx="5269328" cy="523220"/>
          </a:xfrm>
          <a:prstGeom prst="rect">
            <a:avLst/>
          </a:prstGeom>
        </p:spPr>
        <p:txBody>
          <a:bodyPr wrap="none">
            <a:spAutoFit/>
          </a:bodyPr>
          <a:lstStyle/>
          <a:p>
            <a:pPr algn="ctr" eaLnBrk="1" hangingPunct="1">
              <a:spcBef>
                <a:spcPct val="50000"/>
              </a:spcBef>
            </a:pPr>
            <a:r>
              <a:rPr lang="en-GB" sz="2800" b="1" dirty="0">
                <a:solidFill>
                  <a:schemeClr val="tx1"/>
                </a:solidFill>
              </a:rPr>
              <a:t>The overgrown Victorian part </a:t>
            </a:r>
          </a:p>
        </p:txBody>
      </p:sp>
    </p:spTree>
    <p:extLst>
      <p:ext uri="{BB962C8B-B14F-4D97-AF65-F5344CB8AC3E}">
        <p14:creationId xmlns:p14="http://schemas.microsoft.com/office/powerpoint/2010/main" val="1737389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38" y="428605"/>
            <a:ext cx="4390826" cy="624132"/>
          </a:xfrm>
        </p:spPr>
        <p:txBody>
          <a:bodyPr/>
          <a:lstStyle/>
          <a:p>
            <a:r>
              <a:rPr lang="en-GB" dirty="0">
                <a:solidFill>
                  <a:schemeClr val="tx1"/>
                </a:solidFill>
              </a:rPr>
              <a:t>Will my gravestone </a:t>
            </a:r>
            <a:r>
              <a:rPr lang="en-GB" dirty="0" smtClean="0">
                <a:solidFill>
                  <a:schemeClr val="tx1"/>
                </a:solidFill>
              </a:rPr>
              <a:t>last</a:t>
            </a:r>
            <a:r>
              <a:rPr lang="en-GB" dirty="0">
                <a:solidFill>
                  <a:schemeClr val="tx1"/>
                </a:solidFill>
              </a:rPr>
              <a:t>?</a:t>
            </a:r>
            <a:r>
              <a:rPr lang="en-GB" dirty="0"/>
              <a:t/>
            </a:r>
            <a:br>
              <a:rPr lang="en-GB" dirty="0"/>
            </a:br>
            <a:endParaRPr lang="en-GB" dirty="0"/>
          </a:p>
        </p:txBody>
      </p:sp>
      <p:pic>
        <p:nvPicPr>
          <p:cNvPr id="4" name="Picture 2" descr="GS010"/>
          <p:cNvPicPr>
            <a:picLocks noChangeAspect="1" noChangeArrowheads="1"/>
          </p:cNvPicPr>
          <p:nvPr/>
        </p:nvPicPr>
        <p:blipFill>
          <a:blip r:embed="rId2">
            <a:lum bright="60000" contrast="-70000"/>
            <a:extLst>
              <a:ext uri="{28A0092B-C50C-407E-A947-70E740481C1C}">
                <a14:useLocalDpi xmlns:a14="http://schemas.microsoft.com/office/drawing/2010/main" val="0"/>
              </a:ext>
            </a:extLst>
          </a:blip>
          <a:srcRect/>
          <a:stretch>
            <a:fillRect/>
          </a:stretch>
        </p:blipFill>
        <p:spPr bwMode="auto">
          <a:xfrm>
            <a:off x="1403648" y="1628800"/>
            <a:ext cx="6699708" cy="4390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115616" y="3205819"/>
            <a:ext cx="6877386" cy="1588127"/>
          </a:xfrm>
          <a:prstGeom prst="rect">
            <a:avLst/>
          </a:prstGeom>
        </p:spPr>
        <p:txBody>
          <a:bodyPr wrap="square">
            <a:spAutoFit/>
          </a:bodyPr>
          <a:lstStyle/>
          <a:p>
            <a:pPr marL="0" indent="0" algn="ctr" eaLnBrk="1" hangingPunct="1">
              <a:lnSpc>
                <a:spcPct val="90000"/>
              </a:lnSpc>
              <a:buFontTx/>
              <a:buNone/>
            </a:pPr>
            <a:r>
              <a:rPr lang="en-GB" sz="3600" b="1" dirty="0">
                <a:solidFill>
                  <a:schemeClr val="tx1"/>
                </a:solidFill>
              </a:rPr>
              <a:t>The response of </a:t>
            </a:r>
            <a:endParaRPr lang="en-GB" sz="3600" b="1" dirty="0" smtClean="0">
              <a:solidFill>
                <a:schemeClr val="tx1"/>
              </a:solidFill>
            </a:endParaRPr>
          </a:p>
          <a:p>
            <a:pPr marL="0" indent="0" algn="ctr" eaLnBrk="1" hangingPunct="1">
              <a:lnSpc>
                <a:spcPct val="90000"/>
              </a:lnSpc>
              <a:buFontTx/>
              <a:buNone/>
            </a:pPr>
            <a:r>
              <a:rPr lang="en-GB" sz="3600" b="1" dirty="0" smtClean="0">
                <a:solidFill>
                  <a:schemeClr val="tx1"/>
                </a:solidFill>
              </a:rPr>
              <a:t>gravestones </a:t>
            </a:r>
            <a:r>
              <a:rPr lang="en-GB" sz="3600" b="1" dirty="0">
                <a:solidFill>
                  <a:schemeClr val="tx1"/>
                </a:solidFill>
              </a:rPr>
              <a:t>to </a:t>
            </a:r>
            <a:endParaRPr lang="en-GB" sz="3600" b="1" dirty="0" smtClean="0">
              <a:solidFill>
                <a:schemeClr val="tx1"/>
              </a:solidFill>
            </a:endParaRPr>
          </a:p>
          <a:p>
            <a:pPr marL="0" indent="0" algn="ctr" eaLnBrk="1" hangingPunct="1">
              <a:lnSpc>
                <a:spcPct val="90000"/>
              </a:lnSpc>
              <a:buFontTx/>
              <a:buNone/>
            </a:pPr>
            <a:r>
              <a:rPr lang="en-GB" sz="3600" b="1" dirty="0" smtClean="0">
                <a:solidFill>
                  <a:schemeClr val="tx1"/>
                </a:solidFill>
              </a:rPr>
              <a:t>weathering</a:t>
            </a:r>
            <a:endParaRPr lang="en-GB" sz="3600" b="1" dirty="0">
              <a:solidFill>
                <a:schemeClr val="tx1"/>
              </a:solidFill>
            </a:endParaRPr>
          </a:p>
        </p:txBody>
      </p:sp>
    </p:spTree>
    <p:extLst>
      <p:ext uri="{BB962C8B-B14F-4D97-AF65-F5344CB8AC3E}">
        <p14:creationId xmlns:p14="http://schemas.microsoft.com/office/powerpoint/2010/main" val="3937285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38" y="428605"/>
            <a:ext cx="4390826" cy="624132"/>
          </a:xfrm>
        </p:spPr>
        <p:txBody>
          <a:bodyPr/>
          <a:lstStyle/>
          <a:p>
            <a:r>
              <a:rPr lang="en-GB" dirty="0">
                <a:solidFill>
                  <a:schemeClr val="tx1"/>
                </a:solidFill>
              </a:rPr>
              <a:t>Will my gravestone </a:t>
            </a:r>
            <a:r>
              <a:rPr lang="en-GB" dirty="0" smtClean="0">
                <a:solidFill>
                  <a:schemeClr val="tx1"/>
                </a:solidFill>
              </a:rPr>
              <a:t>last</a:t>
            </a:r>
            <a:r>
              <a:rPr lang="en-GB" dirty="0">
                <a:solidFill>
                  <a:schemeClr val="tx1"/>
                </a:solidFill>
              </a:rPr>
              <a:t>?</a:t>
            </a:r>
            <a:r>
              <a:rPr lang="en-GB" dirty="0"/>
              <a:t/>
            </a:r>
            <a:br>
              <a:rPr lang="en-GB" dirty="0"/>
            </a:br>
            <a:endParaRPr lang="en-GB" dirty="0"/>
          </a:p>
        </p:txBody>
      </p:sp>
      <p:pic>
        <p:nvPicPr>
          <p:cNvPr id="4" name="Picture 3" descr="GS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092583"/>
            <a:ext cx="6262471" cy="40646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57238" y="5301208"/>
            <a:ext cx="8207250" cy="1384995"/>
          </a:xfrm>
          <a:prstGeom prst="rect">
            <a:avLst/>
          </a:prstGeom>
        </p:spPr>
        <p:txBody>
          <a:bodyPr wrap="square">
            <a:spAutoFit/>
          </a:bodyPr>
          <a:lstStyle/>
          <a:p>
            <a:pPr algn="ctr" eaLnBrk="1" hangingPunct="1">
              <a:spcBef>
                <a:spcPct val="50000"/>
              </a:spcBef>
            </a:pPr>
            <a:r>
              <a:rPr lang="en-GB" sz="2800" b="1" dirty="0">
                <a:solidFill>
                  <a:schemeClr val="tx1"/>
                </a:solidFill>
              </a:rPr>
              <a:t>Chemical (oxidation) </a:t>
            </a:r>
            <a:r>
              <a:rPr lang="en-GB" sz="2800" b="1" dirty="0" smtClean="0">
                <a:solidFill>
                  <a:schemeClr val="tx1"/>
                </a:solidFill>
              </a:rPr>
              <a:t>weathering, shown by orange discolouration </a:t>
            </a:r>
            <a:r>
              <a:rPr lang="en-GB" sz="2800" b="1" dirty="0">
                <a:solidFill>
                  <a:schemeClr val="tx1"/>
                </a:solidFill>
              </a:rPr>
              <a:t>on the edges of a broken Cornish granite</a:t>
            </a:r>
          </a:p>
        </p:txBody>
      </p:sp>
    </p:spTree>
    <p:extLst>
      <p:ext uri="{BB962C8B-B14F-4D97-AF65-F5344CB8AC3E}">
        <p14:creationId xmlns:p14="http://schemas.microsoft.com/office/powerpoint/2010/main" val="218814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38" y="428605"/>
            <a:ext cx="4390826" cy="624132"/>
          </a:xfrm>
        </p:spPr>
        <p:txBody>
          <a:bodyPr/>
          <a:lstStyle/>
          <a:p>
            <a:r>
              <a:rPr lang="en-GB" dirty="0">
                <a:solidFill>
                  <a:schemeClr val="tx1"/>
                </a:solidFill>
              </a:rPr>
              <a:t>Will my gravestone </a:t>
            </a:r>
            <a:r>
              <a:rPr lang="en-GB" dirty="0" smtClean="0">
                <a:solidFill>
                  <a:schemeClr val="tx1"/>
                </a:solidFill>
              </a:rPr>
              <a:t>last</a:t>
            </a:r>
            <a:r>
              <a:rPr lang="en-GB" dirty="0">
                <a:solidFill>
                  <a:schemeClr val="tx1"/>
                </a:solidFill>
              </a:rPr>
              <a:t>?</a:t>
            </a:r>
            <a:r>
              <a:rPr lang="en-GB" dirty="0"/>
              <a:t/>
            </a:r>
            <a:br>
              <a:rPr lang="en-GB" dirty="0"/>
            </a:br>
            <a:endParaRPr lang="en-GB" dirty="0"/>
          </a:p>
        </p:txBody>
      </p:sp>
      <p:pic>
        <p:nvPicPr>
          <p:cNvPr id="4" name="Picture 3" descr="GS014"/>
          <p:cNvPicPr>
            <a:picLocks noChangeAspect="1" noChangeArrowheads="1"/>
          </p:cNvPicPr>
          <p:nvPr/>
        </p:nvPicPr>
        <p:blipFill rotWithShape="1">
          <a:blip r:embed="rId2">
            <a:lum bright="-12000"/>
            <a:extLst>
              <a:ext uri="{28A0092B-C50C-407E-A947-70E740481C1C}">
                <a14:useLocalDpi xmlns:a14="http://schemas.microsoft.com/office/drawing/2010/main" val="0"/>
              </a:ext>
            </a:extLst>
          </a:blip>
          <a:srcRect t="1666"/>
          <a:stretch/>
        </p:blipFill>
        <p:spPr bwMode="auto">
          <a:xfrm>
            <a:off x="1199416" y="1484784"/>
            <a:ext cx="6612944" cy="42484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230247" y="6021287"/>
            <a:ext cx="6740760" cy="523220"/>
          </a:xfrm>
          <a:prstGeom prst="rect">
            <a:avLst/>
          </a:prstGeom>
        </p:spPr>
        <p:txBody>
          <a:bodyPr wrap="square">
            <a:spAutoFit/>
          </a:bodyPr>
          <a:lstStyle/>
          <a:p>
            <a:pPr algn="ctr" eaLnBrk="1" hangingPunct="1">
              <a:spcBef>
                <a:spcPct val="50000"/>
              </a:spcBef>
            </a:pPr>
            <a:r>
              <a:rPr lang="en-GB" sz="2800" b="1" dirty="0">
                <a:solidFill>
                  <a:schemeClr val="tx1"/>
                </a:solidFill>
              </a:rPr>
              <a:t>Tree roots forcing apart gravestones</a:t>
            </a:r>
          </a:p>
        </p:txBody>
      </p:sp>
    </p:spTree>
    <p:extLst>
      <p:ext uri="{BB962C8B-B14F-4D97-AF65-F5344CB8AC3E}">
        <p14:creationId xmlns:p14="http://schemas.microsoft.com/office/powerpoint/2010/main" val="476905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38" y="428605"/>
            <a:ext cx="4390826" cy="624132"/>
          </a:xfrm>
        </p:spPr>
        <p:txBody>
          <a:bodyPr/>
          <a:lstStyle/>
          <a:p>
            <a:r>
              <a:rPr lang="en-GB" dirty="0">
                <a:solidFill>
                  <a:schemeClr val="tx1"/>
                </a:solidFill>
              </a:rPr>
              <a:t>Will my gravestone </a:t>
            </a:r>
            <a:r>
              <a:rPr lang="en-GB" dirty="0" smtClean="0">
                <a:solidFill>
                  <a:schemeClr val="tx1"/>
                </a:solidFill>
              </a:rPr>
              <a:t>last</a:t>
            </a:r>
            <a:r>
              <a:rPr lang="en-GB" dirty="0">
                <a:solidFill>
                  <a:schemeClr val="tx1"/>
                </a:solidFill>
              </a:rPr>
              <a:t>?</a:t>
            </a:r>
            <a:r>
              <a:rPr lang="en-GB" dirty="0"/>
              <a:t/>
            </a:r>
            <a:br>
              <a:rPr lang="en-GB" dirty="0"/>
            </a:br>
            <a:endParaRPr lang="en-GB" dirty="0"/>
          </a:p>
        </p:txBody>
      </p:sp>
      <p:pic>
        <p:nvPicPr>
          <p:cNvPr id="4" name="Picture 3" descr="GS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13976"/>
            <a:ext cx="6659903" cy="45752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84226" y="5877272"/>
            <a:ext cx="8784976" cy="954107"/>
          </a:xfrm>
          <a:prstGeom prst="rect">
            <a:avLst/>
          </a:prstGeom>
        </p:spPr>
        <p:txBody>
          <a:bodyPr wrap="square">
            <a:spAutoFit/>
          </a:bodyPr>
          <a:lstStyle/>
          <a:p>
            <a:pPr algn="ctr" eaLnBrk="1" hangingPunct="1">
              <a:spcBef>
                <a:spcPct val="50000"/>
              </a:spcBef>
            </a:pPr>
            <a:r>
              <a:rPr lang="en-GB" sz="2800" b="1" dirty="0">
                <a:solidFill>
                  <a:schemeClr val="tx1"/>
                </a:solidFill>
              </a:rPr>
              <a:t>The mason adding a new name to a </a:t>
            </a:r>
            <a:r>
              <a:rPr lang="en-GB" sz="2800" b="1" dirty="0" smtClean="0">
                <a:solidFill>
                  <a:schemeClr val="tx1"/>
                </a:solidFill>
              </a:rPr>
              <a:t>weathered </a:t>
            </a:r>
            <a:r>
              <a:rPr lang="en-GB" sz="2800" b="1" dirty="0">
                <a:solidFill>
                  <a:schemeClr val="tx1"/>
                </a:solidFill>
              </a:rPr>
              <a:t>marble slab</a:t>
            </a:r>
          </a:p>
        </p:txBody>
      </p:sp>
    </p:spTree>
    <p:extLst>
      <p:ext uri="{BB962C8B-B14F-4D97-AF65-F5344CB8AC3E}">
        <p14:creationId xmlns:p14="http://schemas.microsoft.com/office/powerpoint/2010/main" val="3560194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983567-1DFC-401E-BEC5-122CEB79B98D}"/>
              </a:ext>
            </a:extLst>
          </p:cNvPr>
          <p:cNvSpPr>
            <a:spLocks noGrp="1"/>
          </p:cNvSpPr>
          <p:nvPr>
            <p:ph type="title"/>
          </p:nvPr>
        </p:nvSpPr>
        <p:spPr>
          <a:xfrm>
            <a:off x="614998" y="187896"/>
            <a:ext cx="8136903" cy="720824"/>
          </a:xfrm>
        </p:spPr>
        <p:txBody>
          <a:bodyPr/>
          <a:lstStyle/>
          <a:p>
            <a:pPr algn="ctr"/>
            <a:r>
              <a:rPr lang="en-GB" sz="2800" dirty="0"/>
              <a:t>Earthlearningidea</a:t>
            </a:r>
            <a:r>
              <a:rPr lang="en-GB" dirty="0"/>
              <a:t> online video workshops</a:t>
            </a:r>
          </a:p>
        </p:txBody>
      </p:sp>
      <p:sp>
        <p:nvSpPr>
          <p:cNvPr id="3" name="Content Placeholder 2">
            <a:extLst>
              <a:ext uri="{FF2B5EF4-FFF2-40B4-BE49-F238E27FC236}">
                <a16:creationId xmlns:a16="http://schemas.microsoft.com/office/drawing/2014/main" xmlns="" id="{4541476B-FDF2-4BDB-BF2D-9FA0E8704A35}"/>
              </a:ext>
            </a:extLst>
          </p:cNvPr>
          <p:cNvSpPr>
            <a:spLocks noGrp="1"/>
          </p:cNvSpPr>
          <p:nvPr>
            <p:ph idx="1"/>
          </p:nvPr>
        </p:nvSpPr>
        <p:spPr>
          <a:xfrm>
            <a:off x="636722" y="836712"/>
            <a:ext cx="8352928" cy="5472608"/>
          </a:xfrm>
        </p:spPr>
        <p:txBody>
          <a:bodyPr/>
          <a:lstStyle/>
          <a:p>
            <a:pPr marL="0" indent="0">
              <a:buNone/>
            </a:pPr>
            <a:r>
              <a:rPr lang="en-GB" sz="2400" b="1" dirty="0"/>
              <a:t>Purpose – Earthlearningidea development</a:t>
            </a:r>
          </a:p>
          <a:p>
            <a:r>
              <a:rPr lang="en-GB" sz="2400" dirty="0"/>
              <a:t>The Earthlearningidea Team has developed the ESEU workshops into online video workshops for those unable to take part in face to face interactive workshops</a:t>
            </a:r>
          </a:p>
          <a:p>
            <a:r>
              <a:rPr lang="en-GB" sz="2400" dirty="0" smtClean="0"/>
              <a:t>Most workshops are </a:t>
            </a:r>
            <a:r>
              <a:rPr lang="en-GB" sz="2400" dirty="0"/>
              <a:t>led by a PowerPoint presentation and </a:t>
            </a:r>
            <a:r>
              <a:rPr lang="en-GB" sz="2400" dirty="0" smtClean="0"/>
              <a:t>have </a:t>
            </a:r>
            <a:r>
              <a:rPr lang="en-GB" sz="2400" dirty="0"/>
              <a:t>an accompanying booklet that contains all the activity background details, resource lists, risk assessments, etc.</a:t>
            </a:r>
          </a:p>
          <a:p>
            <a:r>
              <a:rPr lang="en-GB" sz="2400" dirty="0"/>
              <a:t>The individual workshop activities have been published for open access online at the website: </a:t>
            </a:r>
            <a:r>
              <a:rPr lang="en-GB" sz="2400" dirty="0">
                <a:solidFill>
                  <a:srgbClr val="0000FF"/>
                </a:solidFill>
                <a:hlinkClick r:id="rId2">
                  <a:extLst>
                    <a:ext uri="{A12FA001-AC4F-418D-AE19-62706E023703}">
                      <ahyp:hlinkClr xmlns:ahyp="http://schemas.microsoft.com/office/drawing/2018/hyperlinkcolor" xmlns="" val="tx"/>
                    </a:ext>
                  </a:extLst>
                </a:hlinkClick>
              </a:rPr>
              <a:t>https://www.earthlearningidea.com/</a:t>
            </a:r>
            <a:endParaRPr lang="en-GB" sz="2400" dirty="0">
              <a:solidFill>
                <a:srgbClr val="0000FF"/>
              </a:solidFill>
            </a:endParaRPr>
          </a:p>
          <a:p>
            <a:r>
              <a:rPr lang="en-GB" sz="2400" dirty="0"/>
              <a:t>Each workshop activity has a question script and a video keyed into CASE principles, that can be accessed through the PowerPoint </a:t>
            </a:r>
            <a:r>
              <a:rPr lang="en-GB" sz="2400" dirty="0" smtClean="0"/>
              <a:t>hyperlinks.</a:t>
            </a:r>
            <a:endParaRPr lang="en-GB" sz="2400" dirty="0"/>
          </a:p>
          <a:p>
            <a:r>
              <a:rPr lang="en-GB" sz="2400" dirty="0"/>
              <a:t>The aim is to facilitate online Earth science </a:t>
            </a:r>
            <a:r>
              <a:rPr lang="en-GB" sz="2400" dirty="0" smtClean="0"/>
              <a:t>learning.</a:t>
            </a:r>
            <a:endParaRPr lang="en-GB" sz="2400" dirty="0"/>
          </a:p>
        </p:txBody>
      </p:sp>
    </p:spTree>
    <p:extLst>
      <p:ext uri="{BB962C8B-B14F-4D97-AF65-F5344CB8AC3E}">
        <p14:creationId xmlns:p14="http://schemas.microsoft.com/office/powerpoint/2010/main" val="3085195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76056" y="1575754"/>
            <a:ext cx="3672408" cy="4259833"/>
          </a:xfrm>
        </p:spPr>
        <p:txBody>
          <a:bodyPr/>
          <a:lstStyle/>
          <a:p>
            <a:pPr algn="ctr"/>
            <a:r>
              <a:rPr lang="en-GB" sz="2800" b="1" dirty="0">
                <a:solidFill>
                  <a:schemeClr val="tx1"/>
                </a:solidFill>
                <a:latin typeface="Arial" charset="0"/>
              </a:rPr>
              <a:t>Marble, showing more weathering by carbonation-solution on the top surface than on the vertical </a:t>
            </a:r>
            <a:r>
              <a:rPr lang="en-GB" sz="2800" b="1" dirty="0" smtClean="0">
                <a:solidFill>
                  <a:schemeClr val="tx1"/>
                </a:solidFill>
                <a:latin typeface="Arial" charset="0"/>
              </a:rPr>
              <a:t>surface, (shown by the lead letters standing further out from the marble on the top)</a:t>
            </a:r>
            <a:endParaRPr lang="en-GB" sz="2800" dirty="0"/>
          </a:p>
        </p:txBody>
      </p:sp>
      <p:sp>
        <p:nvSpPr>
          <p:cNvPr id="4" name="Rectangle 3"/>
          <p:cNvSpPr/>
          <p:nvPr/>
        </p:nvSpPr>
        <p:spPr>
          <a:xfrm>
            <a:off x="467544" y="332656"/>
            <a:ext cx="3788729" cy="461665"/>
          </a:xfrm>
          <a:prstGeom prst="rect">
            <a:avLst/>
          </a:prstGeom>
        </p:spPr>
        <p:txBody>
          <a:bodyPr wrap="none">
            <a:spAutoFit/>
          </a:bodyPr>
          <a:lstStyle/>
          <a:p>
            <a:r>
              <a:rPr lang="en-GB" sz="2400" b="1" dirty="0">
                <a:solidFill>
                  <a:schemeClr val="tx1"/>
                </a:solidFill>
              </a:rPr>
              <a:t>Will my gravestone last?</a:t>
            </a:r>
            <a:endParaRPr lang="en-GB" sz="2400" b="1" dirty="0"/>
          </a:p>
        </p:txBody>
      </p:sp>
      <p:pic>
        <p:nvPicPr>
          <p:cNvPr id="5" name="Picture 3" descr="GS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80728"/>
            <a:ext cx="3565525" cy="5449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423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04048" y="1483385"/>
            <a:ext cx="3594516" cy="2224678"/>
          </a:xfrm>
        </p:spPr>
        <p:txBody>
          <a:bodyPr/>
          <a:lstStyle/>
          <a:p>
            <a:pPr algn="ctr" eaLnBrk="1" hangingPunct="1">
              <a:spcBef>
                <a:spcPct val="50000"/>
              </a:spcBef>
            </a:pPr>
            <a:r>
              <a:rPr lang="en-GB" sz="2800" b="1" dirty="0">
                <a:solidFill>
                  <a:schemeClr val="tx1"/>
                </a:solidFill>
                <a:latin typeface="Arial" charset="0"/>
              </a:rPr>
              <a:t>“Spalling”</a:t>
            </a:r>
          </a:p>
          <a:p>
            <a:pPr algn="ctr" eaLnBrk="1" hangingPunct="1"/>
            <a:r>
              <a:rPr lang="en-GB" sz="2800" b="1" dirty="0">
                <a:solidFill>
                  <a:schemeClr val="tx1"/>
                </a:solidFill>
                <a:latin typeface="Arial" charset="0"/>
              </a:rPr>
              <a:t>on the </a:t>
            </a:r>
            <a:r>
              <a:rPr lang="en-GB" sz="2800" b="1" dirty="0" smtClean="0">
                <a:solidFill>
                  <a:schemeClr val="tx1"/>
                </a:solidFill>
                <a:latin typeface="Arial" charset="0"/>
              </a:rPr>
              <a:t>east-facing side of </a:t>
            </a:r>
            <a:r>
              <a:rPr lang="en-GB" sz="2800" b="1" dirty="0">
                <a:solidFill>
                  <a:schemeClr val="tx1"/>
                </a:solidFill>
                <a:latin typeface="Arial" charset="0"/>
              </a:rPr>
              <a:t>a sandstone slab</a:t>
            </a:r>
          </a:p>
          <a:p>
            <a:endParaRPr lang="en-GB" sz="2400" dirty="0">
              <a:solidFill>
                <a:schemeClr val="tx1"/>
              </a:solidFill>
            </a:endParaRPr>
          </a:p>
        </p:txBody>
      </p:sp>
      <p:sp>
        <p:nvSpPr>
          <p:cNvPr id="4" name="Rectangle 3"/>
          <p:cNvSpPr/>
          <p:nvPr/>
        </p:nvSpPr>
        <p:spPr>
          <a:xfrm>
            <a:off x="467544" y="332656"/>
            <a:ext cx="3788729" cy="461665"/>
          </a:xfrm>
          <a:prstGeom prst="rect">
            <a:avLst/>
          </a:prstGeom>
        </p:spPr>
        <p:txBody>
          <a:bodyPr wrap="none">
            <a:spAutoFit/>
          </a:bodyPr>
          <a:lstStyle/>
          <a:p>
            <a:r>
              <a:rPr lang="en-GB" sz="2400" b="1" dirty="0">
                <a:solidFill>
                  <a:schemeClr val="tx1"/>
                </a:solidFill>
              </a:rPr>
              <a:t>Will my gravestone last?</a:t>
            </a:r>
            <a:endParaRPr lang="en-GB" sz="2400" b="1" dirty="0"/>
          </a:p>
        </p:txBody>
      </p:sp>
      <p:pic>
        <p:nvPicPr>
          <p:cNvPr id="5" name="Picture 3" descr="GS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23413"/>
            <a:ext cx="3584575" cy="5553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388131" y="4077072"/>
            <a:ext cx="3176153" cy="1200329"/>
          </a:xfrm>
          <a:prstGeom prst="rect">
            <a:avLst/>
          </a:prstGeom>
        </p:spPr>
        <p:txBody>
          <a:bodyPr wrap="square">
            <a:spAutoFit/>
          </a:bodyPr>
          <a:lstStyle/>
          <a:p>
            <a:pPr algn="ctr" eaLnBrk="1" hangingPunct="1">
              <a:spcBef>
                <a:spcPct val="50000"/>
              </a:spcBef>
            </a:pPr>
            <a:r>
              <a:rPr lang="en-GB" dirty="0" smtClean="0"/>
              <a:t>‘</a:t>
            </a:r>
            <a:r>
              <a:rPr lang="en-GB" sz="2400" b="1" dirty="0" smtClean="0">
                <a:solidFill>
                  <a:schemeClr val="tx1"/>
                </a:solidFill>
              </a:rPr>
              <a:t>Spalling </a:t>
            </a:r>
            <a:r>
              <a:rPr lang="en-GB" sz="2400" b="1" dirty="0">
                <a:solidFill>
                  <a:schemeClr val="tx1"/>
                </a:solidFill>
              </a:rPr>
              <a:t>= the breaking away of weakened flakes</a:t>
            </a:r>
          </a:p>
        </p:txBody>
      </p:sp>
    </p:spTree>
    <p:extLst>
      <p:ext uri="{BB962C8B-B14F-4D97-AF65-F5344CB8AC3E}">
        <p14:creationId xmlns:p14="http://schemas.microsoft.com/office/powerpoint/2010/main" val="850817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48064" y="2655873"/>
            <a:ext cx="3600400" cy="2471767"/>
          </a:xfrm>
        </p:spPr>
        <p:txBody>
          <a:bodyPr/>
          <a:lstStyle/>
          <a:p>
            <a:pPr algn="ctr"/>
            <a:r>
              <a:rPr lang="en-GB" sz="2800" b="1" dirty="0">
                <a:solidFill>
                  <a:schemeClr val="tx1"/>
                </a:solidFill>
                <a:latin typeface="Arial" charset="0"/>
              </a:rPr>
              <a:t>The undamaged </a:t>
            </a:r>
            <a:r>
              <a:rPr lang="en-GB" sz="2800" b="1" dirty="0" smtClean="0">
                <a:solidFill>
                  <a:schemeClr val="tx1"/>
                </a:solidFill>
                <a:latin typeface="Arial" charset="0"/>
              </a:rPr>
              <a:t>west-facing side </a:t>
            </a:r>
            <a:r>
              <a:rPr lang="en-GB" sz="2800" b="1" dirty="0">
                <a:solidFill>
                  <a:schemeClr val="tx1"/>
                </a:solidFill>
                <a:latin typeface="Arial" charset="0"/>
              </a:rPr>
              <a:t>of the same slab</a:t>
            </a:r>
          </a:p>
          <a:p>
            <a:pPr algn="ctr"/>
            <a:endParaRPr lang="en-GB" sz="2400" dirty="0">
              <a:solidFill>
                <a:schemeClr val="tx1"/>
              </a:solidFill>
            </a:endParaRPr>
          </a:p>
        </p:txBody>
      </p:sp>
      <p:sp>
        <p:nvSpPr>
          <p:cNvPr id="4" name="Rectangle 3"/>
          <p:cNvSpPr/>
          <p:nvPr/>
        </p:nvSpPr>
        <p:spPr>
          <a:xfrm>
            <a:off x="467544" y="332656"/>
            <a:ext cx="3788729" cy="461665"/>
          </a:xfrm>
          <a:prstGeom prst="rect">
            <a:avLst/>
          </a:prstGeom>
        </p:spPr>
        <p:txBody>
          <a:bodyPr wrap="none">
            <a:spAutoFit/>
          </a:bodyPr>
          <a:lstStyle/>
          <a:p>
            <a:r>
              <a:rPr lang="en-GB" sz="2400" b="1" dirty="0">
                <a:solidFill>
                  <a:schemeClr val="tx1"/>
                </a:solidFill>
              </a:rPr>
              <a:t>Will my gravestone last?</a:t>
            </a:r>
            <a:endParaRPr lang="en-GB" sz="2400" b="1" dirty="0"/>
          </a:p>
        </p:txBody>
      </p:sp>
      <p:pic>
        <p:nvPicPr>
          <p:cNvPr id="5" name="Picture 3" descr="GS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312" y="907389"/>
            <a:ext cx="3769944" cy="57165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269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5025" y="5517232"/>
            <a:ext cx="7343898" cy="1042998"/>
          </a:xfrm>
        </p:spPr>
        <p:txBody>
          <a:bodyPr/>
          <a:lstStyle/>
          <a:p>
            <a:pPr algn="ctr" eaLnBrk="1" hangingPunct="1">
              <a:spcBef>
                <a:spcPct val="50000"/>
              </a:spcBef>
            </a:pPr>
            <a:r>
              <a:rPr lang="en-GB" sz="2800" b="1" dirty="0">
                <a:solidFill>
                  <a:schemeClr val="tx1"/>
                </a:solidFill>
                <a:latin typeface="Arial" charset="0"/>
              </a:rPr>
              <a:t>Henry Clifton </a:t>
            </a:r>
            <a:r>
              <a:rPr lang="en-GB" sz="2800" b="1" dirty="0" err="1">
                <a:solidFill>
                  <a:schemeClr val="tx1"/>
                </a:solidFill>
                <a:latin typeface="Arial" charset="0"/>
              </a:rPr>
              <a:t>Sorby</a:t>
            </a:r>
            <a:r>
              <a:rPr lang="en-GB" sz="2800" b="1" dirty="0">
                <a:solidFill>
                  <a:schemeClr val="tx1"/>
                </a:solidFill>
                <a:latin typeface="Arial" charset="0"/>
              </a:rPr>
              <a:t>, a famous Victorian geologist – spot the different rock types!</a:t>
            </a:r>
          </a:p>
        </p:txBody>
      </p:sp>
      <p:sp>
        <p:nvSpPr>
          <p:cNvPr id="4" name="Rectangle 3"/>
          <p:cNvSpPr/>
          <p:nvPr/>
        </p:nvSpPr>
        <p:spPr>
          <a:xfrm>
            <a:off x="467544" y="332656"/>
            <a:ext cx="3788729" cy="461665"/>
          </a:xfrm>
          <a:prstGeom prst="rect">
            <a:avLst/>
          </a:prstGeom>
        </p:spPr>
        <p:txBody>
          <a:bodyPr wrap="none">
            <a:spAutoFit/>
          </a:bodyPr>
          <a:lstStyle/>
          <a:p>
            <a:r>
              <a:rPr lang="en-GB" sz="2400" b="1" dirty="0">
                <a:solidFill>
                  <a:schemeClr val="tx1"/>
                </a:solidFill>
              </a:rPr>
              <a:t>Will my gravestone last?</a:t>
            </a:r>
            <a:endParaRPr lang="en-GB" sz="2400" b="1" dirty="0"/>
          </a:p>
        </p:txBody>
      </p:sp>
      <p:pic>
        <p:nvPicPr>
          <p:cNvPr id="5" name="Picture 3" descr="GS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6258620" cy="40753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455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332656"/>
            <a:ext cx="3788729" cy="461665"/>
          </a:xfrm>
          <a:prstGeom prst="rect">
            <a:avLst/>
          </a:prstGeom>
        </p:spPr>
        <p:txBody>
          <a:bodyPr wrap="none">
            <a:spAutoFit/>
          </a:bodyPr>
          <a:lstStyle/>
          <a:p>
            <a:r>
              <a:rPr lang="en-GB" sz="2400" b="1" dirty="0">
                <a:solidFill>
                  <a:schemeClr val="tx1"/>
                </a:solidFill>
              </a:rPr>
              <a:t>Will my gravestone last?</a:t>
            </a:r>
            <a:endParaRPr lang="en-GB" sz="2400" b="1" dirty="0"/>
          </a:p>
        </p:txBody>
      </p:sp>
      <p:pic>
        <p:nvPicPr>
          <p:cNvPr id="5" name="Picture 3" descr="GS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60123"/>
            <a:ext cx="6470966" cy="42202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422170" y="5725412"/>
            <a:ext cx="6490159" cy="954107"/>
          </a:xfrm>
          <a:prstGeom prst="rect">
            <a:avLst/>
          </a:prstGeom>
        </p:spPr>
        <p:txBody>
          <a:bodyPr wrap="square">
            <a:spAutoFit/>
          </a:bodyPr>
          <a:lstStyle/>
          <a:p>
            <a:pPr algn="ctr" eaLnBrk="1" hangingPunct="1">
              <a:spcBef>
                <a:spcPct val="50000"/>
              </a:spcBef>
            </a:pPr>
            <a:r>
              <a:rPr lang="en-GB" sz="2800" b="1" dirty="0">
                <a:solidFill>
                  <a:schemeClr val="tx1"/>
                </a:solidFill>
              </a:rPr>
              <a:t>A local sandstone tells of family tragedy in earlier eras – discuss!</a:t>
            </a:r>
          </a:p>
        </p:txBody>
      </p:sp>
    </p:spTree>
    <p:extLst>
      <p:ext uri="{BB962C8B-B14F-4D97-AF65-F5344CB8AC3E}">
        <p14:creationId xmlns:p14="http://schemas.microsoft.com/office/powerpoint/2010/main" val="3692127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332656"/>
            <a:ext cx="3788729" cy="461665"/>
          </a:xfrm>
          <a:prstGeom prst="rect">
            <a:avLst/>
          </a:prstGeom>
        </p:spPr>
        <p:txBody>
          <a:bodyPr wrap="none">
            <a:spAutoFit/>
          </a:bodyPr>
          <a:lstStyle/>
          <a:p>
            <a:r>
              <a:rPr lang="en-GB" sz="2400" b="1" dirty="0">
                <a:solidFill>
                  <a:schemeClr val="tx1"/>
                </a:solidFill>
              </a:rPr>
              <a:t>Will my gravestone last?</a:t>
            </a:r>
            <a:endParaRPr lang="en-GB" sz="2400" b="1" dirty="0"/>
          </a:p>
        </p:txBody>
      </p:sp>
      <p:sp>
        <p:nvSpPr>
          <p:cNvPr id="5" name="Rectangle 4"/>
          <p:cNvSpPr/>
          <p:nvPr/>
        </p:nvSpPr>
        <p:spPr>
          <a:xfrm>
            <a:off x="2286000" y="3136613"/>
            <a:ext cx="5526360" cy="781752"/>
          </a:xfrm>
          <a:prstGeom prst="rect">
            <a:avLst/>
          </a:prstGeom>
        </p:spPr>
        <p:txBody>
          <a:bodyPr wrap="square">
            <a:spAutoFit/>
          </a:bodyPr>
          <a:lstStyle/>
          <a:p>
            <a:pPr>
              <a:lnSpc>
                <a:spcPct val="80000"/>
              </a:lnSpc>
              <a:spcBef>
                <a:spcPct val="50000"/>
              </a:spcBef>
              <a:buNone/>
              <a:tabLst>
                <a:tab pos="2068513" algn="l"/>
              </a:tabLst>
            </a:pPr>
            <a:r>
              <a:rPr lang="en-US" sz="2800" b="1" dirty="0">
                <a:solidFill>
                  <a:schemeClr val="tx1"/>
                </a:solidFill>
              </a:rPr>
              <a:t>All photographs © Peter Kennett, </a:t>
            </a:r>
            <a:r>
              <a:rPr lang="en-US" sz="2800" b="1" dirty="0" err="1" smtClean="0">
                <a:solidFill>
                  <a:schemeClr val="tx1"/>
                </a:solidFill>
              </a:rPr>
              <a:t>Earthlearningidea</a:t>
            </a:r>
            <a:endParaRPr lang="en-US" sz="2800" b="1" dirty="0">
              <a:solidFill>
                <a:schemeClr val="tx1"/>
              </a:solidFill>
            </a:endParaRPr>
          </a:p>
        </p:txBody>
      </p:sp>
    </p:spTree>
    <p:extLst>
      <p:ext uri="{BB962C8B-B14F-4D97-AF65-F5344CB8AC3E}">
        <p14:creationId xmlns:p14="http://schemas.microsoft.com/office/powerpoint/2010/main" val="32053158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1295400" y="685800"/>
            <a:ext cx="7239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400" b="1" dirty="0">
                <a:solidFill>
                  <a:schemeClr val="tx1"/>
                </a:solidFill>
              </a:rPr>
              <a:t>Will my gravestone last?</a:t>
            </a:r>
          </a:p>
        </p:txBody>
      </p:sp>
      <p:sp>
        <p:nvSpPr>
          <p:cNvPr id="8" name="TextBox 7"/>
          <p:cNvSpPr txBox="1"/>
          <p:nvPr/>
        </p:nvSpPr>
        <p:spPr>
          <a:xfrm>
            <a:off x="755650" y="1484313"/>
            <a:ext cx="7848600" cy="5940088"/>
          </a:xfrm>
          <a:prstGeom prst="rect">
            <a:avLst/>
          </a:prstGeom>
          <a:noFill/>
        </p:spPr>
        <p:txBody>
          <a:bodyPr>
            <a:spAutoFit/>
          </a:bodyPr>
          <a:lstStyle/>
          <a:p>
            <a:pPr>
              <a:defRPr/>
            </a:pPr>
            <a:r>
              <a:rPr lang="en-GB" sz="2400" b="1" dirty="0">
                <a:solidFill>
                  <a:schemeClr val="tx1"/>
                </a:solidFill>
              </a:rPr>
              <a:t>Workshop outcomes</a:t>
            </a:r>
            <a:endParaRPr lang="en-GB" sz="2400" dirty="0">
              <a:solidFill>
                <a:schemeClr val="tx1"/>
              </a:solidFill>
            </a:endParaRPr>
          </a:p>
          <a:p>
            <a:pPr>
              <a:defRPr/>
            </a:pPr>
            <a:r>
              <a:rPr lang="en-GB" sz="2400" dirty="0">
                <a:solidFill>
                  <a:schemeClr val="tx1"/>
                </a:solidFill>
              </a:rPr>
              <a:t>The </a:t>
            </a:r>
            <a:r>
              <a:rPr lang="en-GB" sz="2400" dirty="0" smtClean="0">
                <a:solidFill>
                  <a:schemeClr val="tx1"/>
                </a:solidFill>
              </a:rPr>
              <a:t>churchyard visit provides </a:t>
            </a:r>
            <a:r>
              <a:rPr lang="en-GB" sz="2400" dirty="0">
                <a:solidFill>
                  <a:schemeClr val="tx1"/>
                </a:solidFill>
              </a:rPr>
              <a:t>the following outcomes:</a:t>
            </a:r>
            <a:endParaRPr lang="en-GB" sz="2400" b="1" dirty="0">
              <a:solidFill>
                <a:schemeClr val="tx1"/>
              </a:solidFill>
            </a:endParaRPr>
          </a:p>
          <a:p>
            <a:pPr marL="273050" indent="-273050">
              <a:buFont typeface="Arial" pitchFamily="34" charset="0"/>
              <a:buChar char="•"/>
              <a:defRPr/>
            </a:pPr>
            <a:r>
              <a:rPr lang="en-GB" sz="2400" dirty="0">
                <a:solidFill>
                  <a:schemeClr val="tx1"/>
                </a:solidFill>
              </a:rPr>
              <a:t>identification </a:t>
            </a:r>
            <a:r>
              <a:rPr lang="en-GB" sz="2400" dirty="0" smtClean="0">
                <a:solidFill>
                  <a:schemeClr val="tx1"/>
                </a:solidFill>
              </a:rPr>
              <a:t>of a range of rock types;</a:t>
            </a:r>
            <a:endParaRPr lang="en-GB" sz="2400" dirty="0">
              <a:solidFill>
                <a:schemeClr val="tx1"/>
              </a:solidFill>
            </a:endParaRPr>
          </a:p>
          <a:p>
            <a:pPr marL="273050" indent="-273050">
              <a:buFont typeface="Arial" pitchFamily="34" charset="0"/>
              <a:buChar char="•"/>
              <a:defRPr/>
            </a:pPr>
            <a:r>
              <a:rPr lang="en-GB" sz="2400" dirty="0">
                <a:solidFill>
                  <a:schemeClr val="tx1"/>
                </a:solidFill>
              </a:rPr>
              <a:t>knowledge and understanding about </a:t>
            </a:r>
            <a:r>
              <a:rPr lang="en-GB" sz="2400" dirty="0" smtClean="0">
                <a:solidFill>
                  <a:schemeClr val="tx1"/>
                </a:solidFill>
              </a:rPr>
              <a:t>weathering processes;</a:t>
            </a:r>
          </a:p>
          <a:p>
            <a:pPr marL="273050" indent="-273050">
              <a:buFont typeface="Arial" pitchFamily="34" charset="0"/>
              <a:buChar char="•"/>
              <a:defRPr/>
            </a:pPr>
            <a:r>
              <a:rPr lang="en-GB" sz="2400" dirty="0">
                <a:solidFill>
                  <a:schemeClr val="tx1"/>
                </a:solidFill>
              </a:rPr>
              <a:t>t</a:t>
            </a:r>
            <a:r>
              <a:rPr lang="en-GB" sz="2400" dirty="0" smtClean="0">
                <a:solidFill>
                  <a:schemeClr val="tx1"/>
                </a:solidFill>
              </a:rPr>
              <a:t>he opportunity for pupils to test their own hypotheses regarding rates of weathering;</a:t>
            </a:r>
          </a:p>
          <a:p>
            <a:pPr marL="273050" indent="-273050">
              <a:buFont typeface="Arial" pitchFamily="34" charset="0"/>
              <a:buChar char="•"/>
              <a:defRPr/>
            </a:pPr>
            <a:r>
              <a:rPr lang="en-GB" sz="2400" dirty="0">
                <a:solidFill>
                  <a:schemeClr val="tx1"/>
                </a:solidFill>
              </a:rPr>
              <a:t>e</a:t>
            </a:r>
            <a:r>
              <a:rPr lang="en-GB" sz="2400" dirty="0" smtClean="0">
                <a:solidFill>
                  <a:schemeClr val="tx1"/>
                </a:solidFill>
              </a:rPr>
              <a:t>xperience of bridging school-based learning with the outside environment;</a:t>
            </a:r>
          </a:p>
          <a:p>
            <a:pPr marL="273050" indent="-273050">
              <a:buFont typeface="Arial" pitchFamily="34" charset="0"/>
              <a:buChar char="•"/>
              <a:defRPr/>
            </a:pPr>
            <a:r>
              <a:rPr lang="en-GB" sz="2400" dirty="0">
                <a:solidFill>
                  <a:schemeClr val="tx1"/>
                </a:solidFill>
              </a:rPr>
              <a:t>a</a:t>
            </a:r>
            <a:r>
              <a:rPr lang="en-GB" sz="2400" dirty="0" smtClean="0">
                <a:solidFill>
                  <a:schemeClr val="tx1"/>
                </a:solidFill>
              </a:rPr>
              <a:t>bility to sample data from a wide range of different rock types and environments within the churchyard.</a:t>
            </a:r>
          </a:p>
          <a:p>
            <a:pPr marL="273050" indent="-273050">
              <a:buFont typeface="Arial" pitchFamily="34" charset="0"/>
              <a:buChar char="•"/>
              <a:defRPr/>
            </a:pPr>
            <a:endParaRPr lang="en-GB" sz="2400" dirty="0" smtClean="0">
              <a:solidFill>
                <a:schemeClr val="tx1"/>
              </a:solidFill>
            </a:endParaRPr>
          </a:p>
          <a:p>
            <a:pPr marL="273050" indent="-273050">
              <a:buFont typeface="Arial" pitchFamily="34" charset="0"/>
              <a:buChar char="•"/>
              <a:defRPr/>
            </a:pPr>
            <a:endParaRPr lang="en-GB" sz="2400" dirty="0" smtClean="0">
              <a:solidFill>
                <a:schemeClr val="tx1"/>
              </a:solidFill>
            </a:endParaRPr>
          </a:p>
          <a:p>
            <a:pPr marL="273050" indent="-273050">
              <a:buFont typeface="Arial" pitchFamily="34" charset="0"/>
              <a:buChar char="•"/>
              <a:defRPr/>
            </a:pPr>
            <a:endParaRPr lang="en-GB" sz="2400" dirty="0">
              <a:solidFill>
                <a:schemeClr val="tx1"/>
              </a:solidFill>
            </a:endParaRPr>
          </a:p>
          <a:p>
            <a:pPr marL="273050" indent="-273050">
              <a:buFont typeface="Arial" pitchFamily="34" charset="0"/>
              <a:buChar char="•"/>
              <a:defRPr/>
            </a:pPr>
            <a:endParaRPr lang="en-GB" sz="2400" dirty="0">
              <a:solidFill>
                <a:schemeClr val="tx1"/>
              </a:solidFill>
            </a:endParaRPr>
          </a:p>
          <a:p>
            <a:pPr>
              <a:defRPr/>
            </a:pPr>
            <a:endParaRPr lang="en-GB" dirty="0">
              <a:solidFill>
                <a:schemeClr val="tx1"/>
              </a:solidFill>
            </a:endParaRPr>
          </a:p>
        </p:txBody>
      </p:sp>
    </p:spTree>
    <p:extLst>
      <p:ext uri="{BB962C8B-B14F-4D97-AF65-F5344CB8AC3E}">
        <p14:creationId xmlns:p14="http://schemas.microsoft.com/office/powerpoint/2010/main" val="3522101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handonmon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789" y="568800"/>
            <a:ext cx="4271749" cy="37242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GB" sz="2800" b="1" dirty="0">
              <a:solidFill>
                <a:schemeClr val="tx1"/>
              </a:solidFill>
            </a:endParaRPr>
          </a:p>
        </p:txBody>
      </p:sp>
      <p:pic>
        <p:nvPicPr>
          <p:cNvPr id="5" name="Picture 4">
            <a:extLst>
              <a:ext uri="{FF2B5EF4-FFF2-40B4-BE49-F238E27FC236}">
                <a16:creationId xmlns:a16="http://schemas.microsoft.com/office/drawing/2014/main" xmlns="" id="{CEB6505D-A959-4E15-928C-3C89CC80C155}"/>
              </a:ext>
            </a:extLst>
          </p:cNvPr>
          <p:cNvPicPr>
            <a:picLocks noChangeAspect="1"/>
          </p:cNvPicPr>
          <p:nvPr/>
        </p:nvPicPr>
        <p:blipFill rotWithShape="1">
          <a:blip r:embed="rId4"/>
          <a:srcRect l="54921" t="11311" r="8543" b="78797"/>
          <a:stretch/>
        </p:blipFill>
        <p:spPr>
          <a:xfrm>
            <a:off x="393879" y="6048375"/>
            <a:ext cx="8763000" cy="809625"/>
          </a:xfrm>
          <a:prstGeom prst="rect">
            <a:avLst/>
          </a:prstGeom>
        </p:spPr>
      </p:pic>
      <p:sp>
        <p:nvSpPr>
          <p:cNvPr id="2" name="TextBox 1">
            <a:extLst>
              <a:ext uri="{FF2B5EF4-FFF2-40B4-BE49-F238E27FC236}">
                <a16:creationId xmlns:a16="http://schemas.microsoft.com/office/drawing/2014/main" xmlns="" id="{14033465-C487-4CE8-8BBA-BA74F8148779}"/>
              </a:ext>
            </a:extLst>
          </p:cNvPr>
          <p:cNvSpPr txBox="1"/>
          <p:nvPr/>
        </p:nvSpPr>
        <p:spPr>
          <a:xfrm>
            <a:off x="7169368" y="1876120"/>
            <a:ext cx="1699792" cy="2862322"/>
          </a:xfrm>
          <a:prstGeom prst="rect">
            <a:avLst/>
          </a:prstGeom>
          <a:noFill/>
          <a:ln>
            <a:solidFill>
              <a:schemeClr val="accent1"/>
            </a:solidFill>
          </a:ln>
        </p:spPr>
        <p:txBody>
          <a:bodyPr wrap="square" rtlCol="0">
            <a:spAutoFit/>
          </a:bodyPr>
          <a:lstStyle/>
          <a:p>
            <a:pPr algn="ctr"/>
            <a:r>
              <a:rPr lang="en-GB" dirty="0">
                <a:solidFill>
                  <a:schemeClr val="tx1"/>
                </a:solidFill>
              </a:rPr>
              <a:t>Developed from the Earth Science Education Unit </a:t>
            </a:r>
            <a:r>
              <a:rPr lang="en-GB" dirty="0" smtClean="0">
                <a:solidFill>
                  <a:schemeClr val="tx1"/>
                </a:solidFill>
              </a:rPr>
              <a:t>‘Will my gravestone last?”, </a:t>
            </a:r>
            <a:r>
              <a:rPr lang="en-GB" dirty="0">
                <a:solidFill>
                  <a:schemeClr val="tx1"/>
                </a:solidFill>
              </a:rPr>
              <a:t>with permission</a:t>
            </a:r>
          </a:p>
        </p:txBody>
      </p:sp>
      <p:sp>
        <p:nvSpPr>
          <p:cNvPr id="3" name="TextBox 2">
            <a:extLst>
              <a:ext uri="{FF2B5EF4-FFF2-40B4-BE49-F238E27FC236}">
                <a16:creationId xmlns:a16="http://schemas.microsoft.com/office/drawing/2014/main" xmlns=""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sp>
        <p:nvSpPr>
          <p:cNvPr id="8" name="Rectangle 7"/>
          <p:cNvSpPr/>
          <p:nvPr/>
        </p:nvSpPr>
        <p:spPr>
          <a:xfrm>
            <a:off x="2404664" y="4389927"/>
            <a:ext cx="4572000" cy="1246495"/>
          </a:xfrm>
          <a:prstGeom prst="rect">
            <a:avLst/>
          </a:prstGeom>
        </p:spPr>
        <p:txBody>
          <a:bodyPr>
            <a:spAutoFit/>
          </a:bodyPr>
          <a:lstStyle/>
          <a:p>
            <a:r>
              <a:rPr lang="en-US" sz="2800" b="1" dirty="0">
                <a:solidFill>
                  <a:schemeClr val="tx1"/>
                </a:solidFill>
              </a:rPr>
              <a:t>Will My Gravestone Last?</a:t>
            </a:r>
          </a:p>
          <a:p>
            <a:endParaRPr lang="en-US" sz="700" b="1" dirty="0">
              <a:solidFill>
                <a:schemeClr val="tx1"/>
              </a:solidFill>
            </a:endParaRPr>
          </a:p>
          <a:p>
            <a:r>
              <a:rPr lang="en-US" b="1" dirty="0" smtClean="0">
                <a:solidFill>
                  <a:schemeClr val="tx1"/>
                </a:solidFill>
              </a:rPr>
              <a:t>          Earth </a:t>
            </a:r>
            <a:r>
              <a:rPr lang="en-US" b="1" dirty="0">
                <a:solidFill>
                  <a:schemeClr val="tx1"/>
                </a:solidFill>
              </a:rPr>
              <a:t>science out of doors</a:t>
            </a:r>
          </a:p>
          <a:p>
            <a:r>
              <a:rPr lang="en-GB" b="1" dirty="0" smtClean="0">
                <a:solidFill>
                  <a:schemeClr val="tx1"/>
                </a:solidFill>
              </a:rPr>
              <a:t>          for </a:t>
            </a:r>
            <a:r>
              <a:rPr lang="en-GB" b="1" dirty="0">
                <a:solidFill>
                  <a:schemeClr val="tx1"/>
                </a:solidFill>
              </a:rPr>
              <a:t>KS3 science/geography</a:t>
            </a:r>
          </a:p>
        </p:txBody>
      </p:sp>
    </p:spTree>
    <p:extLst>
      <p:ext uri="{BB962C8B-B14F-4D97-AF65-F5344CB8AC3E}">
        <p14:creationId xmlns:p14="http://schemas.microsoft.com/office/powerpoint/2010/main" val="2968597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1295400" y="685800"/>
            <a:ext cx="7239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400" b="1" dirty="0" smtClean="0">
                <a:solidFill>
                  <a:srgbClr val="0C2B3C"/>
                </a:solidFill>
              </a:rPr>
              <a:t>    Will my gravestone last?– </a:t>
            </a:r>
            <a:r>
              <a:rPr lang="en-GB" sz="2400" b="1" dirty="0">
                <a:solidFill>
                  <a:srgbClr val="0C2B3C"/>
                </a:solidFill>
              </a:rPr>
              <a:t>using </a:t>
            </a:r>
            <a:r>
              <a:rPr lang="en-GB" sz="2400" b="1" dirty="0" smtClean="0">
                <a:solidFill>
                  <a:srgbClr val="0C2B3C"/>
                </a:solidFill>
              </a:rPr>
              <a:t>CASE </a:t>
            </a:r>
            <a:endParaRPr lang="en-GB" sz="2400" b="1" dirty="0">
              <a:solidFill>
                <a:srgbClr val="0C2B3C"/>
              </a:solidFill>
            </a:endParaRPr>
          </a:p>
        </p:txBody>
      </p:sp>
      <p:sp>
        <p:nvSpPr>
          <p:cNvPr id="8" name="TextBox 7"/>
          <p:cNvSpPr txBox="1"/>
          <p:nvPr/>
        </p:nvSpPr>
        <p:spPr>
          <a:xfrm>
            <a:off x="755650" y="1492250"/>
            <a:ext cx="7848600" cy="4793620"/>
          </a:xfrm>
          <a:prstGeom prst="rect">
            <a:avLst/>
          </a:prstGeom>
          <a:noFill/>
        </p:spPr>
        <p:txBody>
          <a:bodyPr>
            <a:spAutoFit/>
          </a:bodyPr>
          <a:lstStyle/>
          <a:p>
            <a:pPr>
              <a:spcBef>
                <a:spcPts val="700"/>
              </a:spcBef>
              <a:defRPr/>
            </a:pPr>
            <a:r>
              <a:rPr lang="en-GB" sz="2400" b="1" dirty="0">
                <a:solidFill>
                  <a:schemeClr val="tx1"/>
                </a:solidFill>
              </a:rPr>
              <a:t>Teaching Earth science using the Cognitive Acceleration through Science (CASE) approach</a:t>
            </a:r>
          </a:p>
          <a:p>
            <a:pPr marL="342900" indent="-342900">
              <a:spcBef>
                <a:spcPts val="700"/>
              </a:spcBef>
              <a:buFont typeface="Arial" panose="020B0604020202020204" pitchFamily="34" charset="0"/>
              <a:buChar char="•"/>
              <a:defRPr/>
            </a:pPr>
            <a:r>
              <a:rPr lang="en-GB" sz="2400" dirty="0">
                <a:solidFill>
                  <a:schemeClr val="tx1"/>
                </a:solidFill>
              </a:rPr>
              <a:t>The activities in this workshop are keyed into the CASE approach – to develop thinking skills while teaching key Earth science material</a:t>
            </a:r>
          </a:p>
          <a:p>
            <a:pPr marL="342900" indent="-342900">
              <a:spcBef>
                <a:spcPts val="700"/>
              </a:spcBef>
              <a:buFont typeface="Arial" panose="020B0604020202020204" pitchFamily="34" charset="0"/>
              <a:buChar char="•"/>
              <a:defRPr/>
            </a:pPr>
            <a:r>
              <a:rPr lang="en-GB" sz="2400" dirty="0">
                <a:solidFill>
                  <a:schemeClr val="tx1"/>
                </a:solidFill>
              </a:rPr>
              <a:t>If you are unfamiliar with the case approach, you can access a video introduction at: </a:t>
            </a:r>
            <a:r>
              <a:rPr lang="en-GB" sz="2400" dirty="0">
                <a:solidFill>
                  <a:srgbClr val="0000FF"/>
                </a:solidFill>
                <a:hlinkClick r:id="rId3">
                  <a:extLst>
                    <a:ext uri="{A12FA001-AC4F-418D-AE19-62706E023703}">
                      <ahyp:hlinkClr xmlns:ahyp="http://schemas.microsoft.com/office/drawing/2018/hyperlinkcolor" xmlns="" val="tx"/>
                    </a:ext>
                  </a:extLst>
                </a:hlinkClick>
              </a:rPr>
              <a:t>https://www.earthlearningidea.com/Video/CASE.html</a:t>
            </a:r>
            <a:endParaRPr lang="en-GB" sz="2400" dirty="0">
              <a:solidFill>
                <a:srgbClr val="0000FF"/>
              </a:solidFill>
            </a:endParaRPr>
          </a:p>
          <a:p>
            <a:pPr marL="342900" indent="-342900">
              <a:spcBef>
                <a:spcPts val="700"/>
              </a:spcBef>
              <a:buFont typeface="Arial" panose="020B0604020202020204" pitchFamily="34" charset="0"/>
              <a:buChar char="•"/>
              <a:defRPr/>
            </a:pPr>
            <a:r>
              <a:rPr lang="en-GB" sz="2400" dirty="0">
                <a:solidFill>
                  <a:schemeClr val="tx1"/>
                </a:solidFill>
              </a:rPr>
              <a:t>An exemplar Earth science teaching activity with a question script using the CASE approach is at: </a:t>
            </a:r>
            <a:r>
              <a:rPr lang="en-GB" sz="2400" dirty="0">
                <a:solidFill>
                  <a:srgbClr val="0000FF"/>
                </a:solidFill>
                <a:hlinkClick r:id="rId4">
                  <a:extLst>
                    <a:ext uri="{A12FA001-AC4F-418D-AE19-62706E023703}">
                      <ahyp:hlinkClr xmlns:ahyp="http://schemas.microsoft.com/office/drawing/2018/hyperlinkcolor" xmlns="" val="tx"/>
                    </a:ext>
                  </a:extLst>
                </a:hlinkClick>
              </a:rPr>
              <a:t>https://www.earthlearningidea.com/Video/Atmosphere_ocean.html</a:t>
            </a:r>
            <a:endParaRPr lang="en-GB" sz="2400" dirty="0">
              <a:solidFill>
                <a:srgbClr val="0000FF"/>
              </a:solidFill>
            </a:endParaRPr>
          </a:p>
        </p:txBody>
      </p:sp>
    </p:spTree>
    <p:extLst>
      <p:ext uri="{BB962C8B-B14F-4D97-AF65-F5344CB8AC3E}">
        <p14:creationId xmlns:p14="http://schemas.microsoft.com/office/powerpoint/2010/main" val="2255195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296988" y="115888"/>
            <a:ext cx="6627812" cy="1189037"/>
          </a:xfrm>
        </p:spPr>
        <p:txBody>
          <a:bodyPr/>
          <a:lstStyle/>
          <a:p>
            <a:r>
              <a:rPr lang="en-GB" dirty="0" smtClean="0"/>
              <a:t>                  Will </a:t>
            </a:r>
            <a:r>
              <a:rPr lang="en-GB" dirty="0"/>
              <a:t>my gravestone last</a:t>
            </a:r>
            <a:r>
              <a:rPr lang="en-GB" dirty="0" smtClean="0"/>
              <a:t>?</a:t>
            </a:r>
            <a:endParaRPr lang="en-US" dirty="0">
              <a:latin typeface="Arial" charset="0"/>
              <a:cs typeface="Arial" charset="0"/>
            </a:endParaRPr>
          </a:p>
        </p:txBody>
      </p:sp>
      <p:graphicFrame>
        <p:nvGraphicFramePr>
          <p:cNvPr id="5" name="Table 4">
            <a:extLst>
              <a:ext uri="{FF2B5EF4-FFF2-40B4-BE49-F238E27FC236}">
                <a16:creationId xmlns:a16="http://schemas.microsoft.com/office/drawing/2014/main" xmlns="" id="{EE390986-A376-4FF3-A7CB-A137955250AD}"/>
              </a:ext>
            </a:extLst>
          </p:cNvPr>
          <p:cNvGraphicFramePr>
            <a:graphicFrameLocks noGrp="1"/>
          </p:cNvGraphicFramePr>
          <p:nvPr>
            <p:extLst>
              <p:ext uri="{D42A27DB-BD31-4B8C-83A1-F6EECF244321}">
                <p14:modId xmlns:p14="http://schemas.microsoft.com/office/powerpoint/2010/main" val="349682411"/>
              </p:ext>
            </p:extLst>
          </p:nvPr>
        </p:nvGraphicFramePr>
        <p:xfrm>
          <a:off x="611560" y="1122929"/>
          <a:ext cx="8208912" cy="4826354"/>
        </p:xfrm>
        <a:graphic>
          <a:graphicData uri="http://schemas.openxmlformats.org/drawingml/2006/table">
            <a:tbl>
              <a:tblPr firstRow="1" firstCol="1" bandRow="1">
                <a:tableStyleId>{5C22544A-7EE6-4342-B048-85BDC9FD1C3A}</a:tableStyleId>
              </a:tblPr>
              <a:tblGrid>
                <a:gridCol w="6624736">
                  <a:extLst>
                    <a:ext uri="{9D8B030D-6E8A-4147-A177-3AD203B41FA5}">
                      <a16:colId xmlns:a16="http://schemas.microsoft.com/office/drawing/2014/main" xmlns="" val="2653418429"/>
                    </a:ext>
                  </a:extLst>
                </a:gridCol>
                <a:gridCol w="360040">
                  <a:extLst>
                    <a:ext uri="{9D8B030D-6E8A-4147-A177-3AD203B41FA5}">
                      <a16:colId xmlns:a16="http://schemas.microsoft.com/office/drawing/2014/main" xmlns="" val="1464280719"/>
                    </a:ext>
                  </a:extLst>
                </a:gridCol>
                <a:gridCol w="432048">
                  <a:extLst>
                    <a:ext uri="{9D8B030D-6E8A-4147-A177-3AD203B41FA5}">
                      <a16:colId xmlns:a16="http://schemas.microsoft.com/office/drawing/2014/main" xmlns="" val="4227056945"/>
                    </a:ext>
                  </a:extLst>
                </a:gridCol>
                <a:gridCol w="432047">
                  <a:extLst>
                    <a:ext uri="{9D8B030D-6E8A-4147-A177-3AD203B41FA5}">
                      <a16:colId xmlns:a16="http://schemas.microsoft.com/office/drawing/2014/main" xmlns="" val="2215949646"/>
                    </a:ext>
                  </a:extLst>
                </a:gridCol>
                <a:gridCol w="360041">
                  <a:extLst>
                    <a:ext uri="{9D8B030D-6E8A-4147-A177-3AD203B41FA5}">
                      <a16:colId xmlns:a16="http://schemas.microsoft.com/office/drawing/2014/main" xmlns="" val="1170247795"/>
                    </a:ext>
                  </a:extLst>
                </a:gridCol>
              </a:tblGrid>
              <a:tr h="465997">
                <a:tc>
                  <a:txBody>
                    <a:bodyPr/>
                    <a:lstStyle/>
                    <a:p>
                      <a:pPr algn="ctr">
                        <a:spcAft>
                          <a:spcPts val="0"/>
                        </a:spcAft>
                      </a:pPr>
                      <a:r>
                        <a:rPr lang="en-GB" sz="1800" b="1" dirty="0">
                          <a:solidFill>
                            <a:schemeClr val="tx1"/>
                          </a:solidFill>
                          <a:effectLst/>
                        </a:rPr>
                        <a:t>Workshop video run times</a:t>
                      </a:r>
                      <a:endPar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rPr>
                        <a:t>m</a:t>
                      </a:r>
                      <a:endPar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a:solidFill>
                            <a:schemeClr val="tx1"/>
                          </a:solidFill>
                          <a:effectLst/>
                        </a:rPr>
                        <a:t>s</a:t>
                      </a:r>
                      <a:endPar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rPr>
                        <a:t>m</a:t>
                      </a:r>
                      <a:endPar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a:solidFill>
                            <a:schemeClr val="tx1"/>
                          </a:solidFill>
                          <a:effectLst/>
                        </a:rPr>
                        <a:t>s</a:t>
                      </a:r>
                      <a:endPar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88191887"/>
                  </a:ext>
                </a:extLst>
              </a:tr>
              <a:tr h="413774">
                <a:tc>
                  <a:txBody>
                    <a:bodyPr/>
                    <a:lstStyle/>
                    <a:p>
                      <a:pPr>
                        <a:spcAft>
                          <a:spcPts val="0"/>
                        </a:spcAft>
                      </a:pPr>
                      <a:r>
                        <a:rPr lang="en-GB" sz="1400" b="1" dirty="0">
                          <a:solidFill>
                            <a:schemeClr val="tx1"/>
                          </a:solidFill>
                          <a:effectLst/>
                        </a:rPr>
                        <a:t>CASE – Cognitive Acceleration through Science Education </a:t>
                      </a:r>
                      <a:endPar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rPr>
                        <a:t> </a:t>
                      </a:r>
                      <a:endPar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a:solidFill>
                            <a:schemeClr val="tx1"/>
                          </a:solidFill>
                          <a:effectLst/>
                        </a:rPr>
                        <a:t> </a:t>
                      </a:r>
                      <a:endParaRPr lang="en-GB"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rPr>
                        <a:t>21</a:t>
                      </a:r>
                      <a:endPar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a:solidFill>
                            <a:schemeClr val="tx1"/>
                          </a:solidFill>
                          <a:effectLst/>
                        </a:rPr>
                        <a:t>51</a:t>
                      </a:r>
                      <a:endParaRPr lang="en-GB"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09276386"/>
                  </a:ext>
                </a:extLst>
              </a:tr>
              <a:tr h="345188">
                <a:tc>
                  <a:txBody>
                    <a:bodyPr/>
                    <a:lstStyle/>
                    <a:p>
                      <a:pPr>
                        <a:spcAft>
                          <a:spcPts val="0"/>
                        </a:spcAft>
                      </a:pPr>
                      <a:r>
                        <a:rPr lang="en-GB" sz="1400" b="0" dirty="0">
                          <a:solidFill>
                            <a:schemeClr val="tx1"/>
                          </a:solidFill>
                          <a:effectLst/>
                        </a:rPr>
                        <a:t>Using </a:t>
                      </a:r>
                      <a:r>
                        <a:rPr lang="en-GB" sz="1400" b="0" dirty="0" smtClean="0">
                          <a:solidFill>
                            <a:schemeClr val="tx1"/>
                          </a:solidFill>
                          <a:effectLst/>
                        </a:rPr>
                        <a:t>CASE: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a:solidFill>
                            <a:schemeClr val="tx1"/>
                          </a:solidFill>
                          <a:effectLst/>
                        </a:rPr>
                        <a:t>6</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a:solidFill>
                            <a:schemeClr val="tx1"/>
                          </a:solidFill>
                          <a:effectLst/>
                        </a:rPr>
                        <a:t>24</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a:solidFill>
                            <a:schemeClr val="tx1"/>
                          </a:solidFill>
                          <a:effectLst/>
                        </a:rPr>
                        <a:t> </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a:solidFill>
                            <a:schemeClr val="tx1"/>
                          </a:solidFill>
                          <a:effectLst/>
                        </a:rPr>
                        <a:t> </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73947156"/>
                  </a:ext>
                </a:extLst>
              </a:tr>
              <a:tr h="345188">
                <a:tc>
                  <a:txBody>
                    <a:bodyPr/>
                    <a:lstStyle/>
                    <a:p>
                      <a:pPr>
                        <a:spcAft>
                          <a:spcPts val="0"/>
                        </a:spcAft>
                      </a:pPr>
                      <a:r>
                        <a:rPr lang="en-GB" sz="1400" b="0" dirty="0">
                          <a:solidFill>
                            <a:schemeClr val="tx1"/>
                          </a:solidFill>
                          <a:effectLst/>
                        </a:rPr>
                        <a:t>Atmosphere and </a:t>
                      </a:r>
                      <a:r>
                        <a:rPr lang="en-GB" sz="1400" b="0" dirty="0" smtClean="0">
                          <a:solidFill>
                            <a:schemeClr val="tx1"/>
                          </a:solidFill>
                          <a:effectLst/>
                        </a:rPr>
                        <a:t>ocean:  </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a:solidFill>
                            <a:schemeClr val="tx1"/>
                          </a:solidFill>
                          <a:effectLst/>
                        </a:rPr>
                        <a:t>15</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a:solidFill>
                            <a:schemeClr val="tx1"/>
                          </a:solidFill>
                          <a:effectLst/>
                        </a:rPr>
                        <a:t>27</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rPr>
                        <a:t> </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rPr>
                        <a:t> </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13390582"/>
                  </a:ext>
                </a:extLst>
              </a:tr>
              <a:tr h="149515">
                <a:tc gridSpan="5">
                  <a:txBody>
                    <a:bodyPr/>
                    <a:lstStyle/>
                    <a:p>
                      <a:pPr>
                        <a:spcAft>
                          <a:spcPts val="0"/>
                        </a:spcAft>
                      </a:pPr>
                      <a:endParaRPr lang="en-GB" sz="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hMerge="1">
                  <a:txBody>
                    <a:bodyPr/>
                    <a:lstStyle/>
                    <a:p>
                      <a:pPr>
                        <a:spcAft>
                          <a:spcPts val="0"/>
                        </a:spcAft>
                      </a:pPr>
                      <a:endParaRPr lang="en-GB" sz="5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36399125"/>
                  </a:ext>
                </a:extLst>
              </a:tr>
              <a:tr h="345188">
                <a:tc gridSpan="3">
                  <a:txBody>
                    <a:bodyPr/>
                    <a:lstStyle/>
                    <a:p>
                      <a:pPr>
                        <a:spcAft>
                          <a:spcPts val="0"/>
                        </a:spcAft>
                      </a:pPr>
                      <a:r>
                        <a:rPr lang="en-GB" sz="1400" b="1" dirty="0" smtClean="0">
                          <a:solidFill>
                            <a:srgbClr val="0C2B3C"/>
                          </a:solidFill>
                          <a:latin typeface="+mj-lt"/>
                        </a:rPr>
                        <a:t>Will my gravestone last?</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pPr>
                        <a:spcAft>
                          <a:spcPts val="0"/>
                        </a:spcAft>
                      </a:pPr>
                      <a:endParaRPr lang="en-GB"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spcAft>
                          <a:spcPts val="0"/>
                        </a:spcAft>
                      </a:pPr>
                      <a:r>
                        <a:rPr lang="en-GB" sz="1400" b="1" dirty="0" smtClean="0">
                          <a:solidFill>
                            <a:schemeClr val="tx1"/>
                          </a:solidFill>
                          <a:effectLst/>
                          <a:latin typeface="+mj-lt"/>
                          <a:ea typeface="Calibri" panose="020F0502020204030204" pitchFamily="34" charset="0"/>
                          <a:cs typeface="Times New Roman" panose="02020603050405020304" pitchFamily="18" charset="0"/>
                        </a:rPr>
                        <a:t>33</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400" b="1" dirty="0" smtClean="0">
                          <a:solidFill>
                            <a:schemeClr val="tx1"/>
                          </a:solidFill>
                          <a:effectLst/>
                          <a:latin typeface="+mj-lt"/>
                          <a:ea typeface="Calibri" panose="020F0502020204030204" pitchFamily="34" charset="0"/>
                          <a:cs typeface="Times New Roman" panose="02020603050405020304" pitchFamily="18" charset="0"/>
                        </a:rPr>
                        <a:t>20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81610703"/>
                  </a:ext>
                </a:extLst>
              </a:tr>
              <a:tr h="345188">
                <a:tc gridSpan="3">
                  <a:txBody>
                    <a:bodyPr/>
                    <a:lstStyle/>
                    <a:p>
                      <a:pP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1. Initial briefing</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spcAft>
                          <a:spcPts val="0"/>
                        </a:spcAft>
                      </a:pP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4</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28</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97298737"/>
                  </a:ext>
                </a:extLst>
              </a:tr>
              <a:tr h="345188">
                <a:tc gridSpan="3">
                  <a:txBody>
                    <a:bodyPr/>
                    <a:lstStyle/>
                    <a:p>
                      <a:pP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2. Recent gravestones</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spcAft>
                          <a:spcPts val="0"/>
                        </a:spcAft>
                      </a:pP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2</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44</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13061737"/>
                  </a:ext>
                </a:extLst>
              </a:tr>
              <a:tr h="345188">
                <a:tc gridSpan="3">
                  <a:txBody>
                    <a:bodyPr/>
                    <a:lstStyle/>
                    <a:p>
                      <a:pP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3. Surveying</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spcAft>
                          <a:spcPts val="0"/>
                        </a:spcAft>
                      </a:pP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3</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13</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11372023"/>
                  </a:ext>
                </a:extLst>
              </a:tr>
              <a:tr h="345188">
                <a:tc gridSpan="3">
                  <a:txBody>
                    <a:bodyPr/>
                    <a:lstStyle/>
                    <a:p>
                      <a:pP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4. Identifying rocks</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pPr>
                        <a:spcAft>
                          <a:spcPts val="0"/>
                        </a:spcAft>
                      </a:pP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3</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32</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19659655"/>
                  </a:ext>
                </a:extLst>
              </a:tr>
              <a:tr h="345188">
                <a:tc gridSpan="3">
                  <a:txBody>
                    <a:bodyPr/>
                    <a:lstStyle/>
                    <a:p>
                      <a:pP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5. Weathering</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5</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38</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5188">
                <a:tc gridSpan="3">
                  <a:txBody>
                    <a:bodyPr/>
                    <a:lstStyle/>
                    <a:p>
                      <a:pP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6. Oldest</a:t>
                      </a:r>
                      <a:r>
                        <a:rPr lang="en-GB" sz="1400" b="0" baseline="0" dirty="0" smtClean="0">
                          <a:solidFill>
                            <a:schemeClr val="tx1"/>
                          </a:solidFill>
                          <a:effectLst/>
                          <a:latin typeface="+mj-lt"/>
                          <a:ea typeface="Calibri" panose="020F0502020204030204" pitchFamily="34" charset="0"/>
                          <a:cs typeface="Arial" panose="020B0604020202020204" pitchFamily="34" charset="0"/>
                        </a:rPr>
                        <a:t> gravestones</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3</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32</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5188">
                <a:tc gridSpan="3">
                  <a:txBody>
                    <a:bodyPr/>
                    <a:lstStyle/>
                    <a:p>
                      <a:pP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7. Summary</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6</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51</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5188">
                <a:tc gridSpan="3">
                  <a:txBody>
                    <a:bodyPr/>
                    <a:lstStyle/>
                    <a:p>
                      <a:pP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8. Your choice</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3</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0" dirty="0" smtClean="0">
                          <a:solidFill>
                            <a:schemeClr val="tx1"/>
                          </a:solidFill>
                          <a:effectLst/>
                          <a:latin typeface="+mj-lt"/>
                          <a:ea typeface="Calibri" panose="020F0502020204030204" pitchFamily="34" charset="0"/>
                          <a:cs typeface="Arial" panose="020B0604020202020204" pitchFamily="34" charset="0"/>
                        </a:rPr>
                        <a:t>02</a:t>
                      </a:r>
                      <a:endParaRPr lang="en-GB" sz="1400" b="0" dirty="0">
                        <a:solidFill>
                          <a:schemeClr val="tx1"/>
                        </a:solidFill>
                        <a:effectLst/>
                        <a:latin typeface="+mj-lt"/>
                        <a:ea typeface="Calibri" panose="020F0502020204030204" pitchFamily="34" charset="0"/>
                        <a:cs typeface="Arial" panose="020B0604020202020204" pitchFamily="34" charset="0"/>
                      </a:endParaRPr>
                    </a:p>
                  </a:txBody>
                  <a:tcPr marL="67307" marR="67307"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1">
            <a:extLst>
              <a:ext uri="{FF2B5EF4-FFF2-40B4-BE49-F238E27FC236}">
                <a16:creationId xmlns:a16="http://schemas.microsoft.com/office/drawing/2014/main" xmlns="" id="{9A7BE843-994C-4404-9DE8-D9A6AC4AB7E3}"/>
              </a:ext>
            </a:extLst>
          </p:cNvPr>
          <p:cNvSpPr>
            <a:spLocks noChangeArrowheads="1"/>
          </p:cNvSpPr>
          <p:nvPr/>
        </p:nvSpPr>
        <p:spPr bwMode="auto">
          <a:xfrm>
            <a:off x="539919" y="981520"/>
            <a:ext cx="13710449" cy="53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Tree>
    <p:extLst>
      <p:ext uri="{BB962C8B-B14F-4D97-AF65-F5344CB8AC3E}">
        <p14:creationId xmlns:p14="http://schemas.microsoft.com/office/powerpoint/2010/main" val="4216051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756" y="340643"/>
            <a:ext cx="5215571" cy="878557"/>
          </a:xfrm>
        </p:spPr>
        <p:txBody>
          <a:bodyPr/>
          <a:lstStyle/>
          <a:p>
            <a:r>
              <a:rPr lang="en-GB" dirty="0" smtClean="0"/>
              <a:t>Links to gravestone videos – (</a:t>
            </a:r>
            <a:r>
              <a:rPr lang="en-GB" dirty="0" err="1" smtClean="0"/>
              <a:t>i</a:t>
            </a:r>
            <a:r>
              <a:rPr lang="en-GB" dirty="0" smtClean="0"/>
              <a:t>)</a:t>
            </a:r>
            <a:endParaRPr lang="en-GB" dirty="0"/>
          </a:p>
        </p:txBody>
      </p:sp>
      <p:sp>
        <p:nvSpPr>
          <p:cNvPr id="3" name="Content Placeholder 2"/>
          <p:cNvSpPr>
            <a:spLocks noGrp="1"/>
          </p:cNvSpPr>
          <p:nvPr>
            <p:ph idx="1"/>
          </p:nvPr>
        </p:nvSpPr>
        <p:spPr>
          <a:xfrm>
            <a:off x="1297011" y="1219200"/>
            <a:ext cx="6704013" cy="5018112"/>
          </a:xfrm>
        </p:spPr>
        <p:txBody>
          <a:bodyPr/>
          <a:lstStyle/>
          <a:p>
            <a:pPr marL="457200" indent="-457200">
              <a:buAutoNum type="arabicPeriod"/>
            </a:pPr>
            <a:r>
              <a:rPr lang="en-GB" b="1" dirty="0" smtClean="0"/>
              <a:t>Initial briefing</a:t>
            </a:r>
            <a:r>
              <a:rPr lang="en-GB" dirty="0" smtClean="0"/>
              <a:t>: </a:t>
            </a:r>
            <a:r>
              <a:rPr lang="en-GB" dirty="0">
                <a:hlinkClick r:id="rId2"/>
              </a:rPr>
              <a:t>https://www.earthlearningidea.com/Video/V14_Gravestones1.html</a:t>
            </a:r>
            <a:endParaRPr lang="en-GB" dirty="0" smtClean="0"/>
          </a:p>
          <a:p>
            <a:pPr marL="457200" indent="-457200">
              <a:buAutoNum type="arabicPeriod"/>
            </a:pPr>
            <a:r>
              <a:rPr lang="en-GB" b="1" dirty="0" smtClean="0"/>
              <a:t>Recent gravestones: </a:t>
            </a:r>
            <a:r>
              <a:rPr lang="en-GB" dirty="0">
                <a:hlinkClick r:id="rId3"/>
              </a:rPr>
              <a:t>https://www.earthlearningidea.com/Video/V14_Gravestones2.html</a:t>
            </a:r>
            <a:endParaRPr lang="en-GB" dirty="0" smtClean="0"/>
          </a:p>
          <a:p>
            <a:pPr marL="457200" indent="-457200">
              <a:buAutoNum type="arabicPeriod"/>
            </a:pPr>
            <a:r>
              <a:rPr lang="en-GB" b="1" dirty="0" smtClean="0"/>
              <a:t>Surveying: </a:t>
            </a:r>
            <a:r>
              <a:rPr lang="en-GB" dirty="0">
                <a:hlinkClick r:id="rId4"/>
              </a:rPr>
              <a:t>https://www.earthlearningidea.com/Video/V14_Gravestones3.html</a:t>
            </a:r>
            <a:endParaRPr lang="en-GB" dirty="0" smtClean="0"/>
          </a:p>
          <a:p>
            <a:pPr marL="457200" indent="-457200">
              <a:buAutoNum type="arabicPeriod"/>
            </a:pPr>
            <a:r>
              <a:rPr lang="en-GB" b="1" dirty="0" smtClean="0"/>
              <a:t>Identifying rocks: </a:t>
            </a:r>
            <a:r>
              <a:rPr lang="en-GB" dirty="0">
                <a:hlinkClick r:id="rId5"/>
              </a:rPr>
              <a:t>https://</a:t>
            </a:r>
            <a:r>
              <a:rPr lang="en-GB" dirty="0" smtClean="0">
                <a:hlinkClick r:id="rId5"/>
              </a:rPr>
              <a:t>www.earthlearningidea.com/Video/V14_Gravestones4.html</a:t>
            </a:r>
            <a:endParaRPr lang="en-GB" dirty="0" smtClean="0"/>
          </a:p>
          <a:p>
            <a:pPr marL="457200" indent="-457200">
              <a:buAutoNum type="arabicPeriod"/>
            </a:pPr>
            <a:r>
              <a:rPr lang="en-GB" b="1" dirty="0" smtClean="0"/>
              <a:t>Weathering: </a:t>
            </a:r>
            <a:r>
              <a:rPr lang="en-GB" dirty="0">
                <a:hlinkClick r:id="rId6"/>
              </a:rPr>
              <a:t>https://www.earthlearningidea.com/Video/V14_Gravestones5.html</a:t>
            </a:r>
            <a:endParaRPr lang="en-GB" dirty="0"/>
          </a:p>
        </p:txBody>
      </p:sp>
    </p:spTree>
    <p:extLst>
      <p:ext uri="{BB962C8B-B14F-4D97-AF65-F5344CB8AC3E}">
        <p14:creationId xmlns:p14="http://schemas.microsoft.com/office/powerpoint/2010/main" val="3695847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332656"/>
            <a:ext cx="5184576" cy="792832"/>
          </a:xfrm>
        </p:spPr>
        <p:txBody>
          <a:bodyPr/>
          <a:lstStyle/>
          <a:p>
            <a:r>
              <a:rPr lang="en-GB" dirty="0" smtClean="0"/>
              <a:t>Links to gravestone videos – (ii)</a:t>
            </a:r>
            <a:endParaRPr lang="en-GB" dirty="0"/>
          </a:p>
        </p:txBody>
      </p:sp>
      <p:sp>
        <p:nvSpPr>
          <p:cNvPr id="3" name="Content Placeholder 2"/>
          <p:cNvSpPr>
            <a:spLocks noGrp="1"/>
          </p:cNvSpPr>
          <p:nvPr>
            <p:ph idx="1"/>
          </p:nvPr>
        </p:nvSpPr>
        <p:spPr>
          <a:xfrm>
            <a:off x="1207424" y="1304925"/>
            <a:ext cx="6704013" cy="4932387"/>
          </a:xfrm>
        </p:spPr>
        <p:txBody>
          <a:bodyPr/>
          <a:lstStyle/>
          <a:p>
            <a:pPr marL="0" indent="0">
              <a:buNone/>
            </a:pPr>
            <a:r>
              <a:rPr lang="en-GB" b="1" dirty="0" smtClean="0"/>
              <a:t>6. Oldest gravestones: </a:t>
            </a:r>
            <a:r>
              <a:rPr lang="en-GB" dirty="0">
                <a:hlinkClick r:id="rId2"/>
              </a:rPr>
              <a:t>https://www.earthlearningidea.com/Video/V14_Gravestones6.html</a:t>
            </a:r>
            <a:endParaRPr lang="en-GB" b="1" dirty="0" smtClean="0"/>
          </a:p>
          <a:p>
            <a:pPr marL="0" indent="0">
              <a:buNone/>
            </a:pPr>
            <a:r>
              <a:rPr lang="en-GB" b="1" dirty="0" smtClean="0"/>
              <a:t>7. Summary: </a:t>
            </a:r>
            <a:r>
              <a:rPr lang="en-GB" dirty="0">
                <a:hlinkClick r:id="rId3"/>
              </a:rPr>
              <a:t>https://www.earthlearningidea.com/Video/V14_Gravestones7.html</a:t>
            </a:r>
            <a:endParaRPr lang="en-GB" b="1" dirty="0" smtClean="0"/>
          </a:p>
          <a:p>
            <a:pPr marL="0" indent="0">
              <a:buNone/>
            </a:pPr>
            <a:r>
              <a:rPr lang="en-GB" b="1" dirty="0" smtClean="0"/>
              <a:t>8. Your choice: </a:t>
            </a:r>
            <a:r>
              <a:rPr lang="en-GB" dirty="0">
                <a:hlinkClick r:id="rId4"/>
              </a:rPr>
              <a:t>https://</a:t>
            </a:r>
            <a:r>
              <a:rPr lang="en-GB" dirty="0" smtClean="0">
                <a:hlinkClick r:id="rId4"/>
              </a:rPr>
              <a:t>www.earthlearningidea.com/Video/V14_Gravestones8.html</a:t>
            </a:r>
            <a:endParaRPr lang="en-GB" dirty="0" smtClean="0"/>
          </a:p>
          <a:p>
            <a:pPr marL="0" indent="0">
              <a:buNone/>
            </a:pPr>
            <a:r>
              <a:rPr lang="en-GB" b="1" dirty="0">
                <a:solidFill>
                  <a:schemeClr val="tx1"/>
                </a:solidFill>
                <a:latin typeface="Arial" charset="0"/>
              </a:rPr>
              <a:t>For further information on some of </a:t>
            </a:r>
            <a:r>
              <a:rPr lang="en-GB" b="1" dirty="0" smtClean="0">
                <a:solidFill>
                  <a:schemeClr val="tx1"/>
                </a:solidFill>
                <a:latin typeface="Arial" charset="0"/>
              </a:rPr>
              <a:t>the </a:t>
            </a:r>
            <a:r>
              <a:rPr lang="en-GB" b="1" dirty="0">
                <a:solidFill>
                  <a:schemeClr val="tx1"/>
                </a:solidFill>
                <a:latin typeface="Arial" charset="0"/>
              </a:rPr>
              <a:t>rock types see Virtual Rock </a:t>
            </a:r>
            <a:r>
              <a:rPr lang="en-GB" b="1" dirty="0" smtClean="0">
                <a:solidFill>
                  <a:schemeClr val="tx1"/>
                </a:solidFill>
                <a:latin typeface="Arial" charset="0"/>
              </a:rPr>
              <a:t>Kit:</a:t>
            </a:r>
            <a:r>
              <a:rPr lang="en-GB" dirty="0">
                <a:solidFill>
                  <a:schemeClr val="tx1"/>
                </a:solidFill>
                <a:latin typeface="Arial" charset="0"/>
              </a:rPr>
              <a:t/>
            </a:r>
            <a:br>
              <a:rPr lang="en-GB" dirty="0">
                <a:solidFill>
                  <a:schemeClr val="tx1"/>
                </a:solidFill>
                <a:latin typeface="Arial" charset="0"/>
              </a:rPr>
            </a:br>
            <a:r>
              <a:rPr lang="en-GB" dirty="0">
                <a:hlinkClick r:id="rId5"/>
              </a:rPr>
              <a:t>https://www.earthlearningidea.com/virtual_rock_kit/START.htm</a:t>
            </a:r>
            <a:r>
              <a:rPr lang="en-GB" dirty="0"/>
              <a:t> </a:t>
            </a:r>
            <a:r>
              <a:rPr lang="en-GB" sz="3200" dirty="0">
                <a:solidFill>
                  <a:srgbClr val="0000FF"/>
                </a:solidFill>
                <a:latin typeface="Arial" charset="0"/>
              </a:rPr>
              <a:t/>
            </a:r>
            <a:br>
              <a:rPr lang="en-GB" sz="3200" dirty="0">
                <a:solidFill>
                  <a:srgbClr val="0000FF"/>
                </a:solidFill>
                <a:latin typeface="Arial" charset="0"/>
              </a:rPr>
            </a:br>
            <a:endParaRPr lang="en-GB" b="1" dirty="0" smtClean="0"/>
          </a:p>
          <a:p>
            <a:endParaRPr lang="en-GB" b="1" dirty="0"/>
          </a:p>
        </p:txBody>
      </p:sp>
    </p:spTree>
    <p:extLst>
      <p:ext uri="{BB962C8B-B14F-4D97-AF65-F5344CB8AC3E}">
        <p14:creationId xmlns:p14="http://schemas.microsoft.com/office/powerpoint/2010/main" val="553096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39752" y="358776"/>
            <a:ext cx="6627812" cy="1189037"/>
          </a:xfrm>
        </p:spPr>
        <p:txBody>
          <a:bodyPr/>
          <a:lstStyle/>
          <a:p>
            <a:r>
              <a:rPr lang="en-GB" dirty="0"/>
              <a:t>Will my gravestone last?</a:t>
            </a:r>
            <a:endParaRPr lang="en-US" dirty="0">
              <a:latin typeface="Arial" charset="0"/>
              <a:cs typeface="Arial" charset="0"/>
            </a:endParaRPr>
          </a:p>
        </p:txBody>
      </p:sp>
      <p:sp>
        <p:nvSpPr>
          <p:cNvPr id="16387" name="Content Placeholder 1"/>
          <p:cNvSpPr>
            <a:spLocks noGrp="1"/>
          </p:cNvSpPr>
          <p:nvPr>
            <p:ph idx="1"/>
          </p:nvPr>
        </p:nvSpPr>
        <p:spPr>
          <a:xfrm>
            <a:off x="1187624" y="1547813"/>
            <a:ext cx="7091362" cy="4701263"/>
          </a:xfrm>
        </p:spPr>
        <p:txBody>
          <a:bodyPr/>
          <a:lstStyle/>
          <a:p>
            <a:pPr marL="0" indent="0" eaLnBrk="1" hangingPunct="1">
              <a:buFont typeface="Arial" charset="0"/>
              <a:buNone/>
            </a:pPr>
            <a:r>
              <a:rPr lang="en-GB" sz="2400" b="1" dirty="0" smtClean="0">
                <a:cs typeface="Arial" charset="0"/>
              </a:rPr>
              <a:t>Summary</a:t>
            </a:r>
          </a:p>
          <a:p>
            <a:pPr eaLnBrk="1" hangingPunct="1"/>
            <a:r>
              <a:rPr lang="en-GB" sz="2400" dirty="0" smtClean="0"/>
              <a:t>Preparation for a </a:t>
            </a:r>
            <a:r>
              <a:rPr lang="en-GB" sz="2400" dirty="0"/>
              <a:t>‘field visit’ to a local graveyard to use</a:t>
            </a:r>
            <a:r>
              <a:rPr lang="en-GB" sz="2400" b="1" dirty="0"/>
              <a:t> </a:t>
            </a:r>
            <a:r>
              <a:rPr lang="en-GB" sz="2400" dirty="0"/>
              <a:t>the wealth of opportunities available for scientific investigation, out of doors, in an Earth science </a:t>
            </a:r>
            <a:r>
              <a:rPr lang="en-GB" sz="2400" dirty="0" smtClean="0"/>
              <a:t>context.</a:t>
            </a:r>
          </a:p>
          <a:p>
            <a:pPr eaLnBrk="1" hangingPunct="1"/>
            <a:r>
              <a:rPr lang="en-GB" sz="2400" dirty="0" smtClean="0"/>
              <a:t>Suitable sites include public cemeteries, mostly administered by </a:t>
            </a:r>
            <a:r>
              <a:rPr lang="en-GB" sz="2400" dirty="0"/>
              <a:t>L</a:t>
            </a:r>
            <a:r>
              <a:rPr lang="en-GB" sz="2400" dirty="0" smtClean="0"/>
              <a:t>ocal Authorities and burial grounds attached to churches and administered by them.</a:t>
            </a:r>
          </a:p>
          <a:p>
            <a:pPr eaLnBrk="1" hangingPunct="1"/>
            <a:r>
              <a:rPr lang="en-GB" sz="2400" dirty="0" smtClean="0"/>
              <a:t>The </a:t>
            </a:r>
            <a:r>
              <a:rPr lang="en-GB" sz="2400" dirty="0"/>
              <a:t>case study videos were filmed in </a:t>
            </a:r>
            <a:r>
              <a:rPr lang="en-GB" sz="2400" dirty="0" err="1"/>
              <a:t>Ecclesall</a:t>
            </a:r>
            <a:r>
              <a:rPr lang="en-GB" sz="2400" dirty="0"/>
              <a:t> Churchyard, </a:t>
            </a:r>
            <a:r>
              <a:rPr lang="en-GB" sz="2400" dirty="0" smtClean="0"/>
              <a:t>Sheffield, UK. </a:t>
            </a:r>
            <a:endParaRPr lang="en-GB" sz="2400" b="1" dirty="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2627784" y="774294"/>
            <a:ext cx="7239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400" b="1" dirty="0">
                <a:solidFill>
                  <a:schemeClr val="tx1"/>
                </a:solidFill>
              </a:rPr>
              <a:t>Will my gravestone last?</a:t>
            </a:r>
          </a:p>
        </p:txBody>
      </p:sp>
      <p:sp>
        <p:nvSpPr>
          <p:cNvPr id="8" name="TextBox 7"/>
          <p:cNvSpPr txBox="1"/>
          <p:nvPr/>
        </p:nvSpPr>
        <p:spPr>
          <a:xfrm>
            <a:off x="755650" y="1484313"/>
            <a:ext cx="7848600" cy="5940088"/>
          </a:xfrm>
          <a:prstGeom prst="rect">
            <a:avLst/>
          </a:prstGeom>
          <a:noFill/>
        </p:spPr>
        <p:txBody>
          <a:bodyPr>
            <a:spAutoFit/>
          </a:bodyPr>
          <a:lstStyle/>
          <a:p>
            <a:pPr>
              <a:defRPr/>
            </a:pPr>
            <a:r>
              <a:rPr lang="en-GB" sz="2400" b="1" dirty="0">
                <a:solidFill>
                  <a:schemeClr val="tx1"/>
                </a:solidFill>
              </a:rPr>
              <a:t>Workshop outcomes</a:t>
            </a:r>
            <a:endParaRPr lang="en-GB" sz="2400" dirty="0">
              <a:solidFill>
                <a:schemeClr val="tx1"/>
              </a:solidFill>
            </a:endParaRPr>
          </a:p>
          <a:p>
            <a:pPr>
              <a:defRPr/>
            </a:pPr>
            <a:r>
              <a:rPr lang="en-GB" sz="2400" dirty="0">
                <a:solidFill>
                  <a:schemeClr val="tx1"/>
                </a:solidFill>
              </a:rPr>
              <a:t>The </a:t>
            </a:r>
            <a:r>
              <a:rPr lang="en-GB" sz="2400" dirty="0" smtClean="0">
                <a:solidFill>
                  <a:schemeClr val="tx1"/>
                </a:solidFill>
              </a:rPr>
              <a:t>churchyard visit provides </a:t>
            </a:r>
            <a:r>
              <a:rPr lang="en-GB" sz="2400" dirty="0">
                <a:solidFill>
                  <a:schemeClr val="tx1"/>
                </a:solidFill>
              </a:rPr>
              <a:t>the following outcomes:</a:t>
            </a:r>
            <a:endParaRPr lang="en-GB" sz="2400" b="1" dirty="0">
              <a:solidFill>
                <a:schemeClr val="tx1"/>
              </a:solidFill>
            </a:endParaRPr>
          </a:p>
          <a:p>
            <a:pPr marL="273050" indent="-273050">
              <a:buFont typeface="Arial" pitchFamily="34" charset="0"/>
              <a:buChar char="•"/>
              <a:defRPr/>
            </a:pPr>
            <a:r>
              <a:rPr lang="en-GB" sz="2400" dirty="0">
                <a:solidFill>
                  <a:schemeClr val="tx1"/>
                </a:solidFill>
              </a:rPr>
              <a:t>identification </a:t>
            </a:r>
            <a:r>
              <a:rPr lang="en-GB" sz="2400" dirty="0" smtClean="0">
                <a:solidFill>
                  <a:schemeClr val="tx1"/>
                </a:solidFill>
              </a:rPr>
              <a:t>of a range of rock types;</a:t>
            </a:r>
            <a:endParaRPr lang="en-GB" sz="2400" dirty="0">
              <a:solidFill>
                <a:schemeClr val="tx1"/>
              </a:solidFill>
            </a:endParaRPr>
          </a:p>
          <a:p>
            <a:pPr marL="273050" indent="-273050">
              <a:buFont typeface="Arial" pitchFamily="34" charset="0"/>
              <a:buChar char="•"/>
              <a:defRPr/>
            </a:pPr>
            <a:r>
              <a:rPr lang="en-GB" sz="2400" dirty="0">
                <a:solidFill>
                  <a:schemeClr val="tx1"/>
                </a:solidFill>
              </a:rPr>
              <a:t>knowledge and understanding about </a:t>
            </a:r>
            <a:r>
              <a:rPr lang="en-GB" sz="2400" dirty="0" smtClean="0">
                <a:solidFill>
                  <a:schemeClr val="tx1"/>
                </a:solidFill>
              </a:rPr>
              <a:t>weathering processes;</a:t>
            </a:r>
          </a:p>
          <a:p>
            <a:pPr marL="273050" indent="-273050">
              <a:buFont typeface="Arial" pitchFamily="34" charset="0"/>
              <a:buChar char="•"/>
              <a:defRPr/>
            </a:pPr>
            <a:r>
              <a:rPr lang="en-GB" sz="2400" dirty="0">
                <a:solidFill>
                  <a:schemeClr val="tx1"/>
                </a:solidFill>
              </a:rPr>
              <a:t>t</a:t>
            </a:r>
            <a:r>
              <a:rPr lang="en-GB" sz="2400" dirty="0" smtClean="0">
                <a:solidFill>
                  <a:schemeClr val="tx1"/>
                </a:solidFill>
              </a:rPr>
              <a:t>he opportunity for pupils to test their own hypotheses regarding rates of weathering;</a:t>
            </a:r>
          </a:p>
          <a:p>
            <a:pPr marL="273050" indent="-273050">
              <a:buFont typeface="Arial" pitchFamily="34" charset="0"/>
              <a:buChar char="•"/>
              <a:defRPr/>
            </a:pPr>
            <a:r>
              <a:rPr lang="en-GB" sz="2400" dirty="0" smtClean="0">
                <a:solidFill>
                  <a:schemeClr val="tx1"/>
                </a:solidFill>
              </a:rPr>
              <a:t>ability to sample data from a wide range of different rock types and environments within the churchyard;</a:t>
            </a:r>
          </a:p>
          <a:p>
            <a:pPr marL="273050" indent="-273050">
              <a:buFont typeface="Arial" pitchFamily="34" charset="0"/>
              <a:buChar char="•"/>
              <a:defRPr/>
            </a:pPr>
            <a:r>
              <a:rPr lang="en-GB" sz="2400" dirty="0">
                <a:solidFill>
                  <a:schemeClr val="tx1"/>
                </a:solidFill>
              </a:rPr>
              <a:t>experience of bridging school-based learning with the outside </a:t>
            </a:r>
            <a:r>
              <a:rPr lang="en-GB" sz="2400" dirty="0" smtClean="0">
                <a:solidFill>
                  <a:schemeClr val="tx1"/>
                </a:solidFill>
              </a:rPr>
              <a:t>environment.</a:t>
            </a:r>
            <a:endParaRPr lang="en-GB" sz="2400" dirty="0">
              <a:solidFill>
                <a:schemeClr val="tx1"/>
              </a:solidFill>
            </a:endParaRPr>
          </a:p>
          <a:p>
            <a:pPr marL="273050" indent="-273050">
              <a:buFont typeface="Arial" pitchFamily="34" charset="0"/>
              <a:buChar char="•"/>
              <a:defRPr/>
            </a:pPr>
            <a:endParaRPr lang="en-GB" sz="2400" dirty="0" smtClean="0">
              <a:solidFill>
                <a:schemeClr val="tx1"/>
              </a:solidFill>
            </a:endParaRPr>
          </a:p>
          <a:p>
            <a:pPr marL="273050" indent="-273050">
              <a:buFont typeface="Arial" pitchFamily="34" charset="0"/>
              <a:buChar char="•"/>
              <a:defRPr/>
            </a:pPr>
            <a:endParaRPr lang="en-GB" sz="2400" dirty="0" smtClean="0">
              <a:solidFill>
                <a:schemeClr val="tx1"/>
              </a:solidFill>
            </a:endParaRPr>
          </a:p>
          <a:p>
            <a:pPr marL="273050" indent="-273050">
              <a:buFont typeface="Arial" pitchFamily="34" charset="0"/>
              <a:buChar char="•"/>
              <a:defRPr/>
            </a:pPr>
            <a:endParaRPr lang="en-GB" sz="2400" dirty="0">
              <a:solidFill>
                <a:schemeClr val="tx1"/>
              </a:solidFill>
            </a:endParaRPr>
          </a:p>
          <a:p>
            <a:pPr marL="273050" indent="-273050">
              <a:buFont typeface="Arial" pitchFamily="34" charset="0"/>
              <a:buChar char="•"/>
              <a:defRPr/>
            </a:pPr>
            <a:endParaRPr lang="en-GB" sz="2400" dirty="0">
              <a:solidFill>
                <a:schemeClr val="tx1"/>
              </a:solidFill>
            </a:endParaRPr>
          </a:p>
          <a:p>
            <a:pPr>
              <a:defRPr/>
            </a:pPr>
            <a:endParaRPr lang="en-GB"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4002</TotalTime>
  <Words>1253</Words>
  <Application>Microsoft Office PowerPoint</Application>
  <PresentationFormat>On-screen Show (4:3)</PresentationFormat>
  <Paragraphs>183</Paragraphs>
  <Slides>37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Lucida Sans Unicode</vt:lpstr>
      <vt:lpstr>Times New Roman</vt:lpstr>
      <vt:lpstr>Office Theme</vt:lpstr>
      <vt:lpstr>PowerPoint Presentation</vt:lpstr>
      <vt:lpstr>Earthlearningidea online video workshops</vt:lpstr>
      <vt:lpstr>Earthlearningidea online video workshops</vt:lpstr>
      <vt:lpstr>PowerPoint Presentation</vt:lpstr>
      <vt:lpstr>                  Will my gravestone last?</vt:lpstr>
      <vt:lpstr>Links to gravestone videos – (i)</vt:lpstr>
      <vt:lpstr>Links to gravestone videos – (ii)</vt:lpstr>
      <vt:lpstr>Will my gravestone last?</vt:lpstr>
      <vt:lpstr>PowerPoint Presentation</vt:lpstr>
      <vt:lpstr>What gravestones in unweathered conditions can look like (slides 9 to 19)  For further information on some of these rock types see Virtual Rock Kit https://www.earthlearningidea.com/virtual_rock_kit/START.htm   </vt:lpstr>
      <vt:lpstr>Will my gravestone last? </vt:lpstr>
      <vt:lpstr>Will my gravestone last? </vt:lpstr>
      <vt:lpstr>Will my gravestone last? </vt:lpstr>
      <vt:lpstr>Will my gravestone last? </vt:lpstr>
      <vt:lpstr>Will my gravestone last? </vt:lpstr>
      <vt:lpstr>PowerPoint Presentation</vt:lpstr>
      <vt:lpstr>Will my gravestone last? </vt:lpstr>
      <vt:lpstr>PowerPoint Presentation</vt:lpstr>
      <vt:lpstr>PowerPoint Presentation</vt:lpstr>
      <vt:lpstr>PowerPoint Presentation</vt:lpstr>
      <vt:lpstr>PowerPoint Presentation</vt:lpstr>
      <vt:lpstr>PowerPoint Presentation</vt:lpstr>
      <vt:lpstr>Will my gravestone last? </vt:lpstr>
      <vt:lpstr>Will my gravestone last? </vt:lpstr>
      <vt:lpstr>Will my gravestone last? </vt:lpstr>
      <vt:lpstr>Will my gravestone last? </vt:lpstr>
      <vt:lpstr>Will my gravestone last? </vt:lpstr>
      <vt:lpstr>Will my gravestone last? </vt:lpstr>
      <vt:lpstr>Will my gravestone last?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billy goat</dc:creator>
  <cp:lastModifiedBy>Peter</cp:lastModifiedBy>
  <cp:revision>151</cp:revision>
  <cp:lastPrinted>2012-11-07T15:34:15Z</cp:lastPrinted>
  <dcterms:modified xsi:type="dcterms:W3CDTF">2020-06-25T18:33:32Z</dcterms:modified>
</cp:coreProperties>
</file>