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_rels/notesSlide21.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notesSlides/notesSlide21.xml" ContentType="application/vnd.openxmlformats-officedocument.presentationml.notesSlide+xml"/>
  <Override PartName="/ppt/_rels/presentation.xml.rels" ContentType="application/vnd.openxmlformats-package.relationships+xml"/>
  <Override PartName="/ppt/media/image9.png" ContentType="image/png"/>
  <Override PartName="/ppt/media/image13.png" ContentType="image/png"/>
  <Override PartName="/ppt/media/image8.png" ContentType="image/png"/>
  <Override PartName="/ppt/media/image12.png" ContentType="image/png"/>
  <Override PartName="/ppt/media/image7.png" ContentType="image/png"/>
  <Override PartName="/ppt/media/image1.jpeg" ContentType="image/jpeg"/>
  <Override PartName="/ppt/media/image22.jpeg" ContentType="image/jpeg"/>
  <Override PartName="/ppt/media/image11.png" ContentType="image/png"/>
  <Override PartName="/ppt/media/image6.png" ContentType="image/png"/>
  <Override PartName="/ppt/media/image4.png" ContentType="image/png"/>
  <Override PartName="/ppt/media/image3.jpeg" ContentType="image/jpeg"/>
  <Override PartName="/ppt/media/image15.png" ContentType="image/png"/>
  <Override PartName="/ppt/media/image26.png" ContentType="image/png"/>
  <Override PartName="/ppt/media/image14.png" ContentType="image/png"/>
  <Override PartName="/ppt/media/image24.png" ContentType="image/png"/>
  <Override PartName="/ppt/media/image23.jpeg" ContentType="image/jpeg"/>
  <Override PartName="/ppt/media/image20.wmf" ContentType="image/x-wmf"/>
  <Override PartName="/ppt/media/image21.png" ContentType="image/png"/>
  <Override PartName="/ppt/media/image19.png" ContentType="image/png"/>
  <Override PartName="/ppt/media/image18.png" ContentType="image/png"/>
  <Override PartName="/ppt/media/image17.png" ContentType="image/png"/>
  <Override PartName="/ppt/media/image16.png" ContentType="image/png"/>
  <Override PartName="/ppt/media/image5.png" ContentType="image/png"/>
  <Override PartName="/ppt/media/image10.png" ContentType="image/png"/>
  <Override PartName="/ppt/media/image2.png" ContentType="image/png"/>
  <Override PartName="/ppt/media/image25.png" ContentType="image/png"/>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5.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6858000"/>
  <p:notesSz cx="9928225" cy="6797675"/>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en-GB" sz="4400" spc="-1" strike="noStrike">
                <a:latin typeface="Arial"/>
              </a:rPr>
              <a:t>Click to move the slide</a:t>
            </a:r>
            <a:endParaRPr b="0" lang="en-GB" sz="4400" spc="-1" strike="noStrike">
              <a:latin typeface="Arial"/>
            </a:endParaRPr>
          </a:p>
        </p:txBody>
      </p:sp>
      <p:sp>
        <p:nvSpPr>
          <p:cNvPr id="131" name="PlaceHolder 2"/>
          <p:cNvSpPr>
            <a:spLocks noGrp="1"/>
          </p:cNvSpPr>
          <p:nvPr>
            <p:ph type="body"/>
          </p:nvPr>
        </p:nvSpPr>
        <p:spPr>
          <a:xfrm>
            <a:off x="756000" y="5078520"/>
            <a:ext cx="6047640" cy="4811040"/>
          </a:xfrm>
          <a:prstGeom prst="rect">
            <a:avLst/>
          </a:prstGeom>
        </p:spPr>
        <p:txBody>
          <a:bodyPr lIns="0" rIns="0" tIns="0" bIns="0">
            <a:noAutofit/>
          </a:bodyPr>
          <a:p>
            <a:r>
              <a:rPr b="0" lang="en-GB" sz="2000" spc="-1" strike="noStrike">
                <a:latin typeface="Arial"/>
              </a:rPr>
              <a:t>Click to edit the notes' format</a:t>
            </a:r>
            <a:endParaRPr b="0" lang="en-GB" sz="2000" spc="-1" strike="noStrike">
              <a:latin typeface="Arial"/>
            </a:endParaRPr>
          </a:p>
        </p:txBody>
      </p:sp>
      <p:sp>
        <p:nvSpPr>
          <p:cNvPr id="132" name="PlaceHolder 3"/>
          <p:cNvSpPr>
            <a:spLocks noGrp="1"/>
          </p:cNvSpPr>
          <p:nvPr>
            <p:ph type="hdr"/>
          </p:nvPr>
        </p:nvSpPr>
        <p:spPr>
          <a:xfrm>
            <a:off x="0" y="0"/>
            <a:ext cx="3280680" cy="534240"/>
          </a:xfrm>
          <a:prstGeom prst="rect">
            <a:avLst/>
          </a:prstGeom>
        </p:spPr>
        <p:txBody>
          <a:bodyPr lIns="0" rIns="0" tIns="0" bIns="0">
            <a:noAutofit/>
          </a:bodyPr>
          <a:p>
            <a:r>
              <a:rPr b="0" lang="en-GB" sz="1400" spc="-1" strike="noStrike">
                <a:latin typeface="Times New Roman"/>
              </a:rPr>
              <a:t>&lt;header&gt;</a:t>
            </a:r>
            <a:endParaRPr b="0" lang="en-GB" sz="1400" spc="-1" strike="noStrike">
              <a:latin typeface="Times New Roman"/>
            </a:endParaRPr>
          </a:p>
        </p:txBody>
      </p:sp>
      <p:sp>
        <p:nvSpPr>
          <p:cNvPr id="133" name="PlaceHolder 4"/>
          <p:cNvSpPr>
            <a:spLocks noGrp="1"/>
          </p:cNvSpPr>
          <p:nvPr>
            <p:ph type="dt"/>
          </p:nvPr>
        </p:nvSpPr>
        <p:spPr>
          <a:xfrm>
            <a:off x="4278960" y="0"/>
            <a:ext cx="3280680" cy="534240"/>
          </a:xfrm>
          <a:prstGeom prst="rect">
            <a:avLst/>
          </a:prstGeom>
        </p:spPr>
        <p:txBody>
          <a:bodyPr lIns="0" rIns="0" tIns="0" bIns="0">
            <a:noAutofit/>
          </a:bodyPr>
          <a:p>
            <a:pPr algn="r"/>
            <a:r>
              <a:rPr b="0" lang="en-GB" sz="1400" spc="-1" strike="noStrike">
                <a:latin typeface="Times New Roman"/>
              </a:rPr>
              <a:t>&lt;date/time&gt;</a:t>
            </a:r>
            <a:endParaRPr b="0" lang="en-GB" sz="1400" spc="-1" strike="noStrike">
              <a:latin typeface="Times New Roman"/>
            </a:endParaRPr>
          </a:p>
        </p:txBody>
      </p:sp>
      <p:sp>
        <p:nvSpPr>
          <p:cNvPr id="134" name="PlaceHolder 5"/>
          <p:cNvSpPr>
            <a:spLocks noGrp="1"/>
          </p:cNvSpPr>
          <p:nvPr>
            <p:ph type="ftr"/>
          </p:nvPr>
        </p:nvSpPr>
        <p:spPr>
          <a:xfrm>
            <a:off x="0" y="10157400"/>
            <a:ext cx="3280680" cy="534240"/>
          </a:xfrm>
          <a:prstGeom prst="rect">
            <a:avLst/>
          </a:prstGeom>
        </p:spPr>
        <p:txBody>
          <a:bodyPr lIns="0" rIns="0" tIns="0" bIns="0" anchor="b">
            <a:noAutofit/>
          </a:bodyPr>
          <a:p>
            <a:r>
              <a:rPr b="0" lang="en-GB" sz="1400" spc="-1" strike="noStrike">
                <a:latin typeface="Times New Roman"/>
              </a:rPr>
              <a:t>&lt;footer&gt;</a:t>
            </a:r>
            <a:endParaRPr b="0" lang="en-GB" sz="1400" spc="-1" strike="noStrike">
              <a:latin typeface="Times New Roman"/>
            </a:endParaRPr>
          </a:p>
        </p:txBody>
      </p:sp>
      <p:sp>
        <p:nvSpPr>
          <p:cNvPr id="135"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7083D040-7334-42D6-BA70-341E8FF46E5C}"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sldImg"/>
          </p:nvPr>
        </p:nvSpPr>
        <p:spPr>
          <a:xfrm>
            <a:off x="3265560" y="509760"/>
            <a:ext cx="3390120" cy="2540880"/>
          </a:xfrm>
          <a:prstGeom prst="rect">
            <a:avLst/>
          </a:prstGeom>
        </p:spPr>
      </p:sp>
      <p:sp>
        <p:nvSpPr>
          <p:cNvPr id="220" name="PlaceHolder 2"/>
          <p:cNvSpPr>
            <a:spLocks noGrp="1"/>
          </p:cNvSpPr>
          <p:nvPr>
            <p:ph type="body"/>
          </p:nvPr>
        </p:nvSpPr>
        <p:spPr>
          <a:xfrm>
            <a:off x="992160" y="3229560"/>
            <a:ext cx="7935120" cy="3051000"/>
          </a:xfrm>
          <a:prstGeom prst="rect">
            <a:avLst/>
          </a:prstGeom>
        </p:spPr>
        <p:txBody>
          <a:bodyPr lIns="90000" rIns="90000" tIns="46800" bIns="46800">
            <a:noAutofit/>
          </a:bodyPr>
          <a:p>
            <a:endParaRPr b="0" lang="en-GB" sz="2000" spc="-1" strike="noStrike">
              <a:latin typeface="Arial"/>
            </a:endParaRPr>
          </a:p>
        </p:txBody>
      </p:sp>
      <p:sp>
        <p:nvSpPr>
          <p:cNvPr id="221" name="CustomShape 3"/>
          <p:cNvSpPr/>
          <p:nvPr/>
        </p:nvSpPr>
        <p:spPr>
          <a:xfrm>
            <a:off x="5622840" y="6458040"/>
            <a:ext cx="4294800" cy="330840"/>
          </a:xfrm>
          <a:prstGeom prst="rect">
            <a:avLst/>
          </a:prstGeom>
          <a:noFill/>
          <a:ln w="936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A1EAAF1-3FCF-419D-9866-293107A1586E}" type="slidenum">
              <a:rPr b="0" lang="en-GB" sz="1200" spc="-1" strike="noStrike">
                <a:solidFill>
                  <a:srgbClr val="000000"/>
                </a:solidFill>
                <a:latin typeface="Times New Roman"/>
                <a:ea typeface="+mn-ea"/>
              </a:rPr>
              <a:t>&lt;number&gt;</a:t>
            </a:fld>
            <a:endParaRPr b="0" lang="en-GB" sz="12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sldImg"/>
          </p:nvPr>
        </p:nvSpPr>
        <p:spPr>
          <a:xfrm>
            <a:off x="3265560" y="509760"/>
            <a:ext cx="3390120" cy="2540880"/>
          </a:xfrm>
          <a:prstGeom prst="rect">
            <a:avLst/>
          </a:prstGeom>
        </p:spPr>
      </p:sp>
      <p:sp>
        <p:nvSpPr>
          <p:cNvPr id="223" name="PlaceHolder 2"/>
          <p:cNvSpPr>
            <a:spLocks noGrp="1"/>
          </p:cNvSpPr>
          <p:nvPr>
            <p:ph type="body"/>
          </p:nvPr>
        </p:nvSpPr>
        <p:spPr>
          <a:xfrm>
            <a:off x="992160" y="3229560"/>
            <a:ext cx="7935120" cy="3051000"/>
          </a:xfrm>
          <a:prstGeom prst="rect">
            <a:avLst/>
          </a:prstGeom>
        </p:spPr>
        <p:txBody>
          <a:bodyPr lIns="90000" rIns="90000" tIns="46800" bIns="46800">
            <a:noAutofit/>
          </a:bodyPr>
          <a:p>
            <a:endParaRPr b="0" lang="en-GB" sz="2000" spc="-1" strike="noStrike">
              <a:latin typeface="Arial"/>
            </a:endParaRPr>
          </a:p>
        </p:txBody>
      </p:sp>
      <p:sp>
        <p:nvSpPr>
          <p:cNvPr id="224" name="CustomShape 3"/>
          <p:cNvSpPr/>
          <p:nvPr/>
        </p:nvSpPr>
        <p:spPr>
          <a:xfrm>
            <a:off x="5622840" y="6458040"/>
            <a:ext cx="4294800" cy="330840"/>
          </a:xfrm>
          <a:prstGeom prst="rect">
            <a:avLst/>
          </a:prstGeom>
          <a:noFill/>
          <a:ln w="936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48B8743-64FD-4A10-9646-B5AED5ACABEF}" type="slidenum">
              <a:rPr b="0" lang="en-GB" sz="1200" spc="-1" strike="noStrike">
                <a:solidFill>
                  <a:srgbClr val="000000"/>
                </a:solidFill>
                <a:latin typeface="Times New Roman"/>
                <a:ea typeface="+mn-ea"/>
              </a:rPr>
              <a:t>&lt;number&gt;</a:t>
            </a:fld>
            <a:endParaRPr b="0" lang="en-GB"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30" name="PlaceHolder 2"/>
          <p:cNvSpPr>
            <a:spLocks noGrp="1"/>
          </p:cNvSpPr>
          <p:nvPr>
            <p:ph type="body"/>
          </p:nvPr>
        </p:nvSpPr>
        <p:spPr>
          <a:xfrm>
            <a:off x="457200" y="1604520"/>
            <a:ext cx="8229240" cy="1896840"/>
          </a:xfrm>
          <a:prstGeom prst="rect">
            <a:avLst/>
          </a:prstGeom>
        </p:spPr>
        <p:txBody>
          <a:bodyPr lIns="0" rIns="0" tIns="0" bIns="0">
            <a:normAutofit/>
          </a:bodyPr>
          <a:p>
            <a:endParaRPr b="0" lang="en-GB" sz="3200" spc="-1" strike="noStrike">
              <a:latin typeface="Arial"/>
            </a:endParaRPr>
          </a:p>
        </p:txBody>
      </p:sp>
      <p:sp>
        <p:nvSpPr>
          <p:cNvPr id="31" name="PlaceHolder 3"/>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33"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3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35"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
        <p:nvSpPr>
          <p:cNvPr id="36" name="PlaceHolder 5"/>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38" name="PlaceHolder 2"/>
          <p:cNvSpPr>
            <a:spLocks noGrp="1"/>
          </p:cNvSpPr>
          <p:nvPr>
            <p:ph type="body"/>
          </p:nvPr>
        </p:nvSpPr>
        <p:spPr>
          <a:xfrm>
            <a:off x="457200" y="1604520"/>
            <a:ext cx="2649600" cy="1896840"/>
          </a:xfrm>
          <a:prstGeom prst="rect">
            <a:avLst/>
          </a:prstGeom>
        </p:spPr>
        <p:txBody>
          <a:bodyPr lIns="0" rIns="0" tIns="0" bIns="0">
            <a:normAutofit/>
          </a:bodyPr>
          <a:p>
            <a:endParaRPr b="0" lang="en-GB" sz="3200" spc="-1" strike="noStrike">
              <a:latin typeface="Arial"/>
            </a:endParaRPr>
          </a:p>
        </p:txBody>
      </p:sp>
      <p:sp>
        <p:nvSpPr>
          <p:cNvPr id="39"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B" sz="3200" spc="-1" strike="noStrike">
              <a:latin typeface="Arial"/>
            </a:endParaRPr>
          </a:p>
        </p:txBody>
      </p:sp>
      <p:sp>
        <p:nvSpPr>
          <p:cNvPr id="40"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B" sz="3200" spc="-1" strike="noStrike">
              <a:latin typeface="Arial"/>
            </a:endParaRPr>
          </a:p>
        </p:txBody>
      </p:sp>
      <p:sp>
        <p:nvSpPr>
          <p:cNvPr id="41" name="PlaceHolder 5"/>
          <p:cNvSpPr>
            <a:spLocks noGrp="1"/>
          </p:cNvSpPr>
          <p:nvPr>
            <p:ph type="body"/>
          </p:nvPr>
        </p:nvSpPr>
        <p:spPr>
          <a:xfrm>
            <a:off x="457200" y="3682080"/>
            <a:ext cx="2649600" cy="1896840"/>
          </a:xfrm>
          <a:prstGeom prst="rect">
            <a:avLst/>
          </a:prstGeom>
        </p:spPr>
        <p:txBody>
          <a:bodyPr lIns="0" rIns="0" tIns="0" bIns="0">
            <a:normAutofit/>
          </a:bodyPr>
          <a:p>
            <a:endParaRPr b="0" lang="en-GB" sz="3200" spc="-1" strike="noStrike">
              <a:latin typeface="Arial"/>
            </a:endParaRPr>
          </a:p>
        </p:txBody>
      </p:sp>
      <p:sp>
        <p:nvSpPr>
          <p:cNvPr id="42"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B" sz="3200" spc="-1" strike="noStrike">
              <a:latin typeface="Arial"/>
            </a:endParaRPr>
          </a:p>
        </p:txBody>
      </p:sp>
      <p:sp>
        <p:nvSpPr>
          <p:cNvPr id="43" name="PlaceHolder 7"/>
          <p:cNvSpPr>
            <a:spLocks noGrp="1"/>
          </p:cNvSpPr>
          <p:nvPr>
            <p:ph type="body"/>
          </p:nvPr>
        </p:nvSpPr>
        <p:spPr>
          <a:xfrm>
            <a:off x="6022080" y="3682080"/>
            <a:ext cx="26496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5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53" name="PlaceHolder 2"/>
          <p:cNvSpPr>
            <a:spLocks noGrp="1"/>
          </p:cNvSpPr>
          <p:nvPr>
            <p:ph type="body"/>
          </p:nvPr>
        </p:nvSpPr>
        <p:spPr>
          <a:xfrm>
            <a:off x="457200" y="1604520"/>
            <a:ext cx="82292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55"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5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60"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6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
        <p:nvSpPr>
          <p:cNvPr id="62"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9"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64"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6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6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68"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70" name="PlaceHolder 4"/>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72" name="PlaceHolder 2"/>
          <p:cNvSpPr>
            <a:spLocks noGrp="1"/>
          </p:cNvSpPr>
          <p:nvPr>
            <p:ph type="body"/>
          </p:nvPr>
        </p:nvSpPr>
        <p:spPr>
          <a:xfrm>
            <a:off x="457200" y="1604520"/>
            <a:ext cx="8229240" cy="1896840"/>
          </a:xfrm>
          <a:prstGeom prst="rect">
            <a:avLst/>
          </a:prstGeom>
        </p:spPr>
        <p:txBody>
          <a:bodyPr lIns="0" rIns="0" tIns="0" bIns="0">
            <a:normAutofit/>
          </a:bodyPr>
          <a:p>
            <a:endParaRPr b="0" lang="en-GB" sz="3200" spc="-1" strike="noStrike">
              <a:latin typeface="Arial"/>
            </a:endParaRPr>
          </a:p>
        </p:txBody>
      </p:sp>
      <p:sp>
        <p:nvSpPr>
          <p:cNvPr id="73" name="PlaceHolder 3"/>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75"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7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77"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
        <p:nvSpPr>
          <p:cNvPr id="78" name="PlaceHolder 5"/>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80" name="PlaceHolder 2"/>
          <p:cNvSpPr>
            <a:spLocks noGrp="1"/>
          </p:cNvSpPr>
          <p:nvPr>
            <p:ph type="body"/>
          </p:nvPr>
        </p:nvSpPr>
        <p:spPr>
          <a:xfrm>
            <a:off x="457200" y="1604520"/>
            <a:ext cx="2649600" cy="1896840"/>
          </a:xfrm>
          <a:prstGeom prst="rect">
            <a:avLst/>
          </a:prstGeom>
        </p:spPr>
        <p:txBody>
          <a:bodyPr lIns="0" rIns="0" tIns="0" bIns="0">
            <a:normAutofit/>
          </a:bodyPr>
          <a:p>
            <a:endParaRPr b="0" lang="en-GB" sz="3200" spc="-1" strike="noStrike">
              <a:latin typeface="Arial"/>
            </a:endParaRPr>
          </a:p>
        </p:txBody>
      </p:sp>
      <p:sp>
        <p:nvSpPr>
          <p:cNvPr id="81"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B" sz="3200" spc="-1" strike="noStrike">
              <a:latin typeface="Arial"/>
            </a:endParaRPr>
          </a:p>
        </p:txBody>
      </p:sp>
      <p:sp>
        <p:nvSpPr>
          <p:cNvPr id="82"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B" sz="3200" spc="-1" strike="noStrike">
              <a:latin typeface="Arial"/>
            </a:endParaRPr>
          </a:p>
        </p:txBody>
      </p:sp>
      <p:sp>
        <p:nvSpPr>
          <p:cNvPr id="83" name="PlaceHolder 5"/>
          <p:cNvSpPr>
            <a:spLocks noGrp="1"/>
          </p:cNvSpPr>
          <p:nvPr>
            <p:ph type="body"/>
          </p:nvPr>
        </p:nvSpPr>
        <p:spPr>
          <a:xfrm>
            <a:off x="457200" y="3682080"/>
            <a:ext cx="2649600" cy="1896840"/>
          </a:xfrm>
          <a:prstGeom prst="rect">
            <a:avLst/>
          </a:prstGeom>
        </p:spPr>
        <p:txBody>
          <a:bodyPr lIns="0" rIns="0" tIns="0" bIns="0">
            <a:normAutofit/>
          </a:bodyPr>
          <a:p>
            <a:endParaRPr b="0" lang="en-GB" sz="3200" spc="-1" strike="noStrike">
              <a:latin typeface="Arial"/>
            </a:endParaRPr>
          </a:p>
        </p:txBody>
      </p:sp>
      <p:sp>
        <p:nvSpPr>
          <p:cNvPr id="84"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B" sz="3200" spc="-1" strike="noStrike">
              <a:latin typeface="Arial"/>
            </a:endParaRPr>
          </a:p>
        </p:txBody>
      </p:sp>
      <p:sp>
        <p:nvSpPr>
          <p:cNvPr id="85" name="PlaceHolder 7"/>
          <p:cNvSpPr>
            <a:spLocks noGrp="1"/>
          </p:cNvSpPr>
          <p:nvPr>
            <p:ph type="body"/>
          </p:nvPr>
        </p:nvSpPr>
        <p:spPr>
          <a:xfrm>
            <a:off x="6022080" y="3682080"/>
            <a:ext cx="26496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95"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97" name="PlaceHolder 2"/>
          <p:cNvSpPr>
            <a:spLocks noGrp="1"/>
          </p:cNvSpPr>
          <p:nvPr>
            <p:ph type="body"/>
          </p:nvPr>
        </p:nvSpPr>
        <p:spPr>
          <a:xfrm>
            <a:off x="457200" y="1604520"/>
            <a:ext cx="82292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99"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10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11" name="PlaceHolder 2"/>
          <p:cNvSpPr>
            <a:spLocks noGrp="1"/>
          </p:cNvSpPr>
          <p:nvPr>
            <p:ph type="body"/>
          </p:nvPr>
        </p:nvSpPr>
        <p:spPr>
          <a:xfrm>
            <a:off x="457200" y="1604520"/>
            <a:ext cx="82292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2"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104"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10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
        <p:nvSpPr>
          <p:cNvPr id="106"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108"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10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110"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1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11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114" name="PlaceHolder 4"/>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116" name="PlaceHolder 2"/>
          <p:cNvSpPr>
            <a:spLocks noGrp="1"/>
          </p:cNvSpPr>
          <p:nvPr>
            <p:ph type="body"/>
          </p:nvPr>
        </p:nvSpPr>
        <p:spPr>
          <a:xfrm>
            <a:off x="457200" y="1604520"/>
            <a:ext cx="8229240" cy="1896840"/>
          </a:xfrm>
          <a:prstGeom prst="rect">
            <a:avLst/>
          </a:prstGeom>
        </p:spPr>
        <p:txBody>
          <a:bodyPr lIns="0" rIns="0" tIns="0" bIns="0">
            <a:normAutofit/>
          </a:bodyPr>
          <a:p>
            <a:endParaRPr b="0" lang="en-GB" sz="3200" spc="-1" strike="noStrike">
              <a:latin typeface="Arial"/>
            </a:endParaRPr>
          </a:p>
        </p:txBody>
      </p:sp>
      <p:sp>
        <p:nvSpPr>
          <p:cNvPr id="117" name="PlaceHolder 3"/>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119"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12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121"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
        <p:nvSpPr>
          <p:cNvPr id="122" name="PlaceHolder 5"/>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124" name="PlaceHolder 2"/>
          <p:cNvSpPr>
            <a:spLocks noGrp="1"/>
          </p:cNvSpPr>
          <p:nvPr>
            <p:ph type="body"/>
          </p:nvPr>
        </p:nvSpPr>
        <p:spPr>
          <a:xfrm>
            <a:off x="457200" y="1604520"/>
            <a:ext cx="2649600" cy="1896840"/>
          </a:xfrm>
          <a:prstGeom prst="rect">
            <a:avLst/>
          </a:prstGeom>
        </p:spPr>
        <p:txBody>
          <a:bodyPr lIns="0" rIns="0" tIns="0" bIns="0">
            <a:normAutofit/>
          </a:bodyPr>
          <a:p>
            <a:endParaRPr b="0" lang="en-GB" sz="3200" spc="-1" strike="noStrike">
              <a:latin typeface="Arial"/>
            </a:endParaRPr>
          </a:p>
        </p:txBody>
      </p:sp>
      <p:sp>
        <p:nvSpPr>
          <p:cNvPr id="125"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B" sz="3200" spc="-1" strike="noStrike">
              <a:latin typeface="Arial"/>
            </a:endParaRPr>
          </a:p>
        </p:txBody>
      </p:sp>
      <p:sp>
        <p:nvSpPr>
          <p:cNvPr id="126"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B" sz="3200" spc="-1" strike="noStrike">
              <a:latin typeface="Arial"/>
            </a:endParaRPr>
          </a:p>
        </p:txBody>
      </p:sp>
      <p:sp>
        <p:nvSpPr>
          <p:cNvPr id="127" name="PlaceHolder 5"/>
          <p:cNvSpPr>
            <a:spLocks noGrp="1"/>
          </p:cNvSpPr>
          <p:nvPr>
            <p:ph type="body"/>
          </p:nvPr>
        </p:nvSpPr>
        <p:spPr>
          <a:xfrm>
            <a:off x="457200" y="3682080"/>
            <a:ext cx="2649600" cy="1896840"/>
          </a:xfrm>
          <a:prstGeom prst="rect">
            <a:avLst/>
          </a:prstGeom>
        </p:spPr>
        <p:txBody>
          <a:bodyPr lIns="0" rIns="0" tIns="0" bIns="0">
            <a:normAutofit/>
          </a:bodyPr>
          <a:p>
            <a:endParaRPr b="0" lang="en-GB" sz="3200" spc="-1" strike="noStrike">
              <a:latin typeface="Arial"/>
            </a:endParaRPr>
          </a:p>
        </p:txBody>
      </p:sp>
      <p:sp>
        <p:nvSpPr>
          <p:cNvPr id="128"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B" sz="3200" spc="-1" strike="noStrike">
              <a:latin typeface="Arial"/>
            </a:endParaRPr>
          </a:p>
        </p:txBody>
      </p:sp>
      <p:sp>
        <p:nvSpPr>
          <p:cNvPr id="129" name="PlaceHolder 7"/>
          <p:cNvSpPr>
            <a:spLocks noGrp="1"/>
          </p:cNvSpPr>
          <p:nvPr>
            <p:ph type="body"/>
          </p:nvPr>
        </p:nvSpPr>
        <p:spPr>
          <a:xfrm>
            <a:off x="6022080" y="3682080"/>
            <a:ext cx="26496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13"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18"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19"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
        <p:nvSpPr>
          <p:cNvPr id="20"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22"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24"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en-GB" sz="4400" spc="-1" strike="noStrike">
              <a:latin typeface="Arial"/>
            </a:endParaRPr>
          </a:p>
        </p:txBody>
      </p:sp>
      <p:sp>
        <p:nvSpPr>
          <p:cNvPr id="26"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2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28" name="PlaceHolder 4"/>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395280" y="0"/>
            <a:ext cx="8741520" cy="6850800"/>
          </a:xfrm>
          <a:prstGeom prst="rect">
            <a:avLst/>
          </a:prstGeom>
          <a:solidFill>
            <a:srgbClr val="e9fee6"/>
          </a:solidFill>
          <a:ln w="9360">
            <a:noFill/>
          </a:ln>
        </p:spPr>
        <p:style>
          <a:lnRef idx="0"/>
          <a:fillRef idx="0"/>
          <a:effectRef idx="0"/>
          <a:fontRef idx="minor"/>
        </p:style>
      </p:sp>
      <p:grpSp>
        <p:nvGrpSpPr>
          <p:cNvPr id="1" name="Group 2"/>
          <p:cNvGrpSpPr/>
          <p:nvPr/>
        </p:nvGrpSpPr>
        <p:grpSpPr>
          <a:xfrm>
            <a:off x="4680" y="0"/>
            <a:ext cx="9136800" cy="6850800"/>
            <a:chOff x="4680" y="0"/>
            <a:chExt cx="9136800" cy="6850800"/>
          </a:xfrm>
        </p:grpSpPr>
        <p:pic>
          <p:nvPicPr>
            <p:cNvPr id="2" name="Content Placeholder 3" descr=""/>
            <p:cNvPicPr/>
            <p:nvPr/>
          </p:nvPicPr>
          <p:blipFill>
            <a:blip r:embed="rId2"/>
            <a:stretch/>
          </p:blipFill>
          <p:spPr>
            <a:xfrm>
              <a:off x="4680" y="0"/>
              <a:ext cx="9136800" cy="6850800"/>
            </a:xfrm>
            <a:prstGeom prst="rect">
              <a:avLst/>
            </a:prstGeom>
            <a:ln>
              <a:noFill/>
            </a:ln>
          </p:spPr>
        </p:pic>
        <p:sp>
          <p:nvSpPr>
            <p:cNvPr id="3" name="CustomShape 3"/>
            <p:cNvSpPr/>
            <p:nvPr/>
          </p:nvSpPr>
          <p:spPr>
            <a:xfrm>
              <a:off x="6876360" y="6489360"/>
              <a:ext cx="2225160" cy="226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GB" sz="900" spc="-1" strike="noStrike">
                  <a:solidFill>
                    <a:srgbClr val="000000"/>
                  </a:solidFill>
                  <a:latin typeface="Arial"/>
                  <a:ea typeface="DejaVu Sans"/>
                </a:rPr>
                <a:t>www.earthscienceeducation.com</a:t>
              </a:r>
              <a:endParaRPr b="0" lang="en-GB" sz="900" spc="-1" strike="noStrike">
                <a:latin typeface="Arial"/>
              </a:endParaRPr>
            </a:p>
          </p:txBody>
        </p:sp>
      </p:grpSp>
      <p:sp>
        <p:nvSpPr>
          <p:cNvPr id="4" name="CustomShape 4"/>
          <p:cNvSpPr/>
          <p:nvPr/>
        </p:nvSpPr>
        <p:spPr>
          <a:xfrm>
            <a:off x="395280" y="0"/>
            <a:ext cx="8741520" cy="6850800"/>
          </a:xfrm>
          <a:prstGeom prst="rect">
            <a:avLst/>
          </a:prstGeom>
          <a:solidFill>
            <a:srgbClr val="e9fee6"/>
          </a:solidFill>
          <a:ln w="9360">
            <a:noFill/>
          </a:ln>
        </p:spPr>
        <p:style>
          <a:lnRef idx="0"/>
          <a:fillRef idx="0"/>
          <a:effectRef idx="0"/>
          <a:fontRef idx="minor"/>
        </p:style>
      </p:sp>
      <p:sp>
        <p:nvSpPr>
          <p:cNvPr id="5" name="CustomShape 5"/>
          <p:cNvSpPr/>
          <p:nvPr/>
        </p:nvSpPr>
        <p:spPr>
          <a:xfrm>
            <a:off x="0" y="0"/>
            <a:ext cx="373680" cy="6850800"/>
          </a:xfrm>
          <a:prstGeom prst="rect">
            <a:avLst/>
          </a:prstGeom>
          <a:solidFill>
            <a:srgbClr val="ff6600"/>
          </a:solidFill>
          <a:ln w="9360">
            <a:solidFill>
              <a:srgbClr val="ff6600"/>
            </a:solidFill>
            <a:miter/>
          </a:ln>
        </p:spPr>
        <p:style>
          <a:lnRef idx="0"/>
          <a:fillRef idx="0"/>
          <a:effectRef idx="0"/>
          <a:fontRef idx="minor"/>
        </p:style>
      </p:sp>
      <p:sp>
        <p:nvSpPr>
          <p:cNvPr id="6" name="PlaceHolder 6"/>
          <p:cNvSpPr>
            <a:spLocks noGrp="1"/>
          </p:cNvSpPr>
          <p:nvPr>
            <p:ph type="title"/>
          </p:nvPr>
        </p:nvSpPr>
        <p:spPr>
          <a:xfrm>
            <a:off x="457200" y="273600"/>
            <a:ext cx="8229240" cy="1144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7" name="PlaceHolder 7"/>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CustomShape 1"/>
          <p:cNvSpPr/>
          <p:nvPr/>
        </p:nvSpPr>
        <p:spPr>
          <a:xfrm>
            <a:off x="395280" y="0"/>
            <a:ext cx="8741520" cy="6850800"/>
          </a:xfrm>
          <a:prstGeom prst="rect">
            <a:avLst/>
          </a:prstGeom>
          <a:solidFill>
            <a:srgbClr val="e9fee6"/>
          </a:solidFill>
          <a:ln w="9360">
            <a:noFill/>
          </a:ln>
        </p:spPr>
        <p:style>
          <a:lnRef idx="0"/>
          <a:fillRef idx="0"/>
          <a:effectRef idx="0"/>
          <a:fontRef idx="minor"/>
        </p:style>
      </p:sp>
      <p:pic>
        <p:nvPicPr>
          <p:cNvPr id="45" name="Picture 3" descr="vertical banner thinner"/>
          <p:cNvPicPr/>
          <p:nvPr/>
        </p:nvPicPr>
        <p:blipFill>
          <a:blip r:embed="rId2"/>
          <a:stretch/>
        </p:blipFill>
        <p:spPr>
          <a:xfrm>
            <a:off x="0" y="0"/>
            <a:ext cx="9136800" cy="6850800"/>
          </a:xfrm>
          <a:prstGeom prst="rect">
            <a:avLst/>
          </a:prstGeom>
          <a:ln>
            <a:noFill/>
          </a:ln>
        </p:spPr>
      </p:pic>
      <p:sp>
        <p:nvSpPr>
          <p:cNvPr id="46" name="CustomShape 2"/>
          <p:cNvSpPr/>
          <p:nvPr/>
        </p:nvSpPr>
        <p:spPr>
          <a:xfrm>
            <a:off x="395280" y="0"/>
            <a:ext cx="8741520" cy="6850800"/>
          </a:xfrm>
          <a:prstGeom prst="rect">
            <a:avLst/>
          </a:prstGeom>
          <a:solidFill>
            <a:srgbClr val="e9fee6"/>
          </a:solidFill>
          <a:ln w="9360">
            <a:noFill/>
          </a:ln>
        </p:spPr>
        <p:style>
          <a:lnRef idx="0"/>
          <a:fillRef idx="0"/>
          <a:effectRef idx="0"/>
          <a:fontRef idx="minor"/>
        </p:style>
      </p:sp>
      <p:sp>
        <p:nvSpPr>
          <p:cNvPr id="47" name="CustomShape 3"/>
          <p:cNvSpPr/>
          <p:nvPr/>
        </p:nvSpPr>
        <p:spPr>
          <a:xfrm>
            <a:off x="0" y="0"/>
            <a:ext cx="373680" cy="6850800"/>
          </a:xfrm>
          <a:prstGeom prst="rect">
            <a:avLst/>
          </a:prstGeom>
          <a:solidFill>
            <a:srgbClr val="ff6600"/>
          </a:solidFill>
          <a:ln w="9360">
            <a:solidFill>
              <a:srgbClr val="ff6600"/>
            </a:solidFill>
            <a:miter/>
          </a:ln>
        </p:spPr>
        <p:style>
          <a:lnRef idx="0"/>
          <a:fillRef idx="0"/>
          <a:effectRef idx="0"/>
          <a:fontRef idx="minor"/>
        </p:style>
      </p:sp>
      <p:sp>
        <p:nvSpPr>
          <p:cNvPr id="48" name="PlaceHolder 4"/>
          <p:cNvSpPr>
            <a:spLocks noGrp="1"/>
          </p:cNvSpPr>
          <p:nvPr>
            <p:ph type="title"/>
          </p:nvPr>
        </p:nvSpPr>
        <p:spPr>
          <a:xfrm>
            <a:off x="457200" y="273600"/>
            <a:ext cx="8229240" cy="1144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49"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 name="CustomShape 1"/>
          <p:cNvSpPr/>
          <p:nvPr/>
        </p:nvSpPr>
        <p:spPr>
          <a:xfrm>
            <a:off x="395280" y="0"/>
            <a:ext cx="8741520" cy="6850800"/>
          </a:xfrm>
          <a:prstGeom prst="rect">
            <a:avLst/>
          </a:prstGeom>
          <a:solidFill>
            <a:srgbClr val="e9fee6"/>
          </a:solidFill>
          <a:ln w="9360">
            <a:noFill/>
          </a:ln>
        </p:spPr>
        <p:style>
          <a:lnRef idx="0"/>
          <a:fillRef idx="0"/>
          <a:effectRef idx="0"/>
          <a:fontRef idx="minor"/>
        </p:style>
      </p:sp>
      <p:grpSp>
        <p:nvGrpSpPr>
          <p:cNvPr id="87" name="Group 2"/>
          <p:cNvGrpSpPr/>
          <p:nvPr/>
        </p:nvGrpSpPr>
        <p:grpSpPr>
          <a:xfrm>
            <a:off x="4680" y="0"/>
            <a:ext cx="9136800" cy="6850800"/>
            <a:chOff x="4680" y="0"/>
            <a:chExt cx="9136800" cy="6850800"/>
          </a:xfrm>
        </p:grpSpPr>
        <p:pic>
          <p:nvPicPr>
            <p:cNvPr id="88" name="Content Placeholder 3" descr=""/>
            <p:cNvPicPr/>
            <p:nvPr/>
          </p:nvPicPr>
          <p:blipFill>
            <a:blip r:embed="rId2"/>
            <a:stretch/>
          </p:blipFill>
          <p:spPr>
            <a:xfrm>
              <a:off x="4680" y="0"/>
              <a:ext cx="9136800" cy="6850800"/>
            </a:xfrm>
            <a:prstGeom prst="rect">
              <a:avLst/>
            </a:prstGeom>
            <a:ln>
              <a:noFill/>
            </a:ln>
          </p:spPr>
        </p:pic>
        <p:sp>
          <p:nvSpPr>
            <p:cNvPr id="89" name="CustomShape 3"/>
            <p:cNvSpPr/>
            <p:nvPr/>
          </p:nvSpPr>
          <p:spPr>
            <a:xfrm>
              <a:off x="6876360" y="6489360"/>
              <a:ext cx="2225160" cy="226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GB" sz="900" spc="-1" strike="noStrike">
                  <a:solidFill>
                    <a:srgbClr val="000000"/>
                  </a:solidFill>
                  <a:latin typeface="Arial"/>
                  <a:ea typeface="DejaVu Sans"/>
                </a:rPr>
                <a:t>www.earthscienceeducation.com</a:t>
              </a:r>
              <a:endParaRPr b="0" lang="en-GB" sz="900" spc="-1" strike="noStrike">
                <a:latin typeface="Arial"/>
              </a:endParaRPr>
            </a:p>
          </p:txBody>
        </p:sp>
      </p:grpSp>
      <p:sp>
        <p:nvSpPr>
          <p:cNvPr id="90" name="CustomShape 4"/>
          <p:cNvSpPr/>
          <p:nvPr/>
        </p:nvSpPr>
        <p:spPr>
          <a:xfrm>
            <a:off x="395280" y="0"/>
            <a:ext cx="8741520" cy="6850800"/>
          </a:xfrm>
          <a:prstGeom prst="rect">
            <a:avLst/>
          </a:prstGeom>
          <a:solidFill>
            <a:srgbClr val="e9fee6"/>
          </a:solidFill>
          <a:ln w="9360">
            <a:noFill/>
          </a:ln>
        </p:spPr>
        <p:style>
          <a:lnRef idx="0"/>
          <a:fillRef idx="0"/>
          <a:effectRef idx="0"/>
          <a:fontRef idx="minor"/>
        </p:style>
      </p:sp>
      <p:sp>
        <p:nvSpPr>
          <p:cNvPr id="91" name="CustomShape 5"/>
          <p:cNvSpPr/>
          <p:nvPr/>
        </p:nvSpPr>
        <p:spPr>
          <a:xfrm>
            <a:off x="0" y="0"/>
            <a:ext cx="373680" cy="6850800"/>
          </a:xfrm>
          <a:prstGeom prst="rect">
            <a:avLst/>
          </a:prstGeom>
          <a:solidFill>
            <a:srgbClr val="ff6600"/>
          </a:solidFill>
          <a:ln w="9360">
            <a:solidFill>
              <a:srgbClr val="ff6600"/>
            </a:solidFill>
            <a:miter/>
          </a:ln>
        </p:spPr>
        <p:style>
          <a:lnRef idx="0"/>
          <a:fillRef idx="0"/>
          <a:effectRef idx="0"/>
          <a:fontRef idx="minor"/>
        </p:style>
      </p:sp>
      <p:sp>
        <p:nvSpPr>
          <p:cNvPr id="92" name="PlaceHolder 6"/>
          <p:cNvSpPr>
            <a:spLocks noGrp="1"/>
          </p:cNvSpPr>
          <p:nvPr>
            <p:ph type="title"/>
          </p:nvPr>
        </p:nvSpPr>
        <p:spPr>
          <a:xfrm>
            <a:off x="457200" y="273600"/>
            <a:ext cx="8229240" cy="1144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93" name="PlaceHolder 7"/>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hyperlink" Target="https://www.earthlearningidea.com/Video/Pr_Rock_explorer.html" TargetMode="External"/><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hyperlink" Target="https://www.earthlearningidea.com/Video/Pr_Found_in_ground.html" TargetMode="External"/><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0.wmf"/><Relationship Id="rId2" Type="http://schemas.openxmlformats.org/officeDocument/2006/relationships/image" Target="../media/image21.png"/><Relationship Id="rId3" Type="http://schemas.openxmlformats.org/officeDocument/2006/relationships/hyperlink" Target="https://www.earthlearningidea.com/Video/Pr_Rock_builder.html" TargetMode="External"/><Relationship Id="rId4"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hyperlink" Target="https://www.earthlearningidea.com/Video/Pr_Rocks_school.html" TargetMode="External"/><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hyperlink" Target="https://www.earthlearningidea.com/Video/Pr_Sensory_treasure.html" TargetMode="External"/><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25.xml"/><Relationship Id="rId4" Type="http://schemas.openxmlformats.org/officeDocument/2006/relationships/notesSlide" Target="../notesSlides/notesSlide2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hyperlink" Target="https://www.earthlearningidea.com/Video/Pr_Pirates.html" TargetMode="External"/><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hyperlink" Target="https://www.earthlearningidea.com/Video/Pr_Fossil_or_not.html" TargetMode="External"/><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554760" y="216000"/>
            <a:ext cx="8295120" cy="12171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3200" spc="-1" strike="noStrike">
                <a:solidFill>
                  <a:srgbClr val="000000"/>
                </a:solidFill>
                <a:latin typeface="Arial"/>
                <a:ea typeface="DejaVu Sans"/>
              </a:rPr>
              <a:t>The rock circus – online</a:t>
            </a:r>
            <a:r>
              <a:rPr b="1" lang="en-US" sz="4000" spc="-1" strike="noStrike">
                <a:solidFill>
                  <a:srgbClr val="000000"/>
                </a:solidFill>
                <a:latin typeface="Arial"/>
                <a:ea typeface="DejaVu Sans"/>
              </a:rPr>
              <a:t> </a:t>
            </a:r>
            <a:endParaRPr b="0" lang="en-GB" sz="4000" spc="-1" strike="noStrike">
              <a:latin typeface="Arial"/>
            </a:endParaRPr>
          </a:p>
          <a:p>
            <a:pPr algn="ctr">
              <a:lnSpc>
                <a:spcPct val="100000"/>
              </a:lnSpc>
            </a:pPr>
            <a:r>
              <a:rPr b="0" lang="en-GB" sz="2800" spc="-1" strike="noStrike">
                <a:solidFill>
                  <a:srgbClr val="000000"/>
                </a:solidFill>
                <a:latin typeface="Arial"/>
                <a:ea typeface="DejaVu Sans"/>
              </a:rPr>
              <a:t>For ages 5 to 7</a:t>
            </a:r>
            <a:endParaRPr b="0" lang="en-GB" sz="2800" spc="-1" strike="noStrike">
              <a:latin typeface="Arial"/>
            </a:endParaRPr>
          </a:p>
          <a:p>
            <a:pPr algn="ctr">
              <a:lnSpc>
                <a:spcPct val="100000"/>
              </a:lnSpc>
            </a:pPr>
            <a:endParaRPr b="0" lang="en-GB" sz="2800" spc="-1" strike="noStrike">
              <a:latin typeface="Arial"/>
            </a:endParaRPr>
          </a:p>
          <a:p>
            <a:pPr algn="ctr">
              <a:lnSpc>
                <a:spcPct val="100000"/>
              </a:lnSpc>
            </a:pPr>
            <a:endParaRPr b="0" lang="en-GB" sz="2800" spc="-1" strike="noStrike">
              <a:latin typeface="Arial"/>
            </a:endParaRPr>
          </a:p>
        </p:txBody>
      </p:sp>
      <p:pic>
        <p:nvPicPr>
          <p:cNvPr id="137" name="Picture 4" descr=""/>
          <p:cNvPicPr/>
          <p:nvPr/>
        </p:nvPicPr>
        <p:blipFill>
          <a:blip r:embed="rId1"/>
          <a:srcRect l="54825" t="11314" r="8530" b="78628"/>
          <a:stretch/>
        </p:blipFill>
        <p:spPr>
          <a:xfrm>
            <a:off x="393840" y="6048360"/>
            <a:ext cx="8755920" cy="802440"/>
          </a:xfrm>
          <a:prstGeom prst="rect">
            <a:avLst/>
          </a:prstGeom>
          <a:ln>
            <a:noFill/>
          </a:ln>
        </p:spPr>
      </p:pic>
      <p:sp>
        <p:nvSpPr>
          <p:cNvPr id="138" name="CustomShape 2"/>
          <p:cNvSpPr/>
          <p:nvPr/>
        </p:nvSpPr>
        <p:spPr>
          <a:xfrm>
            <a:off x="6120000" y="2151000"/>
            <a:ext cx="2153160" cy="22240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2000" spc="-1" strike="noStrike">
                <a:solidFill>
                  <a:srgbClr val="000000"/>
                </a:solidFill>
                <a:latin typeface="Arial"/>
                <a:ea typeface="DejaVu Sans"/>
              </a:rPr>
              <a:t>Developed from the Earth Science Education Unit </a:t>
            </a:r>
            <a:endParaRPr b="0" lang="en-GB" sz="2000" spc="-1" strike="noStrike">
              <a:latin typeface="Arial"/>
            </a:endParaRPr>
          </a:p>
          <a:p>
            <a:pPr algn="ctr">
              <a:lnSpc>
                <a:spcPct val="100000"/>
              </a:lnSpc>
            </a:pPr>
            <a:r>
              <a:rPr b="0" lang="en-GB" sz="2000" spc="-1" strike="noStrike">
                <a:solidFill>
                  <a:srgbClr val="000000"/>
                </a:solidFill>
                <a:latin typeface="Arial"/>
                <a:ea typeface="DejaVu Sans"/>
              </a:rPr>
              <a:t>‘</a:t>
            </a:r>
            <a:r>
              <a:rPr b="0" lang="en-GB" sz="2000" spc="-1" strike="noStrike">
                <a:solidFill>
                  <a:srgbClr val="000000"/>
                </a:solidFill>
                <a:latin typeface="Arial"/>
                <a:ea typeface="DejaVu Sans"/>
              </a:rPr>
              <a:t>The rock circus’ workshop, with permission</a:t>
            </a:r>
            <a:endParaRPr b="0" lang="en-GB" sz="2000" spc="-1" strike="noStrike">
              <a:latin typeface="Arial"/>
            </a:endParaRPr>
          </a:p>
        </p:txBody>
      </p:sp>
      <p:sp>
        <p:nvSpPr>
          <p:cNvPr id="139" name="CustomShape 3"/>
          <p:cNvSpPr/>
          <p:nvPr/>
        </p:nvSpPr>
        <p:spPr>
          <a:xfrm>
            <a:off x="504000" y="5581440"/>
            <a:ext cx="8417880" cy="3942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1000" spc="-1" strike="noStrike">
                <a:solidFill>
                  <a:srgbClr val="000000"/>
                </a:solidFill>
                <a:latin typeface="Arial"/>
                <a:ea typeface="DejaVu Sans"/>
              </a:rPr>
              <a:t>© Copyright is waived for original material contained in this workshop if it is required for use within the laboratory or classroom. Copyright material contained herein from other publishers rests with them. Any organisation wishing to use this material should contact the Earthlearningidea team.</a:t>
            </a:r>
            <a:endParaRPr b="0" lang="en-GB" sz="1000" spc="-1" strike="noStrike">
              <a:latin typeface="Arial"/>
            </a:endParaRPr>
          </a:p>
        </p:txBody>
      </p:sp>
      <p:pic>
        <p:nvPicPr>
          <p:cNvPr id="140" name="" descr=""/>
          <p:cNvPicPr/>
          <p:nvPr/>
        </p:nvPicPr>
        <p:blipFill>
          <a:blip r:embed="rId2"/>
          <a:stretch/>
        </p:blipFill>
        <p:spPr>
          <a:xfrm>
            <a:off x="1296000" y="1418040"/>
            <a:ext cx="4614120" cy="405252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CustomShape 1"/>
          <p:cNvSpPr/>
          <p:nvPr/>
        </p:nvSpPr>
        <p:spPr>
          <a:xfrm>
            <a:off x="792000" y="432000"/>
            <a:ext cx="7559280" cy="4856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GB" sz="2800" spc="-1" strike="noStrike">
                <a:solidFill>
                  <a:srgbClr val="000000"/>
                </a:solidFill>
                <a:latin typeface="Arial"/>
                <a:ea typeface="DejaVu Sans"/>
              </a:rPr>
              <a:t>The rock circus</a:t>
            </a:r>
            <a:endParaRPr b="0" lang="en-GB" sz="2800" spc="-1" strike="noStrike">
              <a:latin typeface="Arial"/>
            </a:endParaRPr>
          </a:p>
        </p:txBody>
      </p:sp>
      <p:sp>
        <p:nvSpPr>
          <p:cNvPr id="172" name="CustomShape 2"/>
          <p:cNvSpPr/>
          <p:nvPr/>
        </p:nvSpPr>
        <p:spPr>
          <a:xfrm>
            <a:off x="864000" y="1260720"/>
            <a:ext cx="741528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n-GB" sz="2000" spc="-1" strike="noStrike">
                <a:solidFill>
                  <a:srgbClr val="000000"/>
                </a:solidFill>
                <a:latin typeface="Arial"/>
                <a:ea typeface="DejaVu Sans"/>
              </a:rPr>
              <a:t>Circus activity 1:</a:t>
            </a:r>
            <a:r>
              <a:rPr b="0" lang="en-GB" sz="2000" spc="-1" strike="noStrike">
                <a:solidFill>
                  <a:srgbClr val="000000"/>
                </a:solidFill>
                <a:latin typeface="Arial"/>
                <a:ea typeface="DejaVu Sans"/>
              </a:rPr>
              <a:t> Fossil or not?</a:t>
            </a:r>
            <a:endParaRPr b="0" lang="en-GB" sz="2000" spc="-1" strike="noStrike">
              <a:latin typeface="Arial"/>
            </a:endParaRPr>
          </a:p>
        </p:txBody>
      </p:sp>
      <p:pic>
        <p:nvPicPr>
          <p:cNvPr id="173" name="Picture 2_0" descr=""/>
          <p:cNvPicPr/>
          <p:nvPr/>
        </p:nvPicPr>
        <p:blipFill>
          <a:blip r:embed="rId1"/>
          <a:srcRect l="12003" t="28174" r="62069" b="12490"/>
          <a:stretch/>
        </p:blipFill>
        <p:spPr>
          <a:xfrm>
            <a:off x="1396440" y="1872000"/>
            <a:ext cx="3498480" cy="4502520"/>
          </a:xfrm>
          <a:prstGeom prst="rect">
            <a:avLst/>
          </a:prstGeom>
          <a:ln>
            <a:noFill/>
          </a:ln>
        </p:spPr>
      </p:pic>
      <p:sp>
        <p:nvSpPr>
          <p:cNvPr id="174" name="CustomShape 3"/>
          <p:cNvSpPr/>
          <p:nvPr/>
        </p:nvSpPr>
        <p:spPr>
          <a:xfrm>
            <a:off x="5040000" y="2349000"/>
            <a:ext cx="3166920" cy="2833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2000" spc="-1" strike="noStrike">
                <a:solidFill>
                  <a:srgbClr val="000000"/>
                </a:solidFill>
                <a:latin typeface="Arial"/>
                <a:ea typeface="DejaVu Sans"/>
              </a:rPr>
              <a:t>The pictures are of:</a:t>
            </a:r>
            <a:endParaRPr b="0" lang="en-GB" sz="2000" spc="-1" strike="noStrike">
              <a:latin typeface="Arial"/>
            </a:endParaRPr>
          </a:p>
          <a:p>
            <a:pPr marL="343080" indent="-341640">
              <a:lnSpc>
                <a:spcPct val="100000"/>
              </a:lnSpc>
              <a:buClr>
                <a:srgbClr val="000000"/>
              </a:buClr>
              <a:buFont typeface="Arial"/>
              <a:buChar char="•"/>
            </a:pPr>
            <a:r>
              <a:rPr b="0" lang="en-GB" sz="2000" spc="-1" strike="noStrike">
                <a:solidFill>
                  <a:srgbClr val="000000"/>
                </a:solidFill>
                <a:latin typeface="Arial"/>
                <a:ea typeface="DejaVu Sans"/>
              </a:rPr>
              <a:t>fossil bone</a:t>
            </a:r>
            <a:endParaRPr b="0" lang="en-GB" sz="2000" spc="-1" strike="noStrike">
              <a:latin typeface="Arial"/>
            </a:endParaRPr>
          </a:p>
          <a:p>
            <a:pPr marL="343080" indent="-341640">
              <a:lnSpc>
                <a:spcPct val="100000"/>
              </a:lnSpc>
              <a:buClr>
                <a:srgbClr val="000000"/>
              </a:buClr>
              <a:buFont typeface="Arial"/>
              <a:buChar char="•"/>
            </a:pPr>
            <a:r>
              <a:rPr b="0" lang="en-GB" sz="2000" spc="-1" strike="noStrike">
                <a:solidFill>
                  <a:srgbClr val="000000"/>
                </a:solidFill>
                <a:latin typeface="Arial"/>
                <a:ea typeface="DejaVu Sans"/>
              </a:rPr>
              <a:t>hazelnuts </a:t>
            </a:r>
            <a:endParaRPr b="0" lang="en-GB" sz="2000" spc="-1" strike="noStrike">
              <a:latin typeface="Arial"/>
            </a:endParaRPr>
          </a:p>
          <a:p>
            <a:pPr marL="343080" indent="-341640">
              <a:lnSpc>
                <a:spcPct val="100000"/>
              </a:lnSpc>
              <a:buClr>
                <a:srgbClr val="000000"/>
              </a:buClr>
              <a:buFont typeface="Arial"/>
              <a:buChar char="•"/>
            </a:pPr>
            <a:r>
              <a:rPr b="0" lang="en-GB" sz="2000" spc="-1" strike="noStrike">
                <a:solidFill>
                  <a:srgbClr val="000000"/>
                </a:solidFill>
                <a:latin typeface="Arial"/>
                <a:ea typeface="DejaVu Sans"/>
              </a:rPr>
              <a:t>fossilised wood</a:t>
            </a:r>
            <a:endParaRPr b="0" lang="en-GB" sz="2000" spc="-1" strike="noStrike">
              <a:latin typeface="Arial"/>
            </a:endParaRPr>
          </a:p>
          <a:p>
            <a:pPr marL="343080" indent="-341640">
              <a:lnSpc>
                <a:spcPct val="100000"/>
              </a:lnSpc>
              <a:buClr>
                <a:srgbClr val="000000"/>
              </a:buClr>
              <a:buFont typeface="Arial"/>
              <a:buChar char="•"/>
            </a:pPr>
            <a:r>
              <a:rPr b="0" lang="en-GB" sz="2000" spc="-1" strike="noStrike">
                <a:solidFill>
                  <a:srgbClr val="000000"/>
                </a:solidFill>
                <a:latin typeface="Arial"/>
                <a:ea typeface="DejaVu Sans"/>
              </a:rPr>
              <a:t>fossil shell </a:t>
            </a:r>
            <a:endParaRPr b="0" lang="en-GB" sz="2000" spc="-1" strike="noStrike">
              <a:latin typeface="Arial"/>
            </a:endParaRPr>
          </a:p>
          <a:p>
            <a:pPr marL="343080" indent="-341640">
              <a:lnSpc>
                <a:spcPct val="100000"/>
              </a:lnSpc>
              <a:buClr>
                <a:srgbClr val="000000"/>
              </a:buClr>
              <a:buFont typeface="Arial"/>
              <a:buChar char="•"/>
            </a:pPr>
            <a:r>
              <a:rPr b="0" lang="en-GB" sz="2000" spc="-1" strike="noStrike">
                <a:solidFill>
                  <a:srgbClr val="000000"/>
                </a:solidFill>
                <a:latin typeface="Arial"/>
                <a:ea typeface="DejaVu Sans"/>
              </a:rPr>
              <a:t>desiccation cracks </a:t>
            </a:r>
            <a:endParaRPr b="0" lang="en-GB" sz="2000" spc="-1" strike="noStrike">
              <a:latin typeface="Arial"/>
            </a:endParaRPr>
          </a:p>
          <a:p>
            <a:pPr marL="343080" indent="-341640">
              <a:lnSpc>
                <a:spcPct val="100000"/>
              </a:lnSpc>
              <a:buClr>
                <a:srgbClr val="000000"/>
              </a:buClr>
              <a:buFont typeface="Arial"/>
              <a:buChar char="•"/>
            </a:pPr>
            <a:r>
              <a:rPr b="0" lang="en-GB" sz="2000" spc="-1" strike="noStrike">
                <a:solidFill>
                  <a:srgbClr val="000000"/>
                </a:solidFill>
                <a:latin typeface="Arial"/>
                <a:ea typeface="DejaVu Sans"/>
              </a:rPr>
              <a:t>fossil tooth</a:t>
            </a:r>
            <a:endParaRPr b="0" lang="en-GB" sz="2000" spc="-1" strike="noStrike">
              <a:latin typeface="Arial"/>
            </a:endParaRPr>
          </a:p>
          <a:p>
            <a:pPr marL="343080" indent="-341640">
              <a:lnSpc>
                <a:spcPct val="100000"/>
              </a:lnSpc>
              <a:buClr>
                <a:srgbClr val="000000"/>
              </a:buClr>
              <a:buFont typeface="Arial"/>
              <a:buChar char="•"/>
            </a:pPr>
            <a:r>
              <a:rPr b="0" lang="en-GB" sz="2000" spc="-1" strike="noStrike">
                <a:solidFill>
                  <a:srgbClr val="000000"/>
                </a:solidFill>
                <a:latin typeface="Arial"/>
                <a:ea typeface="DejaVu Sans"/>
              </a:rPr>
              <a:t>dinosaur footprint </a:t>
            </a:r>
            <a:endParaRPr b="0" lang="en-GB" sz="2000" spc="-1" strike="noStrike">
              <a:latin typeface="Arial"/>
            </a:endParaRPr>
          </a:p>
          <a:p>
            <a:pPr marL="343080" indent="-341640">
              <a:lnSpc>
                <a:spcPct val="100000"/>
              </a:lnSpc>
              <a:buClr>
                <a:srgbClr val="000000"/>
              </a:buClr>
              <a:buFont typeface="Arial"/>
              <a:buChar char="•"/>
            </a:pPr>
            <a:r>
              <a:rPr b="0" lang="en-GB" sz="2000" spc="-1" strike="noStrike">
                <a:solidFill>
                  <a:srgbClr val="000000"/>
                </a:solidFill>
                <a:latin typeface="Arial"/>
                <a:ea typeface="DejaVu Sans"/>
              </a:rPr>
              <a:t>insects in amber</a:t>
            </a: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936000" y="360000"/>
            <a:ext cx="7487280" cy="4856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GB" sz="2800" spc="-1" strike="noStrike">
                <a:solidFill>
                  <a:srgbClr val="000000"/>
                </a:solidFill>
                <a:latin typeface="Arial"/>
                <a:ea typeface="DejaVu Sans"/>
              </a:rPr>
              <a:t>The rock circus</a:t>
            </a:r>
            <a:endParaRPr b="0" lang="en-GB" sz="2800" spc="-1" strike="noStrike">
              <a:latin typeface="Arial"/>
            </a:endParaRPr>
          </a:p>
        </p:txBody>
      </p:sp>
      <p:sp>
        <p:nvSpPr>
          <p:cNvPr id="176" name="CustomShape 2"/>
          <p:cNvSpPr/>
          <p:nvPr/>
        </p:nvSpPr>
        <p:spPr>
          <a:xfrm>
            <a:off x="864000" y="1080000"/>
            <a:ext cx="741528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n-GB" sz="2000" spc="-1" strike="noStrike">
                <a:solidFill>
                  <a:srgbClr val="000000"/>
                </a:solidFill>
                <a:latin typeface="Arial"/>
                <a:ea typeface="DejaVu Sans"/>
              </a:rPr>
              <a:t>Circus activity 1:</a:t>
            </a:r>
            <a:r>
              <a:rPr b="0" lang="en-GB" sz="2000" spc="-1" strike="noStrike">
                <a:solidFill>
                  <a:srgbClr val="000000"/>
                </a:solidFill>
                <a:latin typeface="Arial"/>
                <a:ea typeface="DejaVu Sans"/>
              </a:rPr>
              <a:t> Fossil or not?</a:t>
            </a:r>
            <a:endParaRPr b="0" lang="en-GB" sz="2000" spc="-1" strike="noStrike">
              <a:latin typeface="Arial"/>
            </a:endParaRPr>
          </a:p>
        </p:txBody>
      </p:sp>
      <p:sp>
        <p:nvSpPr>
          <p:cNvPr id="177" name="CustomShape 3"/>
          <p:cNvSpPr/>
          <p:nvPr/>
        </p:nvSpPr>
        <p:spPr>
          <a:xfrm>
            <a:off x="936000" y="1682280"/>
            <a:ext cx="4822920" cy="3330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i="1" lang="en-GB" sz="1600" spc="-1" strike="noStrike">
                <a:solidFill>
                  <a:srgbClr val="000000"/>
                </a:solidFill>
                <a:latin typeface="Arial"/>
                <a:ea typeface="DejaVu Sans"/>
              </a:rPr>
              <a:t>Which of the following are fossils?</a:t>
            </a:r>
            <a:endParaRPr b="0" lang="en-GB" sz="1600" spc="-1" strike="noStrike">
              <a:latin typeface="Arial"/>
            </a:endParaRPr>
          </a:p>
        </p:txBody>
      </p:sp>
      <p:graphicFrame>
        <p:nvGraphicFramePr>
          <p:cNvPr id="178" name="Table 4"/>
          <p:cNvGraphicFramePr/>
          <p:nvPr/>
        </p:nvGraphicFramePr>
        <p:xfrm>
          <a:off x="689400" y="2144880"/>
          <a:ext cx="8208360" cy="4232880"/>
        </p:xfrm>
        <a:graphic>
          <a:graphicData uri="http://schemas.openxmlformats.org/drawingml/2006/table">
            <a:tbl>
              <a:tblPr/>
              <a:tblGrid>
                <a:gridCol w="4104360"/>
                <a:gridCol w="4104360"/>
              </a:tblGrid>
              <a:tr h="578520">
                <a:tc>
                  <a:txBody>
                    <a:bodyPr lIns="68400" rIns="68400">
                      <a:noAutofit/>
                    </a:bodyPr>
                    <a:p>
                      <a:pPr marL="343080" indent="-341640">
                        <a:lnSpc>
                          <a:spcPct val="100000"/>
                        </a:lnSpc>
                        <a:buClr>
                          <a:srgbClr val="000000"/>
                        </a:buClr>
                        <a:buFont typeface="Courier New"/>
                        <a:buChar char="o"/>
                      </a:pPr>
                      <a:r>
                        <a:rPr b="0" lang="en-GB" sz="1600" spc="-1" strike="noStrike">
                          <a:solidFill>
                            <a:srgbClr val="000000"/>
                          </a:solidFill>
                          <a:latin typeface="Arial"/>
                        </a:rPr>
                        <a:t>4000 year-old footprints like ours as found in mud north of Liverpool, UK</a:t>
                      </a:r>
                      <a:endParaRPr b="0" lang="en-GB"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noAutofit/>
                    </a:bodyPr>
                    <a:p>
                      <a:pPr algn="just">
                        <a:lnSpc>
                          <a:spcPct val="100000"/>
                        </a:lnSpc>
                      </a:pPr>
                      <a:r>
                        <a:rPr b="0" lang="en-GB" sz="1600" spc="-1" strike="noStrike">
                          <a:solidFill>
                            <a:srgbClr val="000000"/>
                          </a:solidFill>
                          <a:latin typeface="Arial"/>
                        </a:rPr>
                        <a:t>not old enough to be a trace fossil</a:t>
                      </a:r>
                      <a:endParaRPr b="0" lang="en-GB"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335160">
                <a:tc>
                  <a:txBody>
                    <a:bodyPr lIns="68400" rIns="68400">
                      <a:noAutofit/>
                    </a:bodyPr>
                    <a:p>
                      <a:pPr marL="343080" indent="-341640">
                        <a:lnSpc>
                          <a:spcPct val="100000"/>
                        </a:lnSpc>
                        <a:buClr>
                          <a:srgbClr val="000000"/>
                        </a:buClr>
                        <a:buFont typeface="Courier New"/>
                        <a:buChar char="o"/>
                      </a:pPr>
                      <a:r>
                        <a:rPr b="0" lang="en-GB" sz="1600" spc="-1" strike="noStrike">
                          <a:solidFill>
                            <a:srgbClr val="000000"/>
                          </a:solidFill>
                          <a:latin typeface="Arial"/>
                        </a:rPr>
                        <a:t>a squirrel killed on the road</a:t>
                      </a:r>
                      <a:endParaRPr b="0" lang="en-GB"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noAutofit/>
                    </a:bodyPr>
                    <a:p>
                      <a:pPr algn="just">
                        <a:lnSpc>
                          <a:spcPct val="100000"/>
                        </a:lnSpc>
                      </a:pPr>
                      <a:r>
                        <a:rPr b="0" lang="en-GB" sz="1600" spc="-1" strike="noStrike">
                          <a:solidFill>
                            <a:srgbClr val="000000"/>
                          </a:solidFill>
                          <a:latin typeface="Arial"/>
                        </a:rPr>
                        <a:t>not a fossil, not old enough</a:t>
                      </a:r>
                      <a:endParaRPr b="0" lang="en-GB"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335160">
                <a:tc>
                  <a:txBody>
                    <a:bodyPr lIns="68400" rIns="68400">
                      <a:noAutofit/>
                    </a:bodyPr>
                    <a:p>
                      <a:pPr marL="343080" indent="-341640">
                        <a:lnSpc>
                          <a:spcPct val="100000"/>
                        </a:lnSpc>
                        <a:buClr>
                          <a:srgbClr val="000000"/>
                        </a:buClr>
                        <a:buFont typeface="Courier New"/>
                        <a:buChar char="o"/>
                      </a:pPr>
                      <a:r>
                        <a:rPr b="0" lang="en-GB" sz="1600" spc="-1" strike="noStrike">
                          <a:solidFill>
                            <a:srgbClr val="000000"/>
                          </a:solidFill>
                          <a:latin typeface="Arial"/>
                        </a:rPr>
                        <a:t>3500 million year old cell filaments</a:t>
                      </a:r>
                      <a:endParaRPr b="0" lang="en-GB"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noAutofit/>
                    </a:bodyPr>
                    <a:p>
                      <a:pPr algn="just">
                        <a:lnSpc>
                          <a:spcPct val="100000"/>
                        </a:lnSpc>
                      </a:pPr>
                      <a:r>
                        <a:rPr b="0" lang="en-GB" sz="1600" spc="-1" strike="noStrike">
                          <a:solidFill>
                            <a:srgbClr val="000000"/>
                          </a:solidFill>
                          <a:latin typeface="Arial"/>
                        </a:rPr>
                        <a:t>body fossil</a:t>
                      </a:r>
                      <a:endParaRPr b="0" lang="en-GB"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335160">
                <a:tc>
                  <a:txBody>
                    <a:bodyPr lIns="68400" rIns="68400">
                      <a:noAutofit/>
                    </a:bodyPr>
                    <a:p>
                      <a:pPr marL="343080" indent="-341640">
                        <a:lnSpc>
                          <a:spcPct val="100000"/>
                        </a:lnSpc>
                        <a:buClr>
                          <a:srgbClr val="000000"/>
                        </a:buClr>
                        <a:buFont typeface="Courier New"/>
                        <a:buChar char="o"/>
                      </a:pPr>
                      <a:r>
                        <a:rPr b="0" lang="en-GB" sz="1600" spc="-1" strike="noStrike">
                          <a:solidFill>
                            <a:srgbClr val="000000"/>
                          </a:solidFill>
                          <a:latin typeface="Arial"/>
                        </a:rPr>
                        <a:t>a petrified tree stump</a:t>
                      </a:r>
                      <a:endParaRPr b="0" lang="en-GB"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noAutofit/>
                    </a:bodyPr>
                    <a:p>
                      <a:pPr algn="just">
                        <a:lnSpc>
                          <a:spcPct val="100000"/>
                        </a:lnSpc>
                      </a:pPr>
                      <a:r>
                        <a:rPr b="0" lang="en-GB" sz="1600" spc="-1" strike="noStrike">
                          <a:solidFill>
                            <a:srgbClr val="000000"/>
                          </a:solidFill>
                          <a:latin typeface="Arial"/>
                        </a:rPr>
                        <a:t>body fossil</a:t>
                      </a:r>
                      <a:endParaRPr b="0" lang="en-GB"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578520">
                <a:tc>
                  <a:txBody>
                    <a:bodyPr lIns="68400" rIns="68400">
                      <a:noAutofit/>
                    </a:bodyPr>
                    <a:p>
                      <a:pPr marL="343080" indent="-341640">
                        <a:lnSpc>
                          <a:spcPct val="100000"/>
                        </a:lnSpc>
                        <a:buClr>
                          <a:srgbClr val="000000"/>
                        </a:buClr>
                        <a:buFont typeface="Courier New"/>
                        <a:buChar char="o"/>
                      </a:pPr>
                      <a:r>
                        <a:rPr b="0" lang="en-GB" sz="1600" spc="-1" strike="noStrike">
                          <a:solidFill>
                            <a:srgbClr val="000000"/>
                          </a:solidFill>
                          <a:latin typeface="Arial"/>
                        </a:rPr>
                        <a:t>the trail of a trilobite in 530 million year-old rocks</a:t>
                      </a:r>
                      <a:endParaRPr b="0" lang="en-GB"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noAutofit/>
                    </a:bodyPr>
                    <a:p>
                      <a:pPr algn="just">
                        <a:lnSpc>
                          <a:spcPct val="100000"/>
                        </a:lnSpc>
                      </a:pPr>
                      <a:r>
                        <a:rPr b="0" lang="en-GB" sz="1600" spc="-1" strike="noStrike">
                          <a:solidFill>
                            <a:srgbClr val="000000"/>
                          </a:solidFill>
                          <a:latin typeface="Arial"/>
                        </a:rPr>
                        <a:t>trace fossil</a:t>
                      </a:r>
                      <a:endParaRPr b="0" lang="en-GB"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335160">
                <a:tc>
                  <a:txBody>
                    <a:bodyPr lIns="68400" rIns="68400">
                      <a:noAutofit/>
                    </a:bodyPr>
                    <a:p>
                      <a:pPr marL="343080" indent="-341640">
                        <a:lnSpc>
                          <a:spcPct val="100000"/>
                        </a:lnSpc>
                        <a:buClr>
                          <a:srgbClr val="000000"/>
                        </a:buClr>
                        <a:buFont typeface="Courier New"/>
                        <a:buChar char="o"/>
                      </a:pPr>
                      <a:r>
                        <a:rPr b="0" lang="en-GB" sz="1600" spc="-1" strike="noStrike">
                          <a:solidFill>
                            <a:srgbClr val="000000"/>
                          </a:solidFill>
                          <a:latin typeface="Arial"/>
                        </a:rPr>
                        <a:t>‘</a:t>
                      </a:r>
                      <a:r>
                        <a:rPr b="0" lang="en-GB" sz="1600" spc="-1" strike="noStrike">
                          <a:solidFill>
                            <a:srgbClr val="000000"/>
                          </a:solidFill>
                          <a:latin typeface="Arial"/>
                        </a:rPr>
                        <a:t>tree-like’, dendritic mineral growths</a:t>
                      </a:r>
                      <a:endParaRPr b="0" lang="en-GB"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noAutofit/>
                    </a:bodyPr>
                    <a:p>
                      <a:pPr algn="just">
                        <a:lnSpc>
                          <a:spcPct val="100000"/>
                        </a:lnSpc>
                      </a:pPr>
                      <a:r>
                        <a:rPr b="0" lang="en-GB" sz="1600" spc="-1" strike="noStrike">
                          <a:solidFill>
                            <a:srgbClr val="000000"/>
                          </a:solidFill>
                          <a:latin typeface="Arial"/>
                        </a:rPr>
                        <a:t> </a:t>
                      </a:r>
                      <a:r>
                        <a:rPr b="0" lang="en-GB" sz="1600" spc="-1" strike="noStrike">
                          <a:solidFill>
                            <a:srgbClr val="000000"/>
                          </a:solidFill>
                          <a:latin typeface="Arial"/>
                        </a:rPr>
                        <a:t>not a fossil – not produced by life</a:t>
                      </a:r>
                      <a:endParaRPr b="0" lang="en-GB"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821880">
                <a:tc>
                  <a:txBody>
                    <a:bodyPr lIns="68400" rIns="68400">
                      <a:noAutofit/>
                    </a:bodyPr>
                    <a:p>
                      <a:pPr marL="343080" indent="-341640">
                        <a:lnSpc>
                          <a:spcPct val="100000"/>
                        </a:lnSpc>
                        <a:buClr>
                          <a:srgbClr val="000000"/>
                        </a:buClr>
                        <a:buFont typeface="Courier New"/>
                        <a:buChar char="o"/>
                      </a:pPr>
                      <a:r>
                        <a:rPr b="0" lang="en-GB" sz="1600" spc="-1" strike="noStrike">
                          <a:solidFill>
                            <a:srgbClr val="000000"/>
                          </a:solidFill>
                          <a:latin typeface="Arial"/>
                        </a:rPr>
                        <a:t>a beach pebble with holes bored by marine organisms</a:t>
                      </a:r>
                      <a:endParaRPr b="0" lang="en-GB"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noAutofit/>
                    </a:bodyPr>
                    <a:p>
                      <a:pPr algn="just">
                        <a:lnSpc>
                          <a:spcPct val="100000"/>
                        </a:lnSpc>
                      </a:pPr>
                      <a:r>
                        <a:rPr b="0" lang="en-GB" sz="1600" spc="-1" strike="noStrike">
                          <a:solidFill>
                            <a:srgbClr val="000000"/>
                          </a:solidFill>
                          <a:latin typeface="Arial"/>
                        </a:rPr>
                        <a:t>probably not a fossil, unless the boring took place more than 10,000 years ago, in which case the boring is a trace fossil</a:t>
                      </a:r>
                      <a:endParaRPr b="0" lang="en-GB"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578520">
                <a:tc>
                  <a:txBody>
                    <a:bodyPr lIns="68400" rIns="68400">
                      <a:noAutofit/>
                    </a:bodyPr>
                    <a:p>
                      <a:pPr marL="343080" indent="-341640">
                        <a:lnSpc>
                          <a:spcPct val="100000"/>
                        </a:lnSpc>
                        <a:buClr>
                          <a:srgbClr val="000000"/>
                        </a:buClr>
                        <a:buFont typeface="Courier New"/>
                        <a:buChar char="o"/>
                      </a:pPr>
                      <a:r>
                        <a:rPr b="0" lang="en-GB" sz="1600" spc="-1" strike="noStrike">
                          <a:solidFill>
                            <a:srgbClr val="000000"/>
                          </a:solidFill>
                          <a:latin typeface="Arial"/>
                        </a:rPr>
                        <a:t>a human shape preserved in volcanic ash at Pompeii</a:t>
                      </a:r>
                      <a:endParaRPr b="0" lang="en-GB"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noAutofit/>
                    </a:bodyPr>
                    <a:p>
                      <a:pPr algn="just">
                        <a:lnSpc>
                          <a:spcPct val="100000"/>
                        </a:lnSpc>
                      </a:pPr>
                      <a:r>
                        <a:rPr b="0" lang="en-GB" sz="1600" spc="-1" strike="noStrike">
                          <a:solidFill>
                            <a:srgbClr val="000000"/>
                          </a:solidFill>
                          <a:latin typeface="Arial"/>
                        </a:rPr>
                        <a:t>not old enough to be a fossil – Vesuvius erupted, burying Pompeii, in AD79</a:t>
                      </a:r>
                      <a:endParaRPr b="0" lang="en-GB"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335160">
                <a:tc>
                  <a:txBody>
                    <a:bodyPr lIns="68400" rIns="68400">
                      <a:noAutofit/>
                    </a:bodyPr>
                    <a:p>
                      <a:pPr marL="343080" indent="-341640">
                        <a:lnSpc>
                          <a:spcPct val="100000"/>
                        </a:lnSpc>
                        <a:buClr>
                          <a:srgbClr val="000000"/>
                        </a:buClr>
                        <a:buFont typeface="Courier New"/>
                        <a:buChar char="o"/>
                      </a:pPr>
                      <a:r>
                        <a:rPr b="0" lang="en-GB" sz="1600" spc="-1" strike="noStrike">
                          <a:solidFill>
                            <a:srgbClr val="000000"/>
                          </a:solidFill>
                          <a:latin typeface="Arial"/>
                        </a:rPr>
                        <a:t>a piece of dinosaur skin</a:t>
                      </a:r>
                      <a:endParaRPr b="0" lang="en-GB"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noAutofit/>
                    </a:bodyPr>
                    <a:p>
                      <a:pPr algn="just">
                        <a:lnSpc>
                          <a:spcPct val="100000"/>
                        </a:lnSpc>
                      </a:pPr>
                      <a:r>
                        <a:rPr b="0" lang="en-GB" sz="1600" spc="-1" strike="noStrike">
                          <a:solidFill>
                            <a:srgbClr val="000000"/>
                          </a:solidFill>
                          <a:latin typeface="Arial"/>
                        </a:rPr>
                        <a:t>body fossil</a:t>
                      </a:r>
                      <a:endParaRPr b="0" lang="en-GB"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CustomShape 1"/>
          <p:cNvSpPr/>
          <p:nvPr/>
        </p:nvSpPr>
        <p:spPr>
          <a:xfrm>
            <a:off x="864000" y="288000"/>
            <a:ext cx="7415280" cy="4856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GB" sz="2800" spc="-1" strike="noStrike">
                <a:solidFill>
                  <a:srgbClr val="000000"/>
                </a:solidFill>
                <a:latin typeface="Arial"/>
                <a:ea typeface="DejaVu Sans"/>
              </a:rPr>
              <a:t>The rock circus</a:t>
            </a:r>
            <a:endParaRPr b="0" lang="en-GB" sz="2800" spc="-1" strike="noStrike">
              <a:latin typeface="Arial"/>
            </a:endParaRPr>
          </a:p>
        </p:txBody>
      </p:sp>
      <p:sp>
        <p:nvSpPr>
          <p:cNvPr id="180" name="CustomShape 2"/>
          <p:cNvSpPr/>
          <p:nvPr/>
        </p:nvSpPr>
        <p:spPr>
          <a:xfrm>
            <a:off x="936360" y="1008000"/>
            <a:ext cx="741528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n-GB" sz="2000" spc="-1" strike="noStrike">
                <a:solidFill>
                  <a:srgbClr val="000000"/>
                </a:solidFill>
                <a:latin typeface="Arial"/>
                <a:ea typeface="DejaVu Sans"/>
              </a:rPr>
              <a:t>Circus activity 2:</a:t>
            </a:r>
            <a:r>
              <a:rPr b="0" lang="en-GB" sz="2000" spc="-1" strike="noStrike">
                <a:solidFill>
                  <a:srgbClr val="000000"/>
                </a:solidFill>
                <a:latin typeface="Arial"/>
                <a:ea typeface="DejaVu Sans"/>
              </a:rPr>
              <a:t> Rock explorer</a:t>
            </a:r>
            <a:endParaRPr b="0" lang="en-GB" sz="2000" spc="-1" strike="noStrike">
              <a:latin typeface="Arial"/>
            </a:endParaRPr>
          </a:p>
        </p:txBody>
      </p:sp>
      <p:pic>
        <p:nvPicPr>
          <p:cNvPr id="181" name="Picture 2_1" descr="diagrams bw squares circles"/>
          <p:cNvPicPr/>
          <p:nvPr/>
        </p:nvPicPr>
        <p:blipFill>
          <a:blip r:embed="rId1"/>
          <a:stretch/>
        </p:blipFill>
        <p:spPr>
          <a:xfrm>
            <a:off x="1800000" y="1584720"/>
            <a:ext cx="5975280" cy="4102920"/>
          </a:xfrm>
          <a:prstGeom prst="rect">
            <a:avLst/>
          </a:prstGeom>
          <a:ln>
            <a:solidFill>
              <a:schemeClr val="tx1"/>
            </a:solidFill>
          </a:ln>
        </p:spPr>
      </p:pic>
      <p:sp>
        <p:nvSpPr>
          <p:cNvPr id="182" name="CustomShape 3"/>
          <p:cNvSpPr/>
          <p:nvPr/>
        </p:nvSpPr>
        <p:spPr>
          <a:xfrm>
            <a:off x="1656000" y="5949720"/>
            <a:ext cx="6839640" cy="67392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GB" sz="1800" spc="-1" strike="noStrike">
                <a:latin typeface="Arial"/>
              </a:rPr>
              <a:t>Go to video hyperlink:</a:t>
            </a:r>
            <a:endParaRPr b="0" lang="en-GB" sz="1800" spc="-1" strike="noStrike">
              <a:latin typeface="Arial"/>
            </a:endParaRPr>
          </a:p>
          <a:p>
            <a:pPr algn="ctr">
              <a:lnSpc>
                <a:spcPct val="100000"/>
              </a:lnSpc>
            </a:pPr>
            <a:r>
              <a:rPr b="0" lang="en-GB" sz="1800" spc="-1" strike="noStrike" u="sng">
                <a:solidFill>
                  <a:srgbClr val="ccccff"/>
                </a:solidFill>
                <a:uFillTx/>
                <a:latin typeface="Arial"/>
                <a:hlinkClick r:id="rId2"/>
              </a:rPr>
              <a:t>https://www.earthlearningidea.com/Video/Pr_Rock_explorer.html</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936000" y="360000"/>
            <a:ext cx="7343280" cy="4856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GB" sz="2800" spc="-1" strike="noStrike">
                <a:solidFill>
                  <a:srgbClr val="000000"/>
                </a:solidFill>
                <a:latin typeface="Arial"/>
                <a:ea typeface="DejaVu Sans"/>
              </a:rPr>
              <a:t>The rock circus</a:t>
            </a:r>
            <a:endParaRPr b="0" lang="en-GB" sz="2800" spc="-1" strike="noStrike">
              <a:latin typeface="Arial"/>
            </a:endParaRPr>
          </a:p>
        </p:txBody>
      </p:sp>
      <p:sp>
        <p:nvSpPr>
          <p:cNvPr id="184" name="CustomShape 2"/>
          <p:cNvSpPr/>
          <p:nvPr/>
        </p:nvSpPr>
        <p:spPr>
          <a:xfrm>
            <a:off x="936000" y="1189440"/>
            <a:ext cx="741528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n-GB" sz="2000" spc="-1" strike="noStrike">
                <a:solidFill>
                  <a:srgbClr val="000000"/>
                </a:solidFill>
                <a:latin typeface="Arial"/>
                <a:ea typeface="DejaVu Sans"/>
              </a:rPr>
              <a:t>Circus activity 3:</a:t>
            </a:r>
            <a:r>
              <a:rPr b="0" lang="en-GB" sz="2000" spc="-1" strike="noStrike">
                <a:solidFill>
                  <a:srgbClr val="000000"/>
                </a:solidFill>
                <a:latin typeface="Arial"/>
                <a:ea typeface="DejaVu Sans"/>
              </a:rPr>
              <a:t> Found in the ground</a:t>
            </a:r>
            <a:endParaRPr b="0" lang="en-GB" sz="2000" spc="-1" strike="noStrike">
              <a:latin typeface="Arial"/>
            </a:endParaRPr>
          </a:p>
        </p:txBody>
      </p:sp>
      <p:pic>
        <p:nvPicPr>
          <p:cNvPr id="185" name="" descr=""/>
          <p:cNvPicPr/>
          <p:nvPr/>
        </p:nvPicPr>
        <p:blipFill>
          <a:blip r:embed="rId1"/>
          <a:stretch/>
        </p:blipFill>
        <p:spPr>
          <a:xfrm>
            <a:off x="2019240" y="1800000"/>
            <a:ext cx="5180400" cy="3859560"/>
          </a:xfrm>
          <a:prstGeom prst="rect">
            <a:avLst/>
          </a:prstGeom>
          <a:ln>
            <a:noFill/>
          </a:ln>
        </p:spPr>
      </p:pic>
      <p:sp>
        <p:nvSpPr>
          <p:cNvPr id="186" name="CustomShape 3"/>
          <p:cNvSpPr/>
          <p:nvPr/>
        </p:nvSpPr>
        <p:spPr>
          <a:xfrm>
            <a:off x="1656000" y="5877720"/>
            <a:ext cx="7055640" cy="60192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GB" sz="1800" spc="-1" strike="noStrike">
                <a:latin typeface="Arial"/>
              </a:rPr>
              <a:t>Go to video hyperlink:</a:t>
            </a:r>
            <a:endParaRPr b="0" lang="en-GB" sz="1800" spc="-1" strike="noStrike">
              <a:latin typeface="Arial"/>
            </a:endParaRPr>
          </a:p>
          <a:p>
            <a:pPr algn="ctr">
              <a:lnSpc>
                <a:spcPct val="100000"/>
              </a:lnSpc>
            </a:pPr>
            <a:r>
              <a:rPr b="0" lang="en-GB" sz="1800" spc="-1" strike="noStrike" u="sng">
                <a:solidFill>
                  <a:srgbClr val="ccccff"/>
                </a:solidFill>
                <a:uFillTx/>
                <a:latin typeface="Arial"/>
                <a:hlinkClick r:id="rId2"/>
              </a:rPr>
              <a:t>https://www.earthlearningidea.com/Video/Pr_Found_in_ground.html</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864000" y="377640"/>
            <a:ext cx="7271280" cy="4856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GB" sz="2800" spc="-1" strike="noStrike">
                <a:solidFill>
                  <a:srgbClr val="000000"/>
                </a:solidFill>
                <a:latin typeface="Arial"/>
                <a:ea typeface="DejaVu Sans"/>
              </a:rPr>
              <a:t>The rock circus</a:t>
            </a:r>
            <a:endParaRPr b="0" lang="en-GB" sz="2800" spc="-1" strike="noStrike">
              <a:latin typeface="Arial"/>
            </a:endParaRPr>
          </a:p>
        </p:txBody>
      </p:sp>
      <p:graphicFrame>
        <p:nvGraphicFramePr>
          <p:cNvPr id="188" name="Table 2"/>
          <p:cNvGraphicFramePr/>
          <p:nvPr/>
        </p:nvGraphicFramePr>
        <p:xfrm>
          <a:off x="1586520" y="1548720"/>
          <a:ext cx="6279120" cy="2344320"/>
        </p:xfrm>
        <a:graphic>
          <a:graphicData uri="http://schemas.openxmlformats.org/drawingml/2006/table">
            <a:tbl>
              <a:tblPr/>
              <a:tblGrid>
                <a:gridCol w="6279480"/>
              </a:tblGrid>
              <a:tr h="2344680">
                <a:tc>
                  <a:txBody>
                    <a:bodyPr lIns="68400" rIns="68400">
                      <a:noAutofit/>
                    </a:bodyPr>
                    <a:p>
                      <a:pPr>
                        <a:lnSpc>
                          <a:spcPct val="100000"/>
                        </a:lnSpc>
                      </a:pPr>
                      <a:r>
                        <a:rPr b="1" lang="en-GB" sz="1400" spc="-1" strike="noStrike">
                          <a:solidFill>
                            <a:srgbClr val="000000"/>
                          </a:solidFill>
                          <a:latin typeface="Arial"/>
                        </a:rPr>
                        <a:t>Pupil success criteria card (Found in the ground)</a:t>
                      </a:r>
                      <a:endParaRPr b="0" lang="en-GB" sz="1400" spc="-1" strike="noStrike">
                        <a:latin typeface="Arial"/>
                      </a:endParaRPr>
                    </a:p>
                    <a:p>
                      <a:pPr algn="just">
                        <a:lnSpc>
                          <a:spcPct val="100000"/>
                        </a:lnSpc>
                      </a:pPr>
                      <a:r>
                        <a:rPr b="1" lang="en-GB" sz="1400" spc="-1" strike="noStrike">
                          <a:solidFill>
                            <a:srgbClr val="000000"/>
                          </a:solidFill>
                          <a:latin typeface="Arial"/>
                        </a:rPr>
                        <a:t> </a:t>
                      </a:r>
                      <a:endParaRPr b="0" lang="en-GB" sz="1400" spc="-1" strike="noStrike">
                        <a:latin typeface="Arial"/>
                      </a:endParaRPr>
                    </a:p>
                    <a:p>
                      <a:pPr algn="just">
                        <a:lnSpc>
                          <a:spcPct val="100000"/>
                        </a:lnSpc>
                      </a:pPr>
                      <a:r>
                        <a:rPr b="1" lang="en-GB" sz="1400" spc="-1" strike="noStrike">
                          <a:solidFill>
                            <a:srgbClr val="000000"/>
                          </a:solidFill>
                          <a:latin typeface="Arial"/>
                        </a:rPr>
                        <a:t>Sort them out</a:t>
                      </a:r>
                      <a:endParaRPr b="0" lang="en-GB" sz="1400" spc="-1" strike="noStrike">
                        <a:latin typeface="Arial"/>
                      </a:endParaRPr>
                    </a:p>
                    <a:p>
                      <a:pPr algn="just">
                        <a:lnSpc>
                          <a:spcPct val="100000"/>
                        </a:lnSpc>
                      </a:pPr>
                      <a:r>
                        <a:rPr b="1" lang="en-GB" sz="1400" spc="-1" strike="noStrike">
                          <a:solidFill>
                            <a:srgbClr val="000000"/>
                          </a:solidFill>
                          <a:latin typeface="Arial"/>
                        </a:rPr>
                        <a:t> </a:t>
                      </a:r>
                      <a:endParaRPr b="0" lang="en-GB" sz="1400" spc="-1" strike="noStrike">
                        <a:latin typeface="Arial"/>
                      </a:endParaRPr>
                    </a:p>
                    <a:p>
                      <a:pPr algn="just">
                        <a:lnSpc>
                          <a:spcPct val="100000"/>
                        </a:lnSpc>
                      </a:pPr>
                      <a:r>
                        <a:rPr b="1" lang="en-GB" sz="1400" spc="-1" strike="noStrike">
                          <a:solidFill>
                            <a:srgbClr val="000000"/>
                          </a:solidFill>
                          <a:latin typeface="Arial"/>
                        </a:rPr>
                        <a:t>To do this in the best way, you will:</a:t>
                      </a:r>
                      <a:endParaRPr b="0" lang="en-GB" sz="1400" spc="-1" strike="noStrike">
                        <a:latin typeface="Arial"/>
                      </a:endParaRPr>
                    </a:p>
                    <a:p>
                      <a:pPr marL="343080" indent="-341640">
                        <a:lnSpc>
                          <a:spcPct val="100000"/>
                        </a:lnSpc>
                        <a:buClr>
                          <a:srgbClr val="000000"/>
                        </a:buClr>
                        <a:buFont typeface="Arial"/>
                        <a:buAutoNum type="arabicParenR"/>
                      </a:pPr>
                      <a:r>
                        <a:rPr b="1" lang="en-GB" sz="1400" spc="-1" strike="noStrike">
                          <a:solidFill>
                            <a:srgbClr val="000000"/>
                          </a:solidFill>
                          <a:latin typeface="Arial"/>
                        </a:rPr>
                        <a:t>Group the samples into about two or three ‘categories’ with at least two things in each ‘category’;</a:t>
                      </a:r>
                      <a:endParaRPr b="0" lang="en-GB" sz="1400" spc="-1" strike="noStrike">
                        <a:latin typeface="Arial"/>
                      </a:endParaRPr>
                    </a:p>
                    <a:p>
                      <a:pPr marL="343080" indent="-341640">
                        <a:lnSpc>
                          <a:spcPct val="100000"/>
                        </a:lnSpc>
                        <a:buClr>
                          <a:srgbClr val="000000"/>
                        </a:buClr>
                        <a:buFont typeface="Arial"/>
                        <a:buAutoNum type="arabicParenR"/>
                      </a:pPr>
                      <a:r>
                        <a:rPr b="1" lang="en-GB" sz="1400" spc="-1" strike="noStrike">
                          <a:solidFill>
                            <a:srgbClr val="000000"/>
                          </a:solidFill>
                          <a:latin typeface="Arial"/>
                        </a:rPr>
                        <a:t>Not have a group which is made of ‘things that couldn’t be fitted into the other groups’;</a:t>
                      </a:r>
                      <a:endParaRPr b="0" lang="en-GB" sz="1400" spc="-1" strike="noStrike">
                        <a:latin typeface="Arial"/>
                      </a:endParaRPr>
                    </a:p>
                    <a:p>
                      <a:pPr marL="343080" indent="-341640">
                        <a:lnSpc>
                          <a:spcPct val="100000"/>
                        </a:lnSpc>
                        <a:buClr>
                          <a:srgbClr val="000000"/>
                        </a:buClr>
                        <a:buFont typeface="Arial"/>
                        <a:buAutoNum type="arabicParenR"/>
                      </a:pPr>
                      <a:r>
                        <a:rPr b="1" lang="en-GB" sz="1400" spc="-1" strike="noStrike">
                          <a:solidFill>
                            <a:srgbClr val="000000"/>
                          </a:solidFill>
                          <a:latin typeface="Arial"/>
                        </a:rPr>
                        <a:t>Make your choices based on the properties of the samples</a:t>
                      </a:r>
                      <a:endParaRPr b="0" lang="en-GB" sz="1400" spc="-1" strike="noStrike">
                        <a:latin typeface="Arial"/>
                      </a:endParaRPr>
                    </a:p>
                    <a:p>
                      <a:pPr marL="228600">
                        <a:lnSpc>
                          <a:spcPct val="100000"/>
                        </a:lnSpc>
                      </a:pPr>
                      <a:r>
                        <a:rPr b="1" lang="en-GB" sz="1400" spc="-1" strike="noStrike">
                          <a:solidFill>
                            <a:srgbClr val="ffffff"/>
                          </a:solidFill>
                          <a:latin typeface="Arial"/>
                        </a:rPr>
                        <a:t> </a:t>
                      </a:r>
                      <a:endParaRPr b="0" lang="en-GB"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bl>
          </a:graphicData>
        </a:graphic>
      </p:graphicFrame>
      <p:graphicFrame>
        <p:nvGraphicFramePr>
          <p:cNvPr id="189" name="Table 3"/>
          <p:cNvGraphicFramePr/>
          <p:nvPr/>
        </p:nvGraphicFramePr>
        <p:xfrm>
          <a:off x="1573200" y="4055400"/>
          <a:ext cx="6268320" cy="2676600"/>
        </p:xfrm>
        <a:graphic>
          <a:graphicData uri="http://schemas.openxmlformats.org/drawingml/2006/table">
            <a:tbl>
              <a:tblPr/>
              <a:tblGrid>
                <a:gridCol w="2656440"/>
                <a:gridCol w="218880"/>
                <a:gridCol w="2955600"/>
                <a:gridCol w="218880"/>
                <a:gridCol w="218880"/>
              </a:tblGrid>
              <a:tr h="1114920">
                <a:tc>
                  <a:txBody>
                    <a:bodyPr lIns="68400" rIns="68400">
                      <a:noAutofit/>
                    </a:bodyPr>
                    <a:p>
                      <a:pPr>
                        <a:lnSpc>
                          <a:spcPct val="100000"/>
                        </a:lnSpc>
                      </a:pPr>
                      <a:r>
                        <a:rPr b="0" lang="en-GB" sz="2200" spc="-1" strike="noStrike">
                          <a:solidFill>
                            <a:srgbClr val="000000"/>
                          </a:solidFill>
                          <a:latin typeface="Arial"/>
                        </a:rPr>
                        <a:t>Rock</a:t>
                      </a:r>
                      <a:endParaRPr b="0" lang="en-GB" sz="2200" spc="-1" strike="noStrike">
                        <a:latin typeface="Arial"/>
                      </a:endParaRPr>
                    </a:p>
                    <a:p>
                      <a:pPr>
                        <a:lnSpc>
                          <a:spcPct val="100000"/>
                        </a:lnSpc>
                      </a:pPr>
                      <a:r>
                        <a:rPr b="0" lang="en-GB" sz="1100" spc="-1" strike="noStrike">
                          <a:solidFill>
                            <a:srgbClr val="000000"/>
                          </a:solidFill>
                          <a:latin typeface="Arial"/>
                        </a:rPr>
                        <a:t> </a:t>
                      </a:r>
                      <a:endParaRPr b="0" lang="en-GB" sz="1100" spc="-1" strike="noStrike">
                        <a:latin typeface="Arial"/>
                      </a:endParaRPr>
                    </a:p>
                    <a:p>
                      <a:pPr>
                        <a:lnSpc>
                          <a:spcPct val="100000"/>
                        </a:lnSpc>
                      </a:pPr>
                      <a:r>
                        <a:rPr b="0" lang="en-GB" sz="1400" spc="-1" strike="noStrike">
                          <a:solidFill>
                            <a:srgbClr val="000000"/>
                          </a:solidFill>
                          <a:latin typeface="Arial"/>
                        </a:rPr>
                        <a:t>natural and made of ‘bits’ called grains</a:t>
                      </a:r>
                      <a:endParaRPr b="0" lang="en-GB"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oAutofit/>
                    </a:bodyPr>
                    <a:p>
                      <a:pPr>
                        <a:lnSpc>
                          <a:spcPct val="100000"/>
                        </a:lnSpc>
                      </a:pPr>
                      <a:r>
                        <a:rPr b="0" lang="en-GB" sz="1100" spc="-1" strike="noStrike">
                          <a:solidFill>
                            <a:srgbClr val="000000"/>
                          </a:solidFill>
                          <a:latin typeface="Arial"/>
                        </a:rPr>
                        <a:t> </a:t>
                      </a:r>
                      <a:endParaRPr b="0" lang="en-GB" sz="1100" spc="-1" strike="noStrike">
                        <a:latin typeface="Arial"/>
                      </a:endParaRPr>
                    </a:p>
                  </a:txBody>
                  <a:tcPr marL="68400" marR="68400">
                    <a:lnL w="12240">
                      <a:solidFill>
                        <a:srgbClr val="000000"/>
                      </a:solidFill>
                    </a:lnL>
                    <a:lnR w="12240">
                      <a:solidFill>
                        <a:srgbClr val="000000"/>
                      </a:solidFill>
                    </a:lnR>
                    <a:lnT w="12240">
                      <a:noFill/>
                    </a:lnT>
                    <a:lnB w="12240">
                      <a:noFill/>
                    </a:lnB>
                    <a:noFill/>
                  </a:tcPr>
                </a:tc>
                <a:tc gridSpan="3">
                  <a:txBody>
                    <a:bodyPr lIns="68400" rIns="68400">
                      <a:noAutofit/>
                    </a:bodyPr>
                    <a:p>
                      <a:pPr>
                        <a:lnSpc>
                          <a:spcPct val="100000"/>
                        </a:lnSpc>
                      </a:pPr>
                      <a:r>
                        <a:rPr b="0" lang="en-GB" sz="2200" spc="-1" strike="noStrike">
                          <a:solidFill>
                            <a:srgbClr val="000000"/>
                          </a:solidFill>
                          <a:latin typeface="Arial"/>
                        </a:rPr>
                        <a:t>Non-rock</a:t>
                      </a:r>
                      <a:endParaRPr b="0" lang="en-GB" sz="2200" spc="-1" strike="noStrike">
                        <a:latin typeface="Arial"/>
                      </a:endParaRPr>
                    </a:p>
                    <a:p>
                      <a:pPr>
                        <a:lnSpc>
                          <a:spcPct val="100000"/>
                        </a:lnSpc>
                      </a:pPr>
                      <a:r>
                        <a:rPr b="0" lang="en-GB" sz="1100" spc="-1" strike="noStrike">
                          <a:solidFill>
                            <a:srgbClr val="000000"/>
                          </a:solidFill>
                          <a:latin typeface="Arial"/>
                        </a:rPr>
                        <a:t> </a:t>
                      </a:r>
                      <a:endParaRPr b="0" lang="en-GB" sz="1100" spc="-1" strike="noStrike">
                        <a:latin typeface="Arial"/>
                      </a:endParaRPr>
                    </a:p>
                    <a:p>
                      <a:pPr>
                        <a:lnSpc>
                          <a:spcPct val="100000"/>
                        </a:lnSpc>
                      </a:pPr>
                      <a:r>
                        <a:rPr b="0" lang="en-GB" sz="1400" spc="-1" strike="noStrike">
                          <a:solidFill>
                            <a:srgbClr val="000000"/>
                          </a:solidFill>
                          <a:latin typeface="Arial"/>
                        </a:rPr>
                        <a:t>may or may not be natural and are usually not formed of ‘bits’</a:t>
                      </a:r>
                      <a:endParaRPr b="0" lang="en-GB" sz="1400" spc="-1" strike="noStrike">
                        <a:latin typeface="Arial"/>
                      </a:endParaRPr>
                    </a:p>
                    <a:p>
                      <a:pPr>
                        <a:lnSpc>
                          <a:spcPct val="100000"/>
                        </a:lnSpc>
                      </a:pPr>
                      <a:r>
                        <a:rPr b="0" lang="en-GB" sz="1100" spc="-1" strike="noStrike">
                          <a:solidFill>
                            <a:srgbClr val="000000"/>
                          </a:solidFill>
                          <a:latin typeface="Arial"/>
                        </a:rPr>
                        <a:t> </a:t>
                      </a:r>
                      <a:endParaRPr b="0" lang="en-GB" sz="11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hMerge="1">
                  <a:tcPr marL="90000" marR="90000">
                    <a:solidFill>
                      <a:srgbClr val="729fcf"/>
                    </a:solidFill>
                  </a:tcPr>
                </a:tc>
                <a:tc hMerge="1">
                  <a:tcPr marL="90000" marR="90000">
                    <a:solidFill>
                      <a:srgbClr val="729fcf"/>
                    </a:solidFill>
                  </a:tcPr>
                </a:tc>
              </a:tr>
              <a:tr h="247320">
                <a:tc>
                  <a:txBody>
                    <a:bodyPr>
                      <a:noAutofit/>
                    </a:bodyPr>
                    <a:p>
                      <a:pPr>
                        <a:lnSpc>
                          <a:spcPct val="100000"/>
                        </a:lnSpc>
                      </a:pPr>
                      <a:r>
                        <a:rPr b="0" lang="en-GB" sz="1100" spc="-1" strike="noStrike">
                          <a:solidFill>
                            <a:srgbClr val="000000"/>
                          </a:solidFill>
                          <a:latin typeface="Arial"/>
                        </a:rPr>
                        <a:t> </a:t>
                      </a:r>
                      <a:endParaRPr b="0" lang="en-GB" sz="1100" spc="-1" strike="noStrike">
                        <a:latin typeface="Arial"/>
                      </a:endParaRPr>
                    </a:p>
                  </a:txBody>
                  <a:tcPr marL="91440" marR="91440">
                    <a:lnL w="12240">
                      <a:noFill/>
                    </a:lnL>
                    <a:lnR w="12240">
                      <a:noFill/>
                    </a:lnR>
                    <a:lnT w="12240">
                      <a:solidFill>
                        <a:srgbClr val="000000"/>
                      </a:solidFill>
                    </a:lnT>
                    <a:lnB w="12240">
                      <a:solidFill>
                        <a:srgbClr val="000000"/>
                      </a:solidFill>
                    </a:lnB>
                    <a:noFill/>
                  </a:tcPr>
                </a:tc>
                <a:tc>
                  <a:txBody>
                    <a:bodyPr>
                      <a:noAutofit/>
                    </a:bodyPr>
                    <a:p>
                      <a:pPr>
                        <a:lnSpc>
                          <a:spcPct val="100000"/>
                        </a:lnSpc>
                      </a:pPr>
                      <a:r>
                        <a:rPr b="0" lang="en-GB" sz="1100" spc="-1" strike="noStrike">
                          <a:solidFill>
                            <a:srgbClr val="000000"/>
                          </a:solidFill>
                          <a:latin typeface="Arial"/>
                        </a:rPr>
                        <a:t> </a:t>
                      </a:r>
                      <a:endParaRPr b="0" lang="en-GB" sz="1100" spc="-1" strike="noStrike">
                        <a:latin typeface="Arial"/>
                      </a:endParaRPr>
                    </a:p>
                  </a:txBody>
                  <a:tcPr marL="91440" marR="91440">
                    <a:lnL w="12240">
                      <a:noFill/>
                    </a:lnL>
                    <a:lnR w="12240">
                      <a:noFill/>
                    </a:lnR>
                    <a:lnT w="12240">
                      <a:noFill/>
                    </a:lnT>
                    <a:lnB w="12240">
                      <a:noFill/>
                    </a:lnB>
                    <a:noFill/>
                  </a:tcPr>
                </a:tc>
                <a:tc>
                  <a:txBody>
                    <a:bodyPr>
                      <a:noAutofit/>
                    </a:bodyPr>
                    <a:p>
                      <a:pPr>
                        <a:lnSpc>
                          <a:spcPct val="100000"/>
                        </a:lnSpc>
                      </a:pPr>
                      <a:r>
                        <a:rPr b="0" lang="en-GB" sz="1100" spc="-1" strike="noStrike">
                          <a:solidFill>
                            <a:srgbClr val="000000"/>
                          </a:solidFill>
                          <a:latin typeface="Arial"/>
                        </a:rPr>
                        <a:t> </a:t>
                      </a:r>
                      <a:endParaRPr b="0" lang="en-GB" sz="1100" spc="-1" strike="noStrike">
                        <a:latin typeface="Arial"/>
                      </a:endParaRPr>
                    </a:p>
                  </a:txBody>
                  <a:tcPr marL="91440" marR="91440">
                    <a:lnL w="12240">
                      <a:noFill/>
                    </a:lnL>
                    <a:lnR w="12240">
                      <a:noFill/>
                    </a:lnR>
                    <a:lnT w="12240">
                      <a:solidFill>
                        <a:srgbClr val="000000"/>
                      </a:solidFill>
                    </a:lnT>
                    <a:lnB w="12240">
                      <a:solidFill>
                        <a:srgbClr val="000000"/>
                      </a:solidFill>
                    </a:lnB>
                    <a:noFill/>
                  </a:tcPr>
                </a:tc>
                <a:tc>
                  <a:txBody>
                    <a:bodyPr>
                      <a:noAutofit/>
                    </a:bodyPr>
                    <a:p>
                      <a:pPr>
                        <a:lnSpc>
                          <a:spcPct val="100000"/>
                        </a:lnSpc>
                      </a:pPr>
                      <a:r>
                        <a:rPr b="0" lang="en-GB" sz="1100" spc="-1" strike="noStrike">
                          <a:solidFill>
                            <a:srgbClr val="000000"/>
                          </a:solidFill>
                          <a:latin typeface="Arial"/>
                        </a:rPr>
                        <a:t> </a:t>
                      </a:r>
                      <a:endParaRPr b="0" lang="en-GB" sz="1100" spc="-1" strike="noStrike">
                        <a:latin typeface="Arial"/>
                      </a:endParaRPr>
                    </a:p>
                  </a:txBody>
                  <a:tcPr marL="91440" marR="91440">
                    <a:lnL w="12240">
                      <a:noFill/>
                    </a:lnL>
                    <a:lnR w="12240">
                      <a:solidFill>
                        <a:srgbClr val="ffffff"/>
                      </a:solidFill>
                    </a:lnR>
                    <a:lnT w="12240">
                      <a:solidFill>
                        <a:srgbClr val="000000"/>
                      </a:solidFill>
                    </a:lnT>
                    <a:lnB w="12240">
                      <a:solidFill>
                        <a:srgbClr val="000000"/>
                      </a:solidFill>
                    </a:lnB>
                    <a:solidFill>
                      <a:srgbClr val="e7f5ef"/>
                    </a:solidFill>
                  </a:tcPr>
                </a:tc>
                <a:tc>
                  <a:txBody>
                    <a:bodyPr>
                      <a:noAutofit/>
                    </a:bodyPr>
                    <a:p>
                      <a:pPr>
                        <a:lnSpc>
                          <a:spcPct val="100000"/>
                        </a:lnSpc>
                      </a:pPr>
                      <a:r>
                        <a:rPr b="0" lang="en-GB" sz="1100" spc="-1" strike="noStrike">
                          <a:solidFill>
                            <a:srgbClr val="000000"/>
                          </a:solidFill>
                          <a:latin typeface="Arial"/>
                        </a:rPr>
                        <a:t> </a:t>
                      </a:r>
                      <a:endParaRPr b="0" lang="en-GB" sz="1100" spc="-1" strike="noStrike">
                        <a:latin typeface="Arial"/>
                      </a:endParaRPr>
                    </a:p>
                  </a:txBody>
                  <a:tcPr marL="91440" marR="91440">
                    <a:lnL w="12240">
                      <a:solidFill>
                        <a:srgbClr val="ffffff"/>
                      </a:solidFill>
                    </a:lnL>
                    <a:lnR w="12240">
                      <a:solidFill>
                        <a:srgbClr val="ffffff"/>
                      </a:solidFill>
                    </a:lnR>
                    <a:lnT w="12240">
                      <a:solidFill>
                        <a:srgbClr val="000000"/>
                      </a:solidFill>
                    </a:lnT>
                    <a:lnB w="12240">
                      <a:solidFill>
                        <a:srgbClr val="000000"/>
                      </a:solidFill>
                    </a:lnB>
                    <a:solidFill>
                      <a:srgbClr val="e7f5ef"/>
                    </a:solidFill>
                  </a:tcPr>
                </a:tc>
              </a:tr>
              <a:tr h="1314720">
                <a:tc>
                  <a:txBody>
                    <a:bodyPr lIns="68400" rIns="68400">
                      <a:noAutofit/>
                    </a:bodyPr>
                    <a:p>
                      <a:pPr>
                        <a:lnSpc>
                          <a:spcPct val="100000"/>
                        </a:lnSpc>
                      </a:pPr>
                      <a:r>
                        <a:rPr b="0" lang="en-GB" sz="2200" spc="-1" strike="noStrike">
                          <a:solidFill>
                            <a:srgbClr val="000000"/>
                          </a:solidFill>
                          <a:latin typeface="Arial"/>
                        </a:rPr>
                        <a:t>Mineral</a:t>
                      </a:r>
                      <a:endParaRPr b="0" lang="en-GB" sz="2200" spc="-1" strike="noStrike">
                        <a:latin typeface="Arial"/>
                      </a:endParaRPr>
                    </a:p>
                    <a:p>
                      <a:pPr>
                        <a:lnSpc>
                          <a:spcPct val="100000"/>
                        </a:lnSpc>
                      </a:pPr>
                      <a:r>
                        <a:rPr b="0" lang="en-GB" sz="1100" spc="-1" strike="noStrike">
                          <a:solidFill>
                            <a:srgbClr val="000000"/>
                          </a:solidFill>
                          <a:latin typeface="Arial"/>
                        </a:rPr>
                        <a:t> </a:t>
                      </a:r>
                      <a:endParaRPr b="0" lang="en-GB" sz="1100" spc="-1" strike="noStrike">
                        <a:latin typeface="Arial"/>
                      </a:endParaRPr>
                    </a:p>
                    <a:p>
                      <a:pPr>
                        <a:lnSpc>
                          <a:spcPct val="100000"/>
                        </a:lnSpc>
                      </a:pPr>
                      <a:r>
                        <a:rPr b="0" lang="en-GB" sz="1400" spc="-1" strike="noStrike">
                          <a:solidFill>
                            <a:srgbClr val="000000"/>
                          </a:solidFill>
                          <a:latin typeface="Arial"/>
                        </a:rPr>
                        <a:t>natural chemicals with the same properties all the way through</a:t>
                      </a:r>
                      <a:endParaRPr b="0" lang="en-GB" sz="1400" spc="-1" strike="noStrike">
                        <a:latin typeface="Arial"/>
                      </a:endParaRPr>
                    </a:p>
                    <a:p>
                      <a:pPr>
                        <a:lnSpc>
                          <a:spcPct val="100000"/>
                        </a:lnSpc>
                      </a:pPr>
                      <a:r>
                        <a:rPr b="0" lang="en-GB" sz="1100" spc="-1" strike="noStrike">
                          <a:solidFill>
                            <a:srgbClr val="000000"/>
                          </a:solidFill>
                          <a:latin typeface="Arial"/>
                        </a:rPr>
                        <a:t> </a:t>
                      </a:r>
                      <a:endParaRPr b="0" lang="en-GB" sz="11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oAutofit/>
                    </a:bodyPr>
                    <a:p>
                      <a:pPr>
                        <a:lnSpc>
                          <a:spcPct val="100000"/>
                        </a:lnSpc>
                      </a:pPr>
                      <a:r>
                        <a:rPr b="0" lang="en-GB" sz="1100" spc="-1" strike="noStrike">
                          <a:solidFill>
                            <a:srgbClr val="000000"/>
                          </a:solidFill>
                          <a:latin typeface="Arial"/>
                        </a:rPr>
                        <a:t> </a:t>
                      </a:r>
                      <a:endParaRPr b="0" lang="en-GB" sz="1100" spc="-1" strike="noStrike">
                        <a:latin typeface="Arial"/>
                      </a:endParaRPr>
                    </a:p>
                  </a:txBody>
                  <a:tcPr marL="68400" marR="68400">
                    <a:lnL w="12240">
                      <a:solidFill>
                        <a:srgbClr val="000000"/>
                      </a:solidFill>
                    </a:lnL>
                    <a:lnR w="12240">
                      <a:solidFill>
                        <a:srgbClr val="000000"/>
                      </a:solidFill>
                    </a:lnR>
                    <a:lnT w="12240">
                      <a:noFill/>
                    </a:lnT>
                    <a:lnB w="12240">
                      <a:noFill/>
                    </a:lnB>
                    <a:noFill/>
                  </a:tcPr>
                </a:tc>
                <a:tc gridSpan="3">
                  <a:txBody>
                    <a:bodyPr lIns="68400" rIns="68400">
                      <a:noAutofit/>
                    </a:bodyPr>
                    <a:p>
                      <a:pPr>
                        <a:lnSpc>
                          <a:spcPct val="100000"/>
                        </a:lnSpc>
                      </a:pPr>
                      <a:r>
                        <a:rPr b="0" lang="en-GB" sz="2200" spc="-1" strike="noStrike">
                          <a:solidFill>
                            <a:srgbClr val="000000"/>
                          </a:solidFill>
                          <a:latin typeface="Arial"/>
                        </a:rPr>
                        <a:t>Fossil</a:t>
                      </a:r>
                      <a:endParaRPr b="0" lang="en-GB" sz="2200" spc="-1" strike="noStrike">
                        <a:latin typeface="Arial"/>
                      </a:endParaRPr>
                    </a:p>
                    <a:p>
                      <a:pPr>
                        <a:lnSpc>
                          <a:spcPct val="100000"/>
                        </a:lnSpc>
                      </a:pPr>
                      <a:r>
                        <a:rPr b="0" lang="en-GB" sz="1100" spc="-1" strike="noStrike">
                          <a:solidFill>
                            <a:srgbClr val="000000"/>
                          </a:solidFill>
                          <a:latin typeface="Arial"/>
                        </a:rPr>
                        <a:t> </a:t>
                      </a:r>
                      <a:endParaRPr b="0" lang="en-GB" sz="1100" spc="-1" strike="noStrike">
                        <a:latin typeface="Arial"/>
                      </a:endParaRPr>
                    </a:p>
                    <a:p>
                      <a:pPr>
                        <a:lnSpc>
                          <a:spcPct val="100000"/>
                        </a:lnSpc>
                      </a:pPr>
                      <a:r>
                        <a:rPr b="0" lang="en-GB" sz="1400" spc="-1" strike="noStrike">
                          <a:solidFill>
                            <a:srgbClr val="000000"/>
                          </a:solidFill>
                          <a:latin typeface="Arial"/>
                        </a:rPr>
                        <a:t>any preserved sign of past life more than 10,000 years old</a:t>
                      </a:r>
                      <a:endParaRPr b="0" lang="en-GB"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hMerge="1">
                  <a:tcPr marL="90000" marR="90000">
                    <a:solidFill>
                      <a:srgbClr val="729fcf"/>
                    </a:solidFill>
                  </a:tcPr>
                </a:tc>
                <a:tc hMerge="1">
                  <a:tcPr marL="90000" marR="90000">
                    <a:solidFill>
                      <a:srgbClr val="729fcf"/>
                    </a:solidFill>
                  </a:tcPr>
                </a:tc>
              </a:tr>
            </a:tbl>
          </a:graphicData>
        </a:graphic>
      </p:graphicFrame>
      <p:sp>
        <p:nvSpPr>
          <p:cNvPr id="190" name="CustomShape 4"/>
          <p:cNvSpPr/>
          <p:nvPr/>
        </p:nvSpPr>
        <p:spPr>
          <a:xfrm>
            <a:off x="864360" y="1008000"/>
            <a:ext cx="741528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n-GB" sz="2000" spc="-1" strike="noStrike">
                <a:solidFill>
                  <a:srgbClr val="000000"/>
                </a:solidFill>
                <a:latin typeface="Arial"/>
                <a:ea typeface="DejaVu Sans"/>
              </a:rPr>
              <a:t>Circus activity 3:</a:t>
            </a:r>
            <a:r>
              <a:rPr b="0" lang="en-GB" sz="2000" spc="-1" strike="noStrike">
                <a:solidFill>
                  <a:srgbClr val="000000"/>
                </a:solidFill>
                <a:latin typeface="Arial"/>
                <a:ea typeface="DejaVu Sans"/>
              </a:rPr>
              <a:t> Found in the ground – helpful cards</a:t>
            </a:r>
            <a:endParaRPr b="0" lang="en-GB" sz="2000" spc="-1" strike="noStrike">
              <a:latin typeface="Arial"/>
            </a:endParaRPr>
          </a:p>
        </p:txBody>
      </p:sp>
      <p:sp>
        <p:nvSpPr>
          <p:cNvPr id="191" name="Line 5"/>
          <p:cNvSpPr/>
          <p:nvPr/>
        </p:nvSpPr>
        <p:spPr>
          <a:xfrm>
            <a:off x="7841520" y="4055400"/>
            <a:ext cx="0" cy="1128600"/>
          </a:xfrm>
          <a:prstGeom prst="line">
            <a:avLst/>
          </a:prstGeom>
          <a:ln>
            <a:solidFill>
              <a:srgbClr val="000000"/>
            </a:solidFill>
          </a:ln>
        </p:spPr>
        <p:style>
          <a:lnRef idx="0"/>
          <a:fillRef idx="0"/>
          <a:effectRef idx="0"/>
          <a:fontRef idx="minor"/>
        </p:style>
      </p:sp>
      <p:sp>
        <p:nvSpPr>
          <p:cNvPr id="192" name="Line 6"/>
          <p:cNvSpPr/>
          <p:nvPr/>
        </p:nvSpPr>
        <p:spPr>
          <a:xfrm>
            <a:off x="7841520" y="5400000"/>
            <a:ext cx="0" cy="1332000"/>
          </a:xfrm>
          <a:prstGeom prst="line">
            <a:avLst/>
          </a:prstGeom>
          <a:ln>
            <a:solidFill>
              <a:srgbClr val="000000"/>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CustomShape 1"/>
          <p:cNvSpPr/>
          <p:nvPr/>
        </p:nvSpPr>
        <p:spPr>
          <a:xfrm>
            <a:off x="936000" y="288000"/>
            <a:ext cx="7199280" cy="4856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GB" sz="2800" spc="-1" strike="noStrike">
                <a:solidFill>
                  <a:srgbClr val="000000"/>
                </a:solidFill>
                <a:latin typeface="Arial"/>
                <a:ea typeface="DejaVu Sans"/>
              </a:rPr>
              <a:t>The rock circus</a:t>
            </a:r>
            <a:endParaRPr b="0" lang="en-GB" sz="2800" spc="-1" strike="noStrike">
              <a:latin typeface="Arial"/>
            </a:endParaRPr>
          </a:p>
        </p:txBody>
      </p:sp>
      <p:sp>
        <p:nvSpPr>
          <p:cNvPr id="194" name="CustomShape 2"/>
          <p:cNvSpPr/>
          <p:nvPr/>
        </p:nvSpPr>
        <p:spPr>
          <a:xfrm>
            <a:off x="936000" y="1224000"/>
            <a:ext cx="7415280" cy="699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n-GB" sz="2000" spc="-1" strike="noStrike">
                <a:solidFill>
                  <a:srgbClr val="000000"/>
                </a:solidFill>
                <a:latin typeface="Arial"/>
                <a:ea typeface="DejaVu Sans"/>
              </a:rPr>
              <a:t>Circus activity 3:</a:t>
            </a:r>
            <a:r>
              <a:rPr b="0" lang="en-GB" sz="2000" spc="-1" strike="noStrike">
                <a:solidFill>
                  <a:srgbClr val="000000"/>
                </a:solidFill>
                <a:latin typeface="Arial"/>
                <a:ea typeface="DejaVu Sans"/>
              </a:rPr>
              <a:t> Found in the ground</a:t>
            </a:r>
            <a:endParaRPr b="0" lang="en-GB" sz="2000" spc="-1" strike="noStrike">
              <a:latin typeface="Arial"/>
            </a:endParaRPr>
          </a:p>
          <a:p>
            <a:pPr algn="ctr">
              <a:lnSpc>
                <a:spcPct val="100000"/>
              </a:lnSpc>
            </a:pPr>
            <a:r>
              <a:rPr b="0" lang="en-GB" sz="2000" spc="-1" strike="noStrike">
                <a:solidFill>
                  <a:srgbClr val="000000"/>
                </a:solidFill>
                <a:latin typeface="Arial"/>
                <a:ea typeface="DejaVu Sans"/>
              </a:rPr>
              <a:t>- using the Venn diagram approach</a:t>
            </a:r>
            <a:endParaRPr b="0" lang="en-GB" sz="2000" spc="-1" strike="noStrike">
              <a:latin typeface="Arial"/>
            </a:endParaRPr>
          </a:p>
        </p:txBody>
      </p:sp>
      <p:pic>
        <p:nvPicPr>
          <p:cNvPr id="195" name="Picture 6" descr=""/>
          <p:cNvPicPr/>
          <p:nvPr/>
        </p:nvPicPr>
        <p:blipFill>
          <a:blip r:embed="rId1"/>
          <a:stretch/>
        </p:blipFill>
        <p:spPr>
          <a:xfrm>
            <a:off x="2520000" y="2216520"/>
            <a:ext cx="4174920" cy="4190400"/>
          </a:xfrm>
          <a:prstGeom prst="rect">
            <a:avLst/>
          </a:prstGeom>
          <a:ln>
            <a:solidFill>
              <a:schemeClr val="tx1"/>
            </a:solid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CustomShape 1"/>
          <p:cNvSpPr/>
          <p:nvPr/>
        </p:nvSpPr>
        <p:spPr>
          <a:xfrm>
            <a:off x="3168000" y="378000"/>
            <a:ext cx="2808720" cy="4856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GB" sz="2800" spc="-1" strike="noStrike">
                <a:solidFill>
                  <a:srgbClr val="000000"/>
                </a:solidFill>
                <a:latin typeface="Arial"/>
                <a:ea typeface="DejaVu Sans"/>
              </a:rPr>
              <a:t>The rock circus</a:t>
            </a:r>
            <a:endParaRPr b="0" lang="en-GB" sz="2800" spc="-1" strike="noStrike">
              <a:latin typeface="Arial"/>
            </a:endParaRPr>
          </a:p>
        </p:txBody>
      </p:sp>
      <p:sp>
        <p:nvSpPr>
          <p:cNvPr id="197" name="CustomShape 2"/>
          <p:cNvSpPr/>
          <p:nvPr/>
        </p:nvSpPr>
        <p:spPr>
          <a:xfrm>
            <a:off x="864000" y="1440000"/>
            <a:ext cx="367164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n-GB" sz="2000" spc="-1" strike="noStrike">
                <a:solidFill>
                  <a:srgbClr val="000000"/>
                </a:solidFill>
                <a:latin typeface="Arial"/>
                <a:ea typeface="DejaVu Sans"/>
              </a:rPr>
              <a:t>Circus activity 4:</a:t>
            </a:r>
            <a:r>
              <a:rPr b="0" lang="en-GB" sz="2000" spc="-1" strike="noStrike">
                <a:solidFill>
                  <a:srgbClr val="000000"/>
                </a:solidFill>
                <a:latin typeface="Arial"/>
                <a:ea typeface="DejaVu Sans"/>
              </a:rPr>
              <a:t> Rock builder</a:t>
            </a:r>
            <a:endParaRPr b="0" lang="en-GB" sz="2000" spc="-1" strike="noStrike">
              <a:latin typeface="Arial"/>
            </a:endParaRPr>
          </a:p>
        </p:txBody>
      </p:sp>
      <p:pic>
        <p:nvPicPr>
          <p:cNvPr id="198" name="Picture 3" descr=""/>
          <p:cNvPicPr/>
          <p:nvPr/>
        </p:nvPicPr>
        <p:blipFill>
          <a:blip r:embed="rId1"/>
          <a:srcRect l="3825" t="9721" r="5413" b="9248"/>
          <a:stretch/>
        </p:blipFill>
        <p:spPr>
          <a:xfrm>
            <a:off x="684720" y="2232720"/>
            <a:ext cx="4066920" cy="2230920"/>
          </a:xfrm>
          <a:prstGeom prst="rect">
            <a:avLst/>
          </a:prstGeom>
          <a:ln>
            <a:solidFill>
              <a:schemeClr val="tx1"/>
            </a:solidFill>
          </a:ln>
        </p:spPr>
      </p:pic>
      <p:pic>
        <p:nvPicPr>
          <p:cNvPr id="199" name="Picture 2_2" descr="layers of sand"/>
          <p:cNvPicPr/>
          <p:nvPr/>
        </p:nvPicPr>
        <p:blipFill>
          <a:blip r:embed="rId2"/>
          <a:srcRect l="4186" t="6272" r="5249" b="7088"/>
          <a:stretch/>
        </p:blipFill>
        <p:spPr>
          <a:xfrm>
            <a:off x="4843800" y="1224000"/>
            <a:ext cx="3795840" cy="4614480"/>
          </a:xfrm>
          <a:prstGeom prst="rect">
            <a:avLst/>
          </a:prstGeom>
          <a:ln>
            <a:solidFill>
              <a:schemeClr val="tx1"/>
            </a:solidFill>
          </a:ln>
        </p:spPr>
      </p:pic>
      <p:sp>
        <p:nvSpPr>
          <p:cNvPr id="200" name="CustomShape 3"/>
          <p:cNvSpPr/>
          <p:nvPr/>
        </p:nvSpPr>
        <p:spPr>
          <a:xfrm>
            <a:off x="1368000" y="6021720"/>
            <a:ext cx="6767640" cy="60192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GB" sz="1800" spc="-1" strike="noStrike">
                <a:latin typeface="Arial"/>
              </a:rPr>
              <a:t>Go to video hyperlink:</a:t>
            </a:r>
            <a:endParaRPr b="0" lang="en-GB" sz="1800" spc="-1" strike="noStrike">
              <a:latin typeface="Arial"/>
            </a:endParaRPr>
          </a:p>
          <a:p>
            <a:pPr algn="ctr">
              <a:lnSpc>
                <a:spcPct val="100000"/>
              </a:lnSpc>
            </a:pPr>
            <a:r>
              <a:rPr b="0" lang="en-GB" sz="1800" spc="-1" strike="noStrike" u="sng">
                <a:solidFill>
                  <a:srgbClr val="ccccff"/>
                </a:solidFill>
                <a:uFillTx/>
                <a:latin typeface="Arial"/>
                <a:hlinkClick r:id="rId3"/>
              </a:rPr>
              <a:t>https://www.earthlearningidea.com/Video/Pr_Rock_builder.html</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936000" y="216000"/>
            <a:ext cx="7271280" cy="4856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GB" sz="2800" spc="-1" strike="noStrike">
                <a:solidFill>
                  <a:srgbClr val="000000"/>
                </a:solidFill>
                <a:latin typeface="Arial"/>
                <a:ea typeface="DejaVu Sans"/>
              </a:rPr>
              <a:t>The rock circus</a:t>
            </a:r>
            <a:endParaRPr b="0" lang="en-GB" sz="2800" spc="-1" strike="noStrike">
              <a:latin typeface="Arial"/>
            </a:endParaRPr>
          </a:p>
        </p:txBody>
      </p:sp>
      <p:sp>
        <p:nvSpPr>
          <p:cNvPr id="202" name="CustomShape 2"/>
          <p:cNvSpPr/>
          <p:nvPr/>
        </p:nvSpPr>
        <p:spPr>
          <a:xfrm>
            <a:off x="936000" y="864000"/>
            <a:ext cx="7415280" cy="3949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n-GB" sz="2000" spc="-1" strike="noStrike">
                <a:solidFill>
                  <a:srgbClr val="000000"/>
                </a:solidFill>
                <a:latin typeface="Arial"/>
                <a:ea typeface="DejaVu Sans"/>
              </a:rPr>
              <a:t>Circus activity 5:</a:t>
            </a:r>
            <a:r>
              <a:rPr b="0" lang="en-GB" sz="2000" spc="-1" strike="noStrike">
                <a:solidFill>
                  <a:srgbClr val="000000"/>
                </a:solidFill>
                <a:latin typeface="Arial"/>
                <a:ea typeface="DejaVu Sans"/>
              </a:rPr>
              <a:t> Rocks at school and beyond</a:t>
            </a:r>
            <a:endParaRPr b="0" lang="en-GB" sz="2000" spc="-1" strike="noStrike">
              <a:latin typeface="Arial"/>
            </a:endParaRPr>
          </a:p>
        </p:txBody>
      </p:sp>
      <p:pic>
        <p:nvPicPr>
          <p:cNvPr id="203" name="Picture 2_3" descr="C:\Users\Chris\Documents\Chris\UKOOA-ESEU\Scotland\CfE workshops\Upper primary workshop\Scotland higher prim workshoop\Scotland beneath your feet, May '14\Somewhere in the middle\P6190955.JPG"/>
          <p:cNvPicPr/>
          <p:nvPr/>
        </p:nvPicPr>
        <p:blipFill>
          <a:blip r:embed="rId1"/>
          <a:srcRect l="0" t="0" r="5775" b="0"/>
          <a:stretch/>
        </p:blipFill>
        <p:spPr>
          <a:xfrm>
            <a:off x="2304000" y="1385280"/>
            <a:ext cx="4822920" cy="4662360"/>
          </a:xfrm>
          <a:prstGeom prst="rect">
            <a:avLst/>
          </a:prstGeom>
          <a:ln>
            <a:solidFill>
              <a:schemeClr val="tx1"/>
            </a:solidFill>
          </a:ln>
        </p:spPr>
      </p:pic>
      <p:sp>
        <p:nvSpPr>
          <p:cNvPr id="204" name="CustomShape 3"/>
          <p:cNvSpPr/>
          <p:nvPr/>
        </p:nvSpPr>
        <p:spPr>
          <a:xfrm>
            <a:off x="1656000" y="6120000"/>
            <a:ext cx="6911640" cy="6476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GB" sz="1800" spc="-1" strike="noStrike">
                <a:latin typeface="Arial"/>
              </a:rPr>
              <a:t>Go to video hyperlink:</a:t>
            </a:r>
            <a:endParaRPr b="0" lang="en-GB" sz="1800" spc="-1" strike="noStrike">
              <a:latin typeface="Arial"/>
            </a:endParaRPr>
          </a:p>
          <a:p>
            <a:pPr algn="ctr">
              <a:lnSpc>
                <a:spcPct val="100000"/>
              </a:lnSpc>
            </a:pPr>
            <a:r>
              <a:rPr b="0" lang="en-GB" sz="1800" spc="-1" strike="noStrike" u="sng">
                <a:solidFill>
                  <a:srgbClr val="ccccff"/>
                </a:solidFill>
                <a:uFillTx/>
                <a:latin typeface="Arial"/>
                <a:hlinkClick r:id="rId2"/>
              </a:rPr>
              <a:t>https://www.earthlearningidea.com/Video/Pr_Rocks_school.html</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CustomShape 1"/>
          <p:cNvSpPr/>
          <p:nvPr/>
        </p:nvSpPr>
        <p:spPr>
          <a:xfrm>
            <a:off x="1080000" y="233640"/>
            <a:ext cx="6983280" cy="4856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GB" sz="2800" spc="-1" strike="noStrike">
                <a:solidFill>
                  <a:srgbClr val="000000"/>
                </a:solidFill>
                <a:latin typeface="Arial"/>
                <a:ea typeface="DejaVu Sans"/>
              </a:rPr>
              <a:t>The rock circus</a:t>
            </a:r>
            <a:endParaRPr b="0" lang="en-GB" sz="2800" spc="-1" strike="noStrike">
              <a:latin typeface="Arial"/>
            </a:endParaRPr>
          </a:p>
        </p:txBody>
      </p:sp>
      <p:sp>
        <p:nvSpPr>
          <p:cNvPr id="206" name="CustomShape 2"/>
          <p:cNvSpPr/>
          <p:nvPr/>
        </p:nvSpPr>
        <p:spPr>
          <a:xfrm>
            <a:off x="899640" y="973440"/>
            <a:ext cx="741528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n-GB" sz="2000" spc="-1" strike="noStrike">
                <a:solidFill>
                  <a:srgbClr val="000000"/>
                </a:solidFill>
                <a:latin typeface="Arial"/>
                <a:ea typeface="DejaVu Sans"/>
              </a:rPr>
              <a:t>Plenary:</a:t>
            </a:r>
            <a:r>
              <a:rPr b="0" lang="en-GB" sz="2000" spc="-1" strike="noStrike">
                <a:solidFill>
                  <a:srgbClr val="000000"/>
                </a:solidFill>
                <a:latin typeface="Arial"/>
                <a:ea typeface="DejaVu Sans"/>
              </a:rPr>
              <a:t> Sensory treasure hunt</a:t>
            </a:r>
            <a:endParaRPr b="0" lang="en-GB" sz="2000" spc="-1" strike="noStrike">
              <a:latin typeface="Arial"/>
            </a:endParaRPr>
          </a:p>
        </p:txBody>
      </p:sp>
      <p:pic>
        <p:nvPicPr>
          <p:cNvPr id="207" name="Picture 2_4" descr=""/>
          <p:cNvPicPr/>
          <p:nvPr/>
        </p:nvPicPr>
        <p:blipFill>
          <a:blip r:embed="rId1"/>
          <a:stretch/>
        </p:blipFill>
        <p:spPr>
          <a:xfrm>
            <a:off x="1728000" y="1584000"/>
            <a:ext cx="5787000" cy="4279320"/>
          </a:xfrm>
          <a:prstGeom prst="rect">
            <a:avLst/>
          </a:prstGeom>
          <a:ln>
            <a:solidFill>
              <a:schemeClr val="tx1"/>
            </a:solidFill>
          </a:ln>
        </p:spPr>
      </p:pic>
      <p:sp>
        <p:nvSpPr>
          <p:cNvPr id="208" name="CustomShape 3"/>
          <p:cNvSpPr/>
          <p:nvPr/>
        </p:nvSpPr>
        <p:spPr>
          <a:xfrm>
            <a:off x="1584000" y="6021720"/>
            <a:ext cx="7127640" cy="60192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GB" sz="1800" spc="-1" strike="noStrike">
                <a:latin typeface="Arial"/>
              </a:rPr>
              <a:t>Go to video hyperlink:</a:t>
            </a:r>
            <a:endParaRPr b="0" lang="en-GB" sz="1800" spc="-1" strike="noStrike">
              <a:latin typeface="Arial"/>
            </a:endParaRPr>
          </a:p>
          <a:p>
            <a:pPr algn="ctr">
              <a:lnSpc>
                <a:spcPct val="100000"/>
              </a:lnSpc>
            </a:pPr>
            <a:r>
              <a:rPr b="0" lang="en-GB" sz="1800" spc="-1" strike="noStrike" u="sng">
                <a:solidFill>
                  <a:srgbClr val="ccccff"/>
                </a:solidFill>
                <a:uFillTx/>
                <a:latin typeface="Arial"/>
                <a:hlinkClick r:id="rId2"/>
              </a:rPr>
              <a:t>https://www.earthlearningidea.com/Video/Pr_Sensory_treasure.html</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CustomShape 1"/>
          <p:cNvSpPr/>
          <p:nvPr/>
        </p:nvSpPr>
        <p:spPr>
          <a:xfrm>
            <a:off x="792000" y="216000"/>
            <a:ext cx="7487280" cy="4856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GB" sz="2800" spc="-1" strike="noStrike">
                <a:solidFill>
                  <a:srgbClr val="000000"/>
                </a:solidFill>
                <a:latin typeface="Arial"/>
                <a:ea typeface="DejaVu Sans"/>
              </a:rPr>
              <a:t>The rock circus</a:t>
            </a:r>
            <a:endParaRPr b="0" lang="en-GB" sz="2800" spc="-1" strike="noStrike">
              <a:latin typeface="Arial"/>
            </a:endParaRPr>
          </a:p>
        </p:txBody>
      </p:sp>
      <p:sp>
        <p:nvSpPr>
          <p:cNvPr id="210" name="CustomShape 2"/>
          <p:cNvSpPr/>
          <p:nvPr/>
        </p:nvSpPr>
        <p:spPr>
          <a:xfrm>
            <a:off x="936000" y="900720"/>
            <a:ext cx="741528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n-GB" sz="2000" spc="-1" strike="noStrike">
                <a:solidFill>
                  <a:srgbClr val="000000"/>
                </a:solidFill>
                <a:latin typeface="Arial"/>
                <a:ea typeface="DejaVu Sans"/>
              </a:rPr>
              <a:t>Plenary:</a:t>
            </a:r>
            <a:r>
              <a:rPr b="0" lang="en-GB" sz="2000" spc="-1" strike="noStrike">
                <a:solidFill>
                  <a:srgbClr val="000000"/>
                </a:solidFill>
                <a:latin typeface="Arial"/>
                <a:ea typeface="DejaVu Sans"/>
              </a:rPr>
              <a:t> Sensory treasure hunt</a:t>
            </a:r>
            <a:endParaRPr b="0" lang="en-GB" sz="2000" spc="-1" strike="noStrike">
              <a:latin typeface="Arial"/>
            </a:endParaRPr>
          </a:p>
        </p:txBody>
      </p:sp>
      <p:pic>
        <p:nvPicPr>
          <p:cNvPr id="211" name="Picture 2_5" descr=""/>
          <p:cNvPicPr/>
          <p:nvPr/>
        </p:nvPicPr>
        <p:blipFill>
          <a:blip r:embed="rId1"/>
          <a:srcRect l="12133" t="29631" r="65613" b="12293"/>
          <a:stretch/>
        </p:blipFill>
        <p:spPr>
          <a:xfrm>
            <a:off x="2880000" y="1406160"/>
            <a:ext cx="3454920" cy="507276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611640" y="260640"/>
            <a:ext cx="8129880" cy="713520"/>
          </a:xfrm>
          <a:prstGeom prst="rect">
            <a:avLst/>
          </a:prstGeom>
          <a:noFill/>
          <a:ln>
            <a:noFill/>
          </a:ln>
        </p:spPr>
        <p:style>
          <a:lnRef idx="0"/>
          <a:fillRef idx="0"/>
          <a:effectRef idx="0"/>
          <a:fontRef idx="minor"/>
        </p:style>
      </p:sp>
      <p:sp>
        <p:nvSpPr>
          <p:cNvPr id="142" name="CustomShape 2"/>
          <p:cNvSpPr/>
          <p:nvPr/>
        </p:nvSpPr>
        <p:spPr>
          <a:xfrm>
            <a:off x="1778760" y="1703880"/>
            <a:ext cx="6068160" cy="3495240"/>
          </a:xfrm>
          <a:prstGeom prst="rect">
            <a:avLst/>
          </a:prstGeom>
          <a:noFill/>
          <a:ln>
            <a:noFill/>
          </a:ln>
        </p:spPr>
        <p:style>
          <a:lnRef idx="0"/>
          <a:fillRef idx="0"/>
          <a:effectRef idx="0"/>
          <a:fontRef idx="minor"/>
        </p:style>
        <p:txBody>
          <a:bodyPr lIns="90000" rIns="90000" tIns="45000" bIns="45000">
            <a:noAutofit/>
          </a:bodyPr>
          <a:p>
            <a:pPr>
              <a:lnSpc>
                <a:spcPct val="80000"/>
              </a:lnSpc>
              <a:spcBef>
                <a:spcPts val="1199"/>
              </a:spcBef>
            </a:pPr>
            <a:r>
              <a:rPr b="0" lang="en-GB" sz="1800" spc="-1" strike="noStrike">
                <a:solidFill>
                  <a:srgbClr val="000000"/>
                </a:solidFill>
                <a:latin typeface="Arial"/>
                <a:ea typeface="굴림"/>
              </a:rPr>
              <a:t>Join our circus and explore the world! </a:t>
            </a:r>
            <a:endParaRPr b="0" lang="en-GB" sz="1800" spc="-1" strike="noStrike">
              <a:latin typeface="Arial"/>
            </a:endParaRPr>
          </a:p>
          <a:p>
            <a:pPr>
              <a:lnSpc>
                <a:spcPct val="80000"/>
              </a:lnSpc>
              <a:spcBef>
                <a:spcPts val="1199"/>
              </a:spcBef>
            </a:pPr>
            <a:r>
              <a:rPr b="0" lang="en-GB" sz="1800" spc="-1" strike="noStrike">
                <a:solidFill>
                  <a:srgbClr val="000000"/>
                </a:solidFill>
                <a:latin typeface="Arial"/>
                <a:ea typeface="굴림"/>
              </a:rPr>
              <a:t>Tackle the rocky part of the KS1 National Curriculum the scientific way. </a:t>
            </a:r>
            <a:endParaRPr b="0" lang="en-GB" sz="1800" spc="-1" strike="noStrike">
              <a:latin typeface="Arial"/>
            </a:endParaRPr>
          </a:p>
          <a:p>
            <a:pPr>
              <a:lnSpc>
                <a:spcPct val="80000"/>
              </a:lnSpc>
              <a:spcBef>
                <a:spcPts val="1199"/>
              </a:spcBef>
            </a:pPr>
            <a:r>
              <a:rPr b="0" lang="en-GB" sz="1800" spc="-1" strike="noStrike">
                <a:solidFill>
                  <a:srgbClr val="000000"/>
                </a:solidFill>
                <a:latin typeface="Arial"/>
                <a:ea typeface="굴림"/>
              </a:rPr>
              <a:t>Test the rocks, test to find out what they can tell us about the Earth we live on. </a:t>
            </a:r>
            <a:endParaRPr b="0" lang="en-GB" sz="1800" spc="-1" strike="noStrike">
              <a:latin typeface="Arial"/>
            </a:endParaRPr>
          </a:p>
          <a:p>
            <a:pPr>
              <a:lnSpc>
                <a:spcPct val="80000"/>
              </a:lnSpc>
              <a:spcBef>
                <a:spcPts val="1199"/>
              </a:spcBef>
            </a:pPr>
            <a:r>
              <a:rPr b="0" lang="en-GB" sz="1800" spc="-1" strike="noStrike">
                <a:solidFill>
                  <a:srgbClr val="000000"/>
                </a:solidFill>
                <a:latin typeface="Arial"/>
                <a:ea typeface="굴림"/>
              </a:rPr>
              <a:t>Try different interactive and hands-on practical activities that spotlight rocks as you may never have seen them before.</a:t>
            </a:r>
            <a:endParaRPr b="0" lang="en-GB" sz="1800" spc="-1" strike="noStrike">
              <a:latin typeface="Arial"/>
            </a:endParaRPr>
          </a:p>
          <a:p>
            <a:pPr>
              <a:lnSpc>
                <a:spcPct val="80000"/>
              </a:lnSpc>
              <a:spcBef>
                <a:spcPts val="1199"/>
              </a:spcBef>
              <a:tabLst>
                <a:tab algn="l" pos="0"/>
              </a:tabLst>
            </a:pPr>
            <a:r>
              <a:rPr b="0" lang="en-GB" sz="1800" spc="-1" strike="noStrike">
                <a:solidFill>
                  <a:srgbClr val="000000"/>
                </a:solidFill>
                <a:latin typeface="Arial"/>
                <a:ea typeface="굴림"/>
              </a:rPr>
              <a:t>… </a:t>
            </a:r>
            <a:r>
              <a:rPr b="0" lang="en-GB" sz="1800" spc="-1" strike="noStrike">
                <a:solidFill>
                  <a:srgbClr val="000000"/>
                </a:solidFill>
                <a:latin typeface="Arial"/>
                <a:ea typeface="굴림"/>
              </a:rPr>
              <a:t>and </a:t>
            </a:r>
            <a:endParaRPr b="0" lang="en-GB" sz="1800" spc="-1" strike="noStrike">
              <a:latin typeface="Arial"/>
            </a:endParaRPr>
          </a:p>
          <a:p>
            <a:pPr>
              <a:lnSpc>
                <a:spcPct val="80000"/>
              </a:lnSpc>
              <a:spcBef>
                <a:spcPts val="1199"/>
              </a:spcBef>
              <a:tabLst>
                <a:tab algn="l" pos="0"/>
              </a:tabLst>
            </a:pPr>
            <a:r>
              <a:rPr b="0" lang="en-GB" sz="1800" spc="-1" strike="noStrike">
                <a:solidFill>
                  <a:srgbClr val="000000"/>
                </a:solidFill>
                <a:latin typeface="Arial"/>
                <a:ea typeface="굴림"/>
              </a:rPr>
              <a:t>Enjoy the thrills and spills of ‘The rock circus’ in your own classroom</a:t>
            </a:r>
            <a:r>
              <a:rPr b="0" lang="en-GB" sz="2400" spc="-1" strike="noStrike">
                <a:solidFill>
                  <a:srgbClr val="000000"/>
                </a:solidFill>
                <a:latin typeface="Arial"/>
                <a:ea typeface="굴림"/>
              </a:rPr>
              <a:t>.</a:t>
            </a:r>
            <a:endParaRPr b="0" lang="en-GB" sz="2400" spc="-1" strike="noStrike">
              <a:latin typeface="Arial"/>
            </a:endParaRPr>
          </a:p>
          <a:p>
            <a:pPr>
              <a:lnSpc>
                <a:spcPct val="100000"/>
              </a:lnSpc>
              <a:spcBef>
                <a:spcPts val="561"/>
              </a:spcBef>
              <a:tabLst>
                <a:tab algn="l" pos="0"/>
              </a:tabLst>
            </a:pPr>
            <a:endParaRPr b="0" lang="en-GB" sz="2400" spc="-1" strike="noStrike">
              <a:latin typeface="Arial"/>
            </a:endParaRPr>
          </a:p>
        </p:txBody>
      </p:sp>
      <p:pic>
        <p:nvPicPr>
          <p:cNvPr id="143" name="Picture 8_0" descr="clown holding balloon"/>
          <p:cNvPicPr/>
          <p:nvPr/>
        </p:nvPicPr>
        <p:blipFill>
          <a:blip r:embed="rId1"/>
          <a:stretch/>
        </p:blipFill>
        <p:spPr>
          <a:xfrm>
            <a:off x="792000" y="360000"/>
            <a:ext cx="779760" cy="1522440"/>
          </a:xfrm>
          <a:prstGeom prst="rect">
            <a:avLst/>
          </a:prstGeom>
          <a:ln w="12600">
            <a:solidFill>
              <a:srgbClr val="000000"/>
            </a:solidFill>
            <a:miter/>
          </a:ln>
        </p:spPr>
      </p:pic>
      <p:pic>
        <p:nvPicPr>
          <p:cNvPr id="144" name="Picture 12" descr="clown"/>
          <p:cNvPicPr/>
          <p:nvPr/>
        </p:nvPicPr>
        <p:blipFill>
          <a:blip r:embed="rId2"/>
          <a:stretch/>
        </p:blipFill>
        <p:spPr>
          <a:xfrm>
            <a:off x="792000" y="5256000"/>
            <a:ext cx="1417680" cy="1332000"/>
          </a:xfrm>
          <a:prstGeom prst="rect">
            <a:avLst/>
          </a:prstGeom>
          <a:ln w="9360">
            <a:solidFill>
              <a:schemeClr val="tx1"/>
            </a:solidFill>
            <a:miter/>
          </a:ln>
        </p:spPr>
      </p:pic>
      <p:pic>
        <p:nvPicPr>
          <p:cNvPr id="145" name="Picture 10" descr="circus elephant"/>
          <p:cNvPicPr/>
          <p:nvPr/>
        </p:nvPicPr>
        <p:blipFill>
          <a:blip r:embed="rId3"/>
          <a:stretch/>
        </p:blipFill>
        <p:spPr>
          <a:xfrm>
            <a:off x="7179120" y="5200200"/>
            <a:ext cx="1387800" cy="1206720"/>
          </a:xfrm>
          <a:prstGeom prst="rect">
            <a:avLst/>
          </a:prstGeom>
          <a:ln w="12600">
            <a:solidFill>
              <a:srgbClr val="000000"/>
            </a:solidFill>
            <a:miter/>
          </a:ln>
        </p:spPr>
      </p:pic>
      <p:sp>
        <p:nvSpPr>
          <p:cNvPr id="146" name="CustomShape 3"/>
          <p:cNvSpPr/>
          <p:nvPr/>
        </p:nvSpPr>
        <p:spPr>
          <a:xfrm>
            <a:off x="3024360" y="648000"/>
            <a:ext cx="2808720" cy="4856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GB" sz="2800" spc="-1" strike="noStrike">
                <a:solidFill>
                  <a:srgbClr val="000000"/>
                </a:solidFill>
                <a:latin typeface="Arial"/>
                <a:ea typeface="DejaVu Sans"/>
              </a:rPr>
              <a:t>The rock circus</a:t>
            </a:r>
            <a:endParaRPr b="0" lang="en-GB" sz="2800" spc="-1" strike="noStrike">
              <a:latin typeface="Arial"/>
            </a:endParaRPr>
          </a:p>
        </p:txBody>
      </p:sp>
      <p:pic>
        <p:nvPicPr>
          <p:cNvPr id="147" name="Picture 14_0" descr="circus tent"/>
          <p:cNvPicPr/>
          <p:nvPr/>
        </p:nvPicPr>
        <p:blipFill>
          <a:blip r:embed="rId4"/>
          <a:stretch/>
        </p:blipFill>
        <p:spPr>
          <a:xfrm>
            <a:off x="7390440" y="432000"/>
            <a:ext cx="1351080" cy="1303560"/>
          </a:xfrm>
          <a:prstGeom prst="rect">
            <a:avLst/>
          </a:prstGeom>
          <a:ln w="12600">
            <a:solidFill>
              <a:srgbClr val="000000"/>
            </a:solidFill>
            <a:miter/>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CustomShape 1"/>
          <p:cNvSpPr/>
          <p:nvPr/>
        </p:nvSpPr>
        <p:spPr>
          <a:xfrm>
            <a:off x="576000" y="305640"/>
            <a:ext cx="8135280" cy="4856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GB" sz="2800" spc="-1" strike="noStrike">
                <a:solidFill>
                  <a:srgbClr val="000000"/>
                </a:solidFill>
                <a:latin typeface="Arial"/>
                <a:ea typeface="DejaVu Sans"/>
              </a:rPr>
              <a:t>The rock circus</a:t>
            </a:r>
            <a:endParaRPr b="0" lang="en-GB" sz="2800" spc="-1" strike="noStrike">
              <a:latin typeface="Arial"/>
            </a:endParaRPr>
          </a:p>
        </p:txBody>
      </p:sp>
      <p:sp>
        <p:nvSpPr>
          <p:cNvPr id="213" name="CustomShape 2"/>
          <p:cNvSpPr/>
          <p:nvPr/>
        </p:nvSpPr>
        <p:spPr>
          <a:xfrm>
            <a:off x="504000" y="1440000"/>
            <a:ext cx="8206920" cy="4591080"/>
          </a:xfrm>
          <a:prstGeom prst="rect">
            <a:avLst/>
          </a:prstGeom>
          <a:noFill/>
          <a:ln>
            <a:noFill/>
          </a:ln>
        </p:spPr>
        <p:style>
          <a:lnRef idx="0"/>
          <a:fillRef idx="0"/>
          <a:effectRef idx="0"/>
          <a:fontRef idx="minor"/>
        </p:style>
        <p:txBody>
          <a:bodyPr lIns="90000" rIns="90000" tIns="45000" bIns="45000">
            <a:noAutofit/>
          </a:bodyPr>
          <a:p>
            <a:pPr marL="343080" indent="-341640" algn="ctr">
              <a:lnSpc>
                <a:spcPct val="80000"/>
              </a:lnSpc>
              <a:spcBef>
                <a:spcPts val="1001"/>
              </a:spcBef>
              <a:tabLst>
                <a:tab algn="l" pos="0"/>
              </a:tabLst>
            </a:pPr>
            <a:r>
              <a:rPr b="1" lang="en-US" sz="2000" spc="-1" strike="noStrike">
                <a:solidFill>
                  <a:srgbClr val="000000"/>
                </a:solidFill>
                <a:latin typeface="Arial"/>
                <a:ea typeface="DejaVu Sans"/>
              </a:rPr>
              <a:t>Workshop outcomes</a:t>
            </a:r>
            <a:endParaRPr b="0" lang="en-GB" sz="2000" spc="-1" strike="noStrike">
              <a:latin typeface="Arial"/>
            </a:endParaRPr>
          </a:p>
          <a:p>
            <a:pPr marL="343080" indent="-341640">
              <a:lnSpc>
                <a:spcPct val="100000"/>
              </a:lnSpc>
              <a:spcBef>
                <a:spcPts val="400"/>
              </a:spcBef>
              <a:tabLst>
                <a:tab algn="l" pos="0"/>
              </a:tabLst>
            </a:pPr>
            <a:r>
              <a:rPr b="0" lang="en-GB" sz="1800" spc="-1" strike="noStrike">
                <a:solidFill>
                  <a:srgbClr val="000000"/>
                </a:solidFill>
                <a:latin typeface="Arial"/>
                <a:ea typeface="DejaVu Sans"/>
              </a:rPr>
              <a:t>   </a:t>
            </a:r>
            <a:r>
              <a:rPr b="0" lang="en-GB" sz="1800" spc="-1" strike="noStrike">
                <a:solidFill>
                  <a:srgbClr val="000000"/>
                </a:solidFill>
                <a:latin typeface="Arial"/>
                <a:ea typeface="DejaVu Sans"/>
              </a:rPr>
              <a:t>The workshop and its activities provide the following outcomes:</a:t>
            </a:r>
            <a:endParaRPr b="0" lang="en-GB" sz="1800" spc="-1" strike="noStrike">
              <a:latin typeface="Arial"/>
            </a:endParaRPr>
          </a:p>
          <a:p>
            <a:pPr marL="216000" indent="-214920">
              <a:lnSpc>
                <a:spcPct val="100000"/>
              </a:lnSpc>
              <a:spcBef>
                <a:spcPts val="400"/>
              </a:spcBef>
              <a:buClr>
                <a:srgbClr val="000000"/>
              </a:buClr>
              <a:buSzPct val="45000"/>
              <a:buFont typeface="Wingdings" charset="2"/>
              <a:buChar char=""/>
              <a:tabLst>
                <a:tab algn="l" pos="0"/>
              </a:tabLst>
            </a:pPr>
            <a:r>
              <a:rPr b="0" lang="en-GB" sz="1800" spc="-1" strike="noStrike">
                <a:solidFill>
                  <a:srgbClr val="000000"/>
                </a:solidFill>
                <a:latin typeface="Arial"/>
                <a:ea typeface="DejaVu Sans"/>
              </a:rPr>
              <a:t>insights into how minerals, rocks, fossils and other things ‘found in the ground’ can be sorted, classified and identified most effectively;</a:t>
            </a:r>
            <a:endParaRPr b="0" lang="en-GB" sz="1800" spc="-1" strike="noStrike">
              <a:latin typeface="Arial"/>
            </a:endParaRPr>
          </a:p>
          <a:p>
            <a:pPr marL="216000" indent="-214920">
              <a:lnSpc>
                <a:spcPct val="100000"/>
              </a:lnSpc>
              <a:spcBef>
                <a:spcPts val="400"/>
              </a:spcBef>
              <a:buClr>
                <a:srgbClr val="000000"/>
              </a:buClr>
              <a:buSzPct val="45000"/>
              <a:buFont typeface="Wingdings" charset="2"/>
              <a:buChar char=""/>
              <a:tabLst>
                <a:tab algn="l" pos="0"/>
              </a:tabLst>
            </a:pPr>
            <a:r>
              <a:rPr b="0" lang="en-GB" sz="1800" spc="-1" strike="noStrike">
                <a:solidFill>
                  <a:srgbClr val="000000"/>
                </a:solidFill>
                <a:latin typeface="Arial"/>
                <a:ea typeface="DejaVu Sans"/>
              </a:rPr>
              <a:t>the use of evidence to distinguish fossils from non-fossils;</a:t>
            </a:r>
            <a:endParaRPr b="0" lang="en-GB" sz="1800" spc="-1" strike="noStrike">
              <a:latin typeface="Arial"/>
            </a:endParaRPr>
          </a:p>
          <a:p>
            <a:pPr marL="216000" indent="-214920">
              <a:lnSpc>
                <a:spcPct val="100000"/>
              </a:lnSpc>
              <a:spcBef>
                <a:spcPts val="400"/>
              </a:spcBef>
              <a:buClr>
                <a:srgbClr val="000000"/>
              </a:buClr>
              <a:buSzPct val="45000"/>
              <a:buFont typeface="Wingdings" charset="2"/>
              <a:buChar char=""/>
              <a:tabLst>
                <a:tab algn="l" pos="0"/>
              </a:tabLst>
            </a:pPr>
            <a:r>
              <a:rPr b="0" lang="en-GB" sz="1800" spc="-1" strike="noStrike">
                <a:solidFill>
                  <a:srgbClr val="000000"/>
                </a:solidFill>
                <a:latin typeface="Arial"/>
                <a:ea typeface="DejaVu Sans"/>
              </a:rPr>
              <a:t>an opportunity to explore the vicinity of the school for the natural materials found there;</a:t>
            </a:r>
            <a:endParaRPr b="0" lang="en-GB" sz="1800" spc="-1" strike="noStrike">
              <a:latin typeface="Arial"/>
            </a:endParaRPr>
          </a:p>
          <a:p>
            <a:pPr marL="216000" indent="-214920">
              <a:lnSpc>
                <a:spcPct val="100000"/>
              </a:lnSpc>
              <a:spcBef>
                <a:spcPts val="400"/>
              </a:spcBef>
              <a:buClr>
                <a:srgbClr val="000000"/>
              </a:buClr>
              <a:buSzPct val="45000"/>
              <a:buFont typeface="Wingdings" charset="2"/>
              <a:buChar char=""/>
              <a:tabLst>
                <a:tab algn="l" pos="0"/>
              </a:tabLst>
            </a:pPr>
            <a:r>
              <a:rPr b="0" lang="en-GB" sz="1800" spc="-1" strike="noStrike">
                <a:solidFill>
                  <a:srgbClr val="000000"/>
                </a:solidFill>
                <a:latin typeface="Arial"/>
                <a:ea typeface="DejaVu Sans"/>
              </a:rPr>
              <a:t>an opportunity to investigate sedimentary rock formation processes;</a:t>
            </a:r>
            <a:endParaRPr b="0" lang="en-GB" sz="1800" spc="-1" strike="noStrike">
              <a:latin typeface="Arial"/>
            </a:endParaRPr>
          </a:p>
          <a:p>
            <a:pPr marL="216000" indent="-214920">
              <a:lnSpc>
                <a:spcPct val="100000"/>
              </a:lnSpc>
              <a:spcBef>
                <a:spcPts val="400"/>
              </a:spcBef>
              <a:buClr>
                <a:srgbClr val="000000"/>
              </a:buClr>
              <a:buSzPct val="45000"/>
              <a:buFont typeface="Wingdings" charset="2"/>
              <a:buChar char=""/>
              <a:tabLst>
                <a:tab algn="l" pos="0"/>
              </a:tabLst>
            </a:pPr>
            <a:r>
              <a:rPr b="0" lang="en-GB" sz="1800" spc="-1" strike="noStrike">
                <a:solidFill>
                  <a:srgbClr val="000000"/>
                </a:solidFill>
                <a:latin typeface="Arial"/>
                <a:ea typeface="DejaVu Sans"/>
              </a:rPr>
              <a:t>the potential to use Earth materials for a wide range of cross-curricular and creative activities;</a:t>
            </a:r>
            <a:endParaRPr b="0" lang="en-GB" sz="1800" spc="-1" strike="noStrike">
              <a:latin typeface="Arial"/>
            </a:endParaRPr>
          </a:p>
          <a:p>
            <a:pPr marL="216000" indent="-214920">
              <a:lnSpc>
                <a:spcPct val="100000"/>
              </a:lnSpc>
              <a:spcBef>
                <a:spcPts val="400"/>
              </a:spcBef>
              <a:buClr>
                <a:srgbClr val="000000"/>
              </a:buClr>
              <a:buSzPct val="45000"/>
              <a:buFont typeface="Wingdings" charset="2"/>
              <a:buChar char=""/>
              <a:tabLst>
                <a:tab algn="l" pos="0"/>
              </a:tabLst>
            </a:pPr>
            <a:r>
              <a:rPr b="0" lang="en-GB" sz="1800" spc="-1" strike="noStrike">
                <a:solidFill>
                  <a:srgbClr val="000000"/>
                </a:solidFill>
                <a:latin typeface="Arial"/>
                <a:ea typeface="DejaVu Sans"/>
              </a:rPr>
              <a:t>practical activities that develop skills of exploration, discussion, argumentation and creativity;</a:t>
            </a:r>
            <a:endParaRPr b="0" lang="en-GB" sz="1800" spc="-1" strike="noStrike">
              <a:latin typeface="Arial"/>
            </a:endParaRPr>
          </a:p>
          <a:p>
            <a:pPr marL="216000" indent="-214920">
              <a:lnSpc>
                <a:spcPct val="100000"/>
              </a:lnSpc>
              <a:spcBef>
                <a:spcPts val="400"/>
              </a:spcBef>
              <a:buClr>
                <a:srgbClr val="000000"/>
              </a:buClr>
              <a:buSzPct val="45000"/>
              <a:buFont typeface="Wingdings" charset="2"/>
              <a:buChar char=""/>
              <a:tabLst>
                <a:tab algn="l" pos="0"/>
              </a:tabLst>
            </a:pPr>
            <a:r>
              <a:rPr b="0" lang="en-GB" sz="1800" spc="-1" strike="noStrike">
                <a:solidFill>
                  <a:srgbClr val="000000"/>
                </a:solidFill>
                <a:latin typeface="Arial"/>
                <a:ea typeface="DejaVu Sans"/>
              </a:rPr>
              <a:t>guidance on how the elements of Earth science in the curriculum can be taught most effectively</a:t>
            </a:r>
            <a:r>
              <a:rPr b="0" lang="en-GB" sz="2000" spc="-1" strike="noStrike">
                <a:solidFill>
                  <a:srgbClr val="000000"/>
                </a:solidFill>
                <a:latin typeface="Arial"/>
                <a:ea typeface="DejaVu Sans"/>
              </a:rPr>
              <a:t>.</a:t>
            </a: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CustomShape 1"/>
          <p:cNvSpPr/>
          <p:nvPr/>
        </p:nvSpPr>
        <p:spPr>
          <a:xfrm>
            <a:off x="554760" y="216000"/>
            <a:ext cx="8295120" cy="12171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3200" spc="-1" strike="noStrike">
                <a:solidFill>
                  <a:srgbClr val="000000"/>
                </a:solidFill>
                <a:latin typeface="Arial"/>
                <a:ea typeface="DejaVu Sans"/>
              </a:rPr>
              <a:t>The rock circus – online</a:t>
            </a:r>
            <a:r>
              <a:rPr b="1" lang="en-US" sz="4000" spc="-1" strike="noStrike">
                <a:solidFill>
                  <a:srgbClr val="000000"/>
                </a:solidFill>
                <a:latin typeface="Arial"/>
                <a:ea typeface="DejaVu Sans"/>
              </a:rPr>
              <a:t> </a:t>
            </a:r>
            <a:endParaRPr b="0" lang="en-GB" sz="4000" spc="-1" strike="noStrike">
              <a:latin typeface="Arial"/>
            </a:endParaRPr>
          </a:p>
          <a:p>
            <a:pPr algn="ctr">
              <a:lnSpc>
                <a:spcPct val="100000"/>
              </a:lnSpc>
            </a:pPr>
            <a:r>
              <a:rPr b="0" lang="en-GB" sz="2800" spc="-1" strike="noStrike">
                <a:solidFill>
                  <a:srgbClr val="000000"/>
                </a:solidFill>
                <a:latin typeface="Arial"/>
                <a:ea typeface="DejaVu Sans"/>
              </a:rPr>
              <a:t>For ages 5 to 7</a:t>
            </a:r>
            <a:endParaRPr b="0" lang="en-GB" sz="2800" spc="-1" strike="noStrike">
              <a:latin typeface="Arial"/>
            </a:endParaRPr>
          </a:p>
          <a:p>
            <a:pPr algn="ctr">
              <a:lnSpc>
                <a:spcPct val="100000"/>
              </a:lnSpc>
            </a:pPr>
            <a:endParaRPr b="0" lang="en-GB" sz="2800" spc="-1" strike="noStrike">
              <a:latin typeface="Arial"/>
            </a:endParaRPr>
          </a:p>
          <a:p>
            <a:pPr algn="ctr">
              <a:lnSpc>
                <a:spcPct val="100000"/>
              </a:lnSpc>
            </a:pPr>
            <a:endParaRPr b="0" lang="en-GB" sz="2800" spc="-1" strike="noStrike">
              <a:latin typeface="Arial"/>
            </a:endParaRPr>
          </a:p>
        </p:txBody>
      </p:sp>
      <p:pic>
        <p:nvPicPr>
          <p:cNvPr id="215" name="Picture 4_1" descr=""/>
          <p:cNvPicPr/>
          <p:nvPr/>
        </p:nvPicPr>
        <p:blipFill>
          <a:blip r:embed="rId1"/>
          <a:srcRect l="54825" t="11314" r="8530" b="78628"/>
          <a:stretch/>
        </p:blipFill>
        <p:spPr>
          <a:xfrm>
            <a:off x="393840" y="6048360"/>
            <a:ext cx="8755920" cy="802440"/>
          </a:xfrm>
          <a:prstGeom prst="rect">
            <a:avLst/>
          </a:prstGeom>
          <a:ln>
            <a:noFill/>
          </a:ln>
        </p:spPr>
      </p:pic>
      <p:sp>
        <p:nvSpPr>
          <p:cNvPr id="216" name="CustomShape 2"/>
          <p:cNvSpPr/>
          <p:nvPr/>
        </p:nvSpPr>
        <p:spPr>
          <a:xfrm>
            <a:off x="6120000" y="2151000"/>
            <a:ext cx="2153160" cy="22240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2000" spc="-1" strike="noStrike">
                <a:solidFill>
                  <a:srgbClr val="000000"/>
                </a:solidFill>
                <a:latin typeface="Arial"/>
                <a:ea typeface="DejaVu Sans"/>
              </a:rPr>
              <a:t>Developed from the Earth Science Education Unit </a:t>
            </a:r>
            <a:endParaRPr b="0" lang="en-GB" sz="2000" spc="-1" strike="noStrike">
              <a:latin typeface="Arial"/>
            </a:endParaRPr>
          </a:p>
          <a:p>
            <a:pPr algn="ctr">
              <a:lnSpc>
                <a:spcPct val="100000"/>
              </a:lnSpc>
            </a:pPr>
            <a:r>
              <a:rPr b="0" lang="en-GB" sz="2000" spc="-1" strike="noStrike">
                <a:solidFill>
                  <a:srgbClr val="000000"/>
                </a:solidFill>
                <a:latin typeface="Arial"/>
                <a:ea typeface="DejaVu Sans"/>
              </a:rPr>
              <a:t>‘</a:t>
            </a:r>
            <a:r>
              <a:rPr b="0" lang="en-GB" sz="2000" spc="-1" strike="noStrike">
                <a:solidFill>
                  <a:srgbClr val="000000"/>
                </a:solidFill>
                <a:latin typeface="Arial"/>
                <a:ea typeface="DejaVu Sans"/>
              </a:rPr>
              <a:t>The rock circus’ workshop, with permission</a:t>
            </a:r>
            <a:endParaRPr b="0" lang="en-GB" sz="2000" spc="-1" strike="noStrike">
              <a:latin typeface="Arial"/>
            </a:endParaRPr>
          </a:p>
        </p:txBody>
      </p:sp>
      <p:sp>
        <p:nvSpPr>
          <p:cNvPr id="217" name="CustomShape 3"/>
          <p:cNvSpPr/>
          <p:nvPr/>
        </p:nvSpPr>
        <p:spPr>
          <a:xfrm>
            <a:off x="504000" y="5581440"/>
            <a:ext cx="8417880" cy="3942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1000" spc="-1" strike="noStrike">
                <a:solidFill>
                  <a:srgbClr val="000000"/>
                </a:solidFill>
                <a:latin typeface="Arial"/>
                <a:ea typeface="DejaVu Sans"/>
              </a:rPr>
              <a:t>© Copyright is waived for original material contained in this workshop if it is required for use within the laboratory or classroom. Copyright material contained herein from other publishers rests with them. Any organisation wishing to use this material should contact the Earthlearningidea team.</a:t>
            </a:r>
            <a:endParaRPr b="0" lang="en-GB" sz="1000" spc="-1" strike="noStrike">
              <a:latin typeface="Arial"/>
            </a:endParaRPr>
          </a:p>
        </p:txBody>
      </p:sp>
      <p:pic>
        <p:nvPicPr>
          <p:cNvPr id="218" name="" descr=""/>
          <p:cNvPicPr/>
          <p:nvPr/>
        </p:nvPicPr>
        <p:blipFill>
          <a:blip r:embed="rId2"/>
          <a:stretch/>
        </p:blipFill>
        <p:spPr>
          <a:xfrm>
            <a:off x="1296000" y="1418040"/>
            <a:ext cx="4614120" cy="405252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539640" y="1772640"/>
            <a:ext cx="8207640" cy="2862000"/>
          </a:xfrm>
          <a:prstGeom prst="rect">
            <a:avLst/>
          </a:prstGeom>
          <a:noFill/>
          <a:ln>
            <a:noFill/>
          </a:ln>
        </p:spPr>
        <p:style>
          <a:lnRef idx="0"/>
          <a:fillRef idx="0"/>
          <a:effectRef idx="0"/>
          <a:fontRef idx="minor"/>
        </p:style>
        <p:txBody>
          <a:bodyPr lIns="90000" rIns="90000" tIns="45000" bIns="45000">
            <a:noAutofit/>
          </a:bodyPr>
          <a:p>
            <a:pPr>
              <a:lnSpc>
                <a:spcPct val="80000"/>
              </a:lnSpc>
              <a:spcBef>
                <a:spcPts val="601"/>
              </a:spcBef>
              <a:tabLst>
                <a:tab algn="l" pos="0"/>
              </a:tabLst>
            </a:pPr>
            <a:r>
              <a:rPr b="1" lang="en-US" sz="2100" spc="-1" strike="noStrike">
                <a:solidFill>
                  <a:srgbClr val="000000"/>
                </a:solidFill>
                <a:latin typeface="Arial"/>
                <a:ea typeface="DejaVu Sans"/>
              </a:rPr>
              <a:t>Summary</a:t>
            </a:r>
            <a:endParaRPr b="0" lang="en-GB" sz="2100" spc="-1" strike="noStrike">
              <a:latin typeface="Arial"/>
            </a:endParaRPr>
          </a:p>
          <a:p>
            <a:pPr algn="just">
              <a:lnSpc>
                <a:spcPct val="115000"/>
              </a:lnSpc>
              <a:spcBef>
                <a:spcPts val="479"/>
              </a:spcBef>
              <a:tabLst>
                <a:tab algn="l" pos="0"/>
              </a:tabLst>
            </a:pPr>
            <a:r>
              <a:rPr b="0" lang="en-GB" sz="2000" spc="-1" strike="noStrike">
                <a:solidFill>
                  <a:srgbClr val="000000"/>
                </a:solidFill>
                <a:latin typeface="Arial"/>
                <a:ea typeface="DejaVu Sans"/>
              </a:rPr>
              <a:t>Try a series of ‘hands-on’ activities that involve identifying, sorting and classifying a range of things ‘found in the ground’. Through the circus activities, focus first on minerals, then fossils, then rocks, before applying your identification skills to the ‘Found in the ground’ activity to distinguish all three. Then use this experience to build your own sedimentary rock and to identify natural materials in and around the school.</a:t>
            </a:r>
            <a:endParaRPr b="0" lang="en-GB" sz="2000" spc="-1" strike="noStrike">
              <a:latin typeface="Arial"/>
            </a:endParaRPr>
          </a:p>
        </p:txBody>
      </p:sp>
      <p:sp>
        <p:nvSpPr>
          <p:cNvPr id="149" name="CustomShape 2"/>
          <p:cNvSpPr/>
          <p:nvPr/>
        </p:nvSpPr>
        <p:spPr>
          <a:xfrm>
            <a:off x="3024000" y="648000"/>
            <a:ext cx="2808720" cy="4856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GB" sz="2800" spc="-1" strike="noStrike">
                <a:solidFill>
                  <a:srgbClr val="000000"/>
                </a:solidFill>
                <a:latin typeface="Arial"/>
                <a:ea typeface="DejaVu Sans"/>
              </a:rPr>
              <a:t>The rock circus</a:t>
            </a:r>
            <a:endParaRPr b="0" lang="en-GB"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CustomShape 1"/>
          <p:cNvSpPr/>
          <p:nvPr/>
        </p:nvSpPr>
        <p:spPr>
          <a:xfrm>
            <a:off x="720000" y="377640"/>
            <a:ext cx="7775280" cy="4856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GB" sz="2800" spc="-1" strike="noStrike">
                <a:solidFill>
                  <a:srgbClr val="000000"/>
                </a:solidFill>
                <a:latin typeface="Arial"/>
                <a:ea typeface="DejaVu Sans"/>
              </a:rPr>
              <a:t>The rock circus</a:t>
            </a:r>
            <a:endParaRPr b="0" lang="en-GB" sz="2800" spc="-1" strike="noStrike">
              <a:latin typeface="Arial"/>
            </a:endParaRPr>
          </a:p>
        </p:txBody>
      </p:sp>
      <p:sp>
        <p:nvSpPr>
          <p:cNvPr id="151" name="CustomShape 2"/>
          <p:cNvSpPr/>
          <p:nvPr/>
        </p:nvSpPr>
        <p:spPr>
          <a:xfrm>
            <a:off x="504000" y="1440000"/>
            <a:ext cx="8206920" cy="4591080"/>
          </a:xfrm>
          <a:prstGeom prst="rect">
            <a:avLst/>
          </a:prstGeom>
          <a:noFill/>
          <a:ln>
            <a:noFill/>
          </a:ln>
        </p:spPr>
        <p:style>
          <a:lnRef idx="0"/>
          <a:fillRef idx="0"/>
          <a:effectRef idx="0"/>
          <a:fontRef idx="minor"/>
        </p:style>
        <p:txBody>
          <a:bodyPr lIns="90000" rIns="90000" tIns="45000" bIns="45000">
            <a:noAutofit/>
          </a:bodyPr>
          <a:p>
            <a:pPr marL="343080" indent="-341640" algn="ctr">
              <a:lnSpc>
                <a:spcPct val="80000"/>
              </a:lnSpc>
              <a:spcBef>
                <a:spcPts val="1001"/>
              </a:spcBef>
              <a:tabLst>
                <a:tab algn="l" pos="0"/>
              </a:tabLst>
            </a:pPr>
            <a:r>
              <a:rPr b="1" lang="en-US" sz="2000" spc="-1" strike="noStrike">
                <a:solidFill>
                  <a:srgbClr val="000000"/>
                </a:solidFill>
                <a:latin typeface="Arial"/>
                <a:ea typeface="DejaVu Sans"/>
              </a:rPr>
              <a:t>Workshop outcomes</a:t>
            </a:r>
            <a:endParaRPr b="0" lang="en-GB" sz="2000" spc="-1" strike="noStrike">
              <a:latin typeface="Arial"/>
            </a:endParaRPr>
          </a:p>
          <a:p>
            <a:pPr marL="343080" indent="-341640">
              <a:lnSpc>
                <a:spcPct val="100000"/>
              </a:lnSpc>
              <a:spcBef>
                <a:spcPts val="400"/>
              </a:spcBef>
              <a:tabLst>
                <a:tab algn="l" pos="0"/>
              </a:tabLst>
            </a:pPr>
            <a:r>
              <a:rPr b="0" lang="en-GB" sz="1800" spc="-1" strike="noStrike">
                <a:solidFill>
                  <a:srgbClr val="000000"/>
                </a:solidFill>
                <a:latin typeface="Arial"/>
                <a:ea typeface="DejaVu Sans"/>
              </a:rPr>
              <a:t>   </a:t>
            </a:r>
            <a:r>
              <a:rPr b="0" lang="en-GB" sz="1800" spc="-1" strike="noStrike">
                <a:solidFill>
                  <a:srgbClr val="000000"/>
                </a:solidFill>
                <a:latin typeface="Arial"/>
                <a:ea typeface="DejaVu Sans"/>
              </a:rPr>
              <a:t>The workshop and its activities provide the following outcomes:</a:t>
            </a:r>
            <a:endParaRPr b="0" lang="en-GB" sz="1800" spc="-1" strike="noStrike">
              <a:latin typeface="Arial"/>
            </a:endParaRPr>
          </a:p>
          <a:p>
            <a:pPr marL="216000" indent="-214920">
              <a:lnSpc>
                <a:spcPct val="100000"/>
              </a:lnSpc>
              <a:spcBef>
                <a:spcPts val="400"/>
              </a:spcBef>
              <a:buClr>
                <a:srgbClr val="000000"/>
              </a:buClr>
              <a:buSzPct val="45000"/>
              <a:buFont typeface="Wingdings" charset="2"/>
              <a:buChar char=""/>
              <a:tabLst>
                <a:tab algn="l" pos="0"/>
              </a:tabLst>
            </a:pPr>
            <a:r>
              <a:rPr b="0" lang="en-GB" sz="1800" spc="-1" strike="noStrike">
                <a:solidFill>
                  <a:srgbClr val="000000"/>
                </a:solidFill>
                <a:latin typeface="Arial"/>
                <a:ea typeface="DejaVu Sans"/>
              </a:rPr>
              <a:t>insights into how minerals, rocks, fossils and other things ‘found in the ground’ can be sorted, classified and identified most effectively;</a:t>
            </a:r>
            <a:endParaRPr b="0" lang="en-GB" sz="1800" spc="-1" strike="noStrike">
              <a:latin typeface="Arial"/>
            </a:endParaRPr>
          </a:p>
          <a:p>
            <a:pPr marL="216000" indent="-214920">
              <a:lnSpc>
                <a:spcPct val="100000"/>
              </a:lnSpc>
              <a:spcBef>
                <a:spcPts val="400"/>
              </a:spcBef>
              <a:buClr>
                <a:srgbClr val="000000"/>
              </a:buClr>
              <a:buSzPct val="45000"/>
              <a:buFont typeface="Wingdings" charset="2"/>
              <a:buChar char=""/>
              <a:tabLst>
                <a:tab algn="l" pos="0"/>
              </a:tabLst>
            </a:pPr>
            <a:r>
              <a:rPr b="0" lang="en-GB" sz="1800" spc="-1" strike="noStrike">
                <a:solidFill>
                  <a:srgbClr val="000000"/>
                </a:solidFill>
                <a:latin typeface="Arial"/>
                <a:ea typeface="DejaVu Sans"/>
              </a:rPr>
              <a:t>the use of evidence to distinguish fossils from non-fossils;</a:t>
            </a:r>
            <a:endParaRPr b="0" lang="en-GB" sz="1800" spc="-1" strike="noStrike">
              <a:latin typeface="Arial"/>
            </a:endParaRPr>
          </a:p>
          <a:p>
            <a:pPr marL="216000" indent="-214920">
              <a:lnSpc>
                <a:spcPct val="100000"/>
              </a:lnSpc>
              <a:spcBef>
                <a:spcPts val="400"/>
              </a:spcBef>
              <a:buClr>
                <a:srgbClr val="000000"/>
              </a:buClr>
              <a:buSzPct val="45000"/>
              <a:buFont typeface="Wingdings" charset="2"/>
              <a:buChar char=""/>
              <a:tabLst>
                <a:tab algn="l" pos="0"/>
              </a:tabLst>
            </a:pPr>
            <a:r>
              <a:rPr b="0" lang="en-GB" sz="1800" spc="-1" strike="noStrike">
                <a:solidFill>
                  <a:srgbClr val="000000"/>
                </a:solidFill>
                <a:latin typeface="Arial"/>
                <a:ea typeface="DejaVu Sans"/>
              </a:rPr>
              <a:t>an opportunity to explore the vicinity of the school for the natural materials found there;</a:t>
            </a:r>
            <a:endParaRPr b="0" lang="en-GB" sz="1800" spc="-1" strike="noStrike">
              <a:latin typeface="Arial"/>
            </a:endParaRPr>
          </a:p>
          <a:p>
            <a:pPr marL="216000" indent="-214920">
              <a:lnSpc>
                <a:spcPct val="100000"/>
              </a:lnSpc>
              <a:spcBef>
                <a:spcPts val="400"/>
              </a:spcBef>
              <a:buClr>
                <a:srgbClr val="000000"/>
              </a:buClr>
              <a:buSzPct val="45000"/>
              <a:buFont typeface="Wingdings" charset="2"/>
              <a:buChar char=""/>
              <a:tabLst>
                <a:tab algn="l" pos="0"/>
              </a:tabLst>
            </a:pPr>
            <a:r>
              <a:rPr b="0" lang="en-GB" sz="1800" spc="-1" strike="noStrike">
                <a:solidFill>
                  <a:srgbClr val="000000"/>
                </a:solidFill>
                <a:latin typeface="Arial"/>
                <a:ea typeface="DejaVu Sans"/>
              </a:rPr>
              <a:t>an opportunity to investigate sedimentary rock formation processes;</a:t>
            </a:r>
            <a:endParaRPr b="0" lang="en-GB" sz="1800" spc="-1" strike="noStrike">
              <a:latin typeface="Arial"/>
            </a:endParaRPr>
          </a:p>
          <a:p>
            <a:pPr marL="216000" indent="-214920">
              <a:lnSpc>
                <a:spcPct val="100000"/>
              </a:lnSpc>
              <a:spcBef>
                <a:spcPts val="400"/>
              </a:spcBef>
              <a:buClr>
                <a:srgbClr val="000000"/>
              </a:buClr>
              <a:buSzPct val="45000"/>
              <a:buFont typeface="Wingdings" charset="2"/>
              <a:buChar char=""/>
              <a:tabLst>
                <a:tab algn="l" pos="0"/>
              </a:tabLst>
            </a:pPr>
            <a:r>
              <a:rPr b="0" lang="en-GB" sz="1800" spc="-1" strike="noStrike">
                <a:solidFill>
                  <a:srgbClr val="000000"/>
                </a:solidFill>
                <a:latin typeface="Arial"/>
                <a:ea typeface="DejaVu Sans"/>
              </a:rPr>
              <a:t>the potential to use Earth materials for a wide range of cross-curricular and creative activities;</a:t>
            </a:r>
            <a:endParaRPr b="0" lang="en-GB" sz="1800" spc="-1" strike="noStrike">
              <a:latin typeface="Arial"/>
            </a:endParaRPr>
          </a:p>
          <a:p>
            <a:pPr marL="216000" indent="-214920">
              <a:lnSpc>
                <a:spcPct val="100000"/>
              </a:lnSpc>
              <a:spcBef>
                <a:spcPts val="400"/>
              </a:spcBef>
              <a:buClr>
                <a:srgbClr val="000000"/>
              </a:buClr>
              <a:buSzPct val="45000"/>
              <a:buFont typeface="Wingdings" charset="2"/>
              <a:buChar char=""/>
              <a:tabLst>
                <a:tab algn="l" pos="0"/>
              </a:tabLst>
            </a:pPr>
            <a:r>
              <a:rPr b="0" lang="en-GB" sz="1800" spc="-1" strike="noStrike">
                <a:solidFill>
                  <a:srgbClr val="000000"/>
                </a:solidFill>
                <a:latin typeface="Arial"/>
                <a:ea typeface="DejaVu Sans"/>
              </a:rPr>
              <a:t>practical activities that develop skills of exploration, discussion, argumentation and creativity;</a:t>
            </a:r>
            <a:endParaRPr b="0" lang="en-GB" sz="1800" spc="-1" strike="noStrike">
              <a:latin typeface="Arial"/>
            </a:endParaRPr>
          </a:p>
          <a:p>
            <a:pPr marL="216000" indent="-214920">
              <a:lnSpc>
                <a:spcPct val="100000"/>
              </a:lnSpc>
              <a:spcBef>
                <a:spcPts val="400"/>
              </a:spcBef>
              <a:buClr>
                <a:srgbClr val="000000"/>
              </a:buClr>
              <a:buSzPct val="45000"/>
              <a:buFont typeface="Wingdings" charset="2"/>
              <a:buChar char=""/>
              <a:tabLst>
                <a:tab algn="l" pos="0"/>
              </a:tabLst>
            </a:pPr>
            <a:r>
              <a:rPr b="0" lang="en-GB" sz="1800" spc="-1" strike="noStrike">
                <a:solidFill>
                  <a:srgbClr val="000000"/>
                </a:solidFill>
                <a:latin typeface="Arial"/>
                <a:ea typeface="DejaVu Sans"/>
              </a:rPr>
              <a:t>guidance on how the elements of Earth science in the curriculum can be taught most effectively</a:t>
            </a:r>
            <a:r>
              <a:rPr b="0" lang="en-GB" sz="2000" spc="-1" strike="noStrike">
                <a:solidFill>
                  <a:srgbClr val="000000"/>
                </a:solidFill>
                <a:latin typeface="Arial"/>
                <a:ea typeface="DejaVu Sans"/>
              </a:rPr>
              <a:t>.</a:t>
            </a: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1"/>
          <p:cNvSpPr/>
          <p:nvPr/>
        </p:nvSpPr>
        <p:spPr>
          <a:xfrm>
            <a:off x="936000" y="360000"/>
            <a:ext cx="6263280" cy="4856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GB" sz="2800" spc="-1" strike="noStrike">
                <a:solidFill>
                  <a:srgbClr val="000000"/>
                </a:solidFill>
                <a:latin typeface="Arial"/>
                <a:ea typeface="DejaVu Sans"/>
              </a:rPr>
              <a:t>The rock circus</a:t>
            </a:r>
            <a:endParaRPr b="0" lang="en-GB" sz="2800" spc="-1" strike="noStrike">
              <a:latin typeface="Arial"/>
            </a:endParaRPr>
          </a:p>
        </p:txBody>
      </p:sp>
      <p:sp>
        <p:nvSpPr>
          <p:cNvPr id="153" name="CustomShape 2"/>
          <p:cNvSpPr/>
          <p:nvPr/>
        </p:nvSpPr>
        <p:spPr>
          <a:xfrm>
            <a:off x="1512000" y="1188360"/>
            <a:ext cx="6005520" cy="4570560"/>
          </a:xfrm>
          <a:prstGeom prst="rect">
            <a:avLst/>
          </a:prstGeom>
          <a:noFill/>
          <a:ln>
            <a:noFill/>
          </a:ln>
        </p:spPr>
        <p:style>
          <a:lnRef idx="0"/>
          <a:fillRef idx="0"/>
          <a:effectRef idx="0"/>
          <a:fontRef idx="minor"/>
        </p:style>
        <p:txBody>
          <a:bodyPr lIns="90000" rIns="90000" tIns="45000" bIns="45000">
            <a:noAutofit/>
          </a:bodyPr>
          <a:p>
            <a:pPr marL="343080" indent="-341640">
              <a:lnSpc>
                <a:spcPct val="115000"/>
              </a:lnSpc>
              <a:spcBef>
                <a:spcPts val="479"/>
              </a:spcBef>
              <a:tabLst>
                <a:tab algn="l" pos="0"/>
              </a:tabLst>
            </a:pPr>
            <a:r>
              <a:rPr b="1" i="1" lang="en-GB" sz="2000" spc="-1" strike="noStrike">
                <a:solidFill>
                  <a:srgbClr val="000000"/>
                </a:solidFill>
                <a:latin typeface="Arial"/>
                <a:ea typeface="DejaVu Sans"/>
              </a:rPr>
              <a:t>Lay-dees and Gentlemen </a:t>
            </a:r>
            <a:endParaRPr b="0" lang="en-GB" sz="2000" spc="-1" strike="noStrike">
              <a:latin typeface="Arial"/>
            </a:endParaRPr>
          </a:p>
          <a:p>
            <a:pPr marL="343080" indent="-341640">
              <a:lnSpc>
                <a:spcPct val="115000"/>
              </a:lnSpc>
              <a:spcBef>
                <a:spcPts val="479"/>
              </a:spcBef>
              <a:tabLst>
                <a:tab algn="l" pos="0"/>
              </a:tabLst>
            </a:pPr>
            <a:r>
              <a:rPr b="1" i="1" lang="en-GB" sz="2000" spc="-1" strike="noStrike">
                <a:solidFill>
                  <a:srgbClr val="000000"/>
                </a:solidFill>
                <a:latin typeface="Arial"/>
                <a:ea typeface="DejaVu Sans"/>
              </a:rPr>
              <a:t>         – </a:t>
            </a:r>
            <a:r>
              <a:rPr b="1" i="1" lang="en-GB" sz="2000" spc="-1" strike="noStrike">
                <a:solidFill>
                  <a:srgbClr val="000000"/>
                </a:solidFill>
                <a:latin typeface="Arial"/>
                <a:ea typeface="DejaVu Sans"/>
              </a:rPr>
              <a:t>presenting the rock circus activity list ….</a:t>
            </a:r>
            <a:endParaRPr b="0" lang="en-GB" sz="2000" spc="-1" strike="noStrike">
              <a:latin typeface="Arial"/>
            </a:endParaRPr>
          </a:p>
          <a:p>
            <a:pPr marL="343080" indent="-341640">
              <a:lnSpc>
                <a:spcPct val="150000"/>
              </a:lnSpc>
              <a:spcBef>
                <a:spcPts val="479"/>
              </a:spcBef>
              <a:buClr>
                <a:srgbClr val="000000"/>
              </a:buClr>
              <a:buSzPct val="45000"/>
              <a:buFont typeface="Wingdings" charset="2"/>
              <a:buChar char=""/>
              <a:tabLst>
                <a:tab algn="l" pos="0"/>
              </a:tabLst>
            </a:pPr>
            <a:r>
              <a:rPr b="0" i="1" lang="en-GB" sz="2000" spc="-1" strike="noStrike">
                <a:solidFill>
                  <a:srgbClr val="000000"/>
                </a:solidFill>
                <a:latin typeface="Arial"/>
                <a:ea typeface="DejaVu Sans"/>
              </a:rPr>
              <a:t>Starter:</a:t>
            </a:r>
            <a:r>
              <a:rPr b="0" lang="en-GB" sz="2000" spc="-1" strike="noStrike">
                <a:solidFill>
                  <a:srgbClr val="000000"/>
                </a:solidFill>
                <a:latin typeface="Arial"/>
                <a:ea typeface="DejaVu Sans"/>
              </a:rPr>
              <a:t> Pirates and Buried Treasure</a:t>
            </a:r>
            <a:endParaRPr b="0" lang="en-GB" sz="2000" spc="-1" strike="noStrike">
              <a:latin typeface="Arial"/>
            </a:endParaRPr>
          </a:p>
          <a:p>
            <a:pPr marL="343080" indent="-341640">
              <a:lnSpc>
                <a:spcPct val="115000"/>
              </a:lnSpc>
              <a:spcBef>
                <a:spcPts val="479"/>
              </a:spcBef>
              <a:buClr>
                <a:srgbClr val="000000"/>
              </a:buClr>
              <a:buSzPct val="45000"/>
              <a:buFont typeface="Wingdings" charset="2"/>
              <a:buChar char=""/>
              <a:tabLst>
                <a:tab algn="l" pos="0"/>
              </a:tabLst>
            </a:pPr>
            <a:r>
              <a:rPr b="0" i="1" lang="en-GB" sz="2000" spc="-1" strike="noStrike">
                <a:solidFill>
                  <a:srgbClr val="000000"/>
                </a:solidFill>
                <a:latin typeface="Arial"/>
                <a:ea typeface="DejaVu Sans"/>
              </a:rPr>
              <a:t>Circus activity 1</a:t>
            </a:r>
            <a:r>
              <a:rPr b="0" lang="en-GB" sz="2000" spc="-1" strike="noStrike">
                <a:solidFill>
                  <a:srgbClr val="000000"/>
                </a:solidFill>
                <a:latin typeface="Arial"/>
                <a:ea typeface="DejaVu Sans"/>
              </a:rPr>
              <a:t>: Fossil or not? </a:t>
            </a:r>
            <a:endParaRPr b="0" lang="en-GB" sz="2000" spc="-1" strike="noStrike">
              <a:latin typeface="Arial"/>
            </a:endParaRPr>
          </a:p>
          <a:p>
            <a:pPr marL="343080" indent="-341640">
              <a:lnSpc>
                <a:spcPct val="115000"/>
              </a:lnSpc>
              <a:spcBef>
                <a:spcPts val="479"/>
              </a:spcBef>
              <a:buClr>
                <a:srgbClr val="000000"/>
              </a:buClr>
              <a:buSzPct val="45000"/>
              <a:buFont typeface="Wingdings" charset="2"/>
              <a:buChar char=""/>
              <a:tabLst>
                <a:tab algn="l" pos="0"/>
              </a:tabLst>
            </a:pPr>
            <a:r>
              <a:rPr b="0" i="1" lang="en-GB" sz="2000" spc="-1" strike="noStrike">
                <a:solidFill>
                  <a:srgbClr val="000000"/>
                </a:solidFill>
                <a:latin typeface="Arial"/>
                <a:ea typeface="DejaVu Sans"/>
              </a:rPr>
              <a:t>Circus activity 2:</a:t>
            </a:r>
            <a:r>
              <a:rPr b="0" lang="en-GB" sz="2000" spc="-1" strike="noStrike">
                <a:solidFill>
                  <a:srgbClr val="000000"/>
                </a:solidFill>
                <a:latin typeface="Arial"/>
                <a:ea typeface="DejaVu Sans"/>
              </a:rPr>
              <a:t> Rock explorer</a:t>
            </a:r>
            <a:endParaRPr b="0" lang="en-GB" sz="2000" spc="-1" strike="noStrike">
              <a:latin typeface="Arial"/>
            </a:endParaRPr>
          </a:p>
          <a:p>
            <a:pPr marL="343080" indent="-341640">
              <a:lnSpc>
                <a:spcPct val="115000"/>
              </a:lnSpc>
              <a:spcBef>
                <a:spcPts val="479"/>
              </a:spcBef>
              <a:buClr>
                <a:srgbClr val="000000"/>
              </a:buClr>
              <a:buSzPct val="45000"/>
              <a:buFont typeface="Wingdings" charset="2"/>
              <a:buChar char=""/>
              <a:tabLst>
                <a:tab algn="l" pos="0"/>
              </a:tabLst>
            </a:pPr>
            <a:r>
              <a:rPr b="0" i="1" lang="en-GB" sz="2000" spc="-1" strike="noStrike">
                <a:solidFill>
                  <a:srgbClr val="000000"/>
                </a:solidFill>
                <a:latin typeface="Arial"/>
                <a:ea typeface="DejaVu Sans"/>
              </a:rPr>
              <a:t>Circus activity 3:</a:t>
            </a:r>
            <a:r>
              <a:rPr b="0" lang="en-GB" sz="2000" spc="-1" strike="noStrike">
                <a:solidFill>
                  <a:srgbClr val="000000"/>
                </a:solidFill>
                <a:latin typeface="Arial"/>
                <a:ea typeface="DejaVu Sans"/>
              </a:rPr>
              <a:t> Found in the ground</a:t>
            </a:r>
            <a:endParaRPr b="0" lang="en-GB" sz="2000" spc="-1" strike="noStrike">
              <a:latin typeface="Arial"/>
            </a:endParaRPr>
          </a:p>
          <a:p>
            <a:pPr marL="343080" indent="-341640">
              <a:lnSpc>
                <a:spcPct val="115000"/>
              </a:lnSpc>
              <a:spcBef>
                <a:spcPts val="479"/>
              </a:spcBef>
              <a:buClr>
                <a:srgbClr val="000000"/>
              </a:buClr>
              <a:buSzPct val="45000"/>
              <a:buFont typeface="Wingdings" charset="2"/>
              <a:buChar char=""/>
              <a:tabLst>
                <a:tab algn="l" pos="0"/>
              </a:tabLst>
            </a:pPr>
            <a:r>
              <a:rPr b="0" i="1" lang="en-GB" sz="2000" spc="-1" strike="noStrike">
                <a:solidFill>
                  <a:srgbClr val="000000"/>
                </a:solidFill>
                <a:latin typeface="Arial"/>
                <a:ea typeface="DejaVu Sans"/>
              </a:rPr>
              <a:t>Circus activity 4:</a:t>
            </a:r>
            <a:r>
              <a:rPr b="0" lang="en-GB" sz="2000" spc="-1" strike="noStrike">
                <a:solidFill>
                  <a:srgbClr val="000000"/>
                </a:solidFill>
                <a:latin typeface="Arial"/>
                <a:ea typeface="DejaVu Sans"/>
              </a:rPr>
              <a:t> Rock builder</a:t>
            </a:r>
            <a:endParaRPr b="0" lang="en-GB" sz="2000" spc="-1" strike="noStrike">
              <a:latin typeface="Arial"/>
            </a:endParaRPr>
          </a:p>
          <a:p>
            <a:pPr marL="343080" indent="-341640">
              <a:lnSpc>
                <a:spcPct val="115000"/>
              </a:lnSpc>
              <a:spcBef>
                <a:spcPts val="479"/>
              </a:spcBef>
              <a:buClr>
                <a:srgbClr val="000000"/>
              </a:buClr>
              <a:buSzPct val="45000"/>
              <a:buFont typeface="Wingdings" charset="2"/>
              <a:buChar char=""/>
              <a:tabLst>
                <a:tab algn="l" pos="0"/>
              </a:tabLst>
            </a:pPr>
            <a:r>
              <a:rPr b="0" i="1" lang="en-GB" sz="2000" spc="-1" strike="noStrike">
                <a:solidFill>
                  <a:srgbClr val="000000"/>
                </a:solidFill>
                <a:latin typeface="Arial"/>
                <a:ea typeface="DejaVu Sans"/>
              </a:rPr>
              <a:t>Circus activity 5:</a:t>
            </a:r>
            <a:r>
              <a:rPr b="0" lang="en-GB" sz="2000" spc="-1" strike="noStrike">
                <a:solidFill>
                  <a:srgbClr val="000000"/>
                </a:solidFill>
                <a:latin typeface="Arial"/>
                <a:ea typeface="DejaVu Sans"/>
              </a:rPr>
              <a:t> Rocks at school and beyond</a:t>
            </a:r>
            <a:endParaRPr b="0" lang="en-GB" sz="2000" spc="-1" strike="noStrike">
              <a:latin typeface="Arial"/>
            </a:endParaRPr>
          </a:p>
          <a:p>
            <a:pPr marL="343080" indent="-341640">
              <a:lnSpc>
                <a:spcPct val="115000"/>
              </a:lnSpc>
              <a:spcBef>
                <a:spcPts val="479"/>
              </a:spcBef>
              <a:buClr>
                <a:srgbClr val="000000"/>
              </a:buClr>
              <a:buSzPct val="45000"/>
              <a:buFont typeface="Wingdings" charset="2"/>
              <a:buChar char=""/>
              <a:tabLst>
                <a:tab algn="l" pos="0"/>
              </a:tabLst>
            </a:pPr>
            <a:r>
              <a:rPr b="0" i="1" lang="en-GB" sz="2000" spc="-1" strike="noStrike">
                <a:solidFill>
                  <a:srgbClr val="000000"/>
                </a:solidFill>
                <a:latin typeface="Arial"/>
                <a:ea typeface="DejaVu Sans"/>
              </a:rPr>
              <a:t>Plenary:</a:t>
            </a:r>
            <a:r>
              <a:rPr b="0" lang="en-GB" sz="2000" spc="-1" strike="noStrike">
                <a:solidFill>
                  <a:srgbClr val="000000"/>
                </a:solidFill>
                <a:latin typeface="Arial"/>
                <a:ea typeface="DejaVu Sans"/>
              </a:rPr>
              <a:t> Sensory treasure hunt</a:t>
            </a:r>
            <a:endParaRPr b="0" lang="en-GB" sz="2000" spc="-1" strike="noStrike">
              <a:latin typeface="Arial"/>
            </a:endParaRPr>
          </a:p>
          <a:p>
            <a:pPr>
              <a:lnSpc>
                <a:spcPct val="115000"/>
              </a:lnSpc>
              <a:spcBef>
                <a:spcPts val="400"/>
              </a:spcBef>
              <a:tabLst>
                <a:tab algn="l" pos="0"/>
              </a:tabLst>
            </a:pPr>
            <a:endParaRPr b="0" lang="en-GB" sz="2000" spc="-1" strike="noStrike">
              <a:latin typeface="Arial"/>
            </a:endParaRPr>
          </a:p>
        </p:txBody>
      </p:sp>
      <p:pic>
        <p:nvPicPr>
          <p:cNvPr id="154" name="Picture 16" descr="clown"/>
          <p:cNvPicPr/>
          <p:nvPr/>
        </p:nvPicPr>
        <p:blipFill>
          <a:blip r:embed="rId1"/>
          <a:stretch/>
        </p:blipFill>
        <p:spPr>
          <a:xfrm>
            <a:off x="7368120" y="648000"/>
            <a:ext cx="1198800" cy="1132200"/>
          </a:xfrm>
          <a:prstGeom prst="rect">
            <a:avLst/>
          </a:prstGeom>
          <a:ln w="12600">
            <a:solidFill>
              <a:srgbClr val="000000"/>
            </a:solidFill>
            <a:miter/>
          </a:ln>
        </p:spPr>
      </p:pic>
      <p:pic>
        <p:nvPicPr>
          <p:cNvPr id="155" name="Picture 18" descr="clown car"/>
          <p:cNvPicPr/>
          <p:nvPr/>
        </p:nvPicPr>
        <p:blipFill>
          <a:blip r:embed="rId2"/>
          <a:stretch/>
        </p:blipFill>
        <p:spPr>
          <a:xfrm>
            <a:off x="648000" y="5328000"/>
            <a:ext cx="1295640" cy="1270080"/>
          </a:xfrm>
          <a:prstGeom prst="rect">
            <a:avLst/>
          </a:prstGeom>
          <a:ln w="12600">
            <a:solidFill>
              <a:srgbClr val="000000"/>
            </a:solidFill>
            <a:miter/>
          </a:ln>
        </p:spPr>
      </p:pic>
      <p:pic>
        <p:nvPicPr>
          <p:cNvPr id="156" name="Picture 14" descr="circus tent"/>
          <p:cNvPicPr/>
          <p:nvPr/>
        </p:nvPicPr>
        <p:blipFill>
          <a:blip r:embed="rId3"/>
          <a:stretch/>
        </p:blipFill>
        <p:spPr>
          <a:xfrm>
            <a:off x="7416000" y="5247360"/>
            <a:ext cx="1351080" cy="1303560"/>
          </a:xfrm>
          <a:prstGeom prst="rect">
            <a:avLst/>
          </a:prstGeom>
          <a:ln w="12600">
            <a:solidFill>
              <a:srgbClr val="000000"/>
            </a:solidFill>
            <a:miter/>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3168000" y="521280"/>
            <a:ext cx="2808720" cy="4856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GB" sz="2800" spc="-1" strike="noStrike">
                <a:solidFill>
                  <a:srgbClr val="000000"/>
                </a:solidFill>
                <a:latin typeface="Arial"/>
                <a:ea typeface="DejaVu Sans"/>
              </a:rPr>
              <a:t>The rock circus</a:t>
            </a:r>
            <a:endParaRPr b="0" lang="en-GB" sz="2800" spc="-1" strike="noStrike">
              <a:latin typeface="Arial"/>
            </a:endParaRPr>
          </a:p>
        </p:txBody>
      </p:sp>
      <p:sp>
        <p:nvSpPr>
          <p:cNvPr id="158" name="CustomShape 2"/>
          <p:cNvSpPr/>
          <p:nvPr/>
        </p:nvSpPr>
        <p:spPr>
          <a:xfrm>
            <a:off x="1656000" y="1944000"/>
            <a:ext cx="1760040" cy="3452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1800" spc="-1" strike="noStrike">
                <a:solidFill>
                  <a:srgbClr val="000000"/>
                </a:solidFill>
                <a:latin typeface="Arial"/>
                <a:ea typeface="DejaVu Sans"/>
              </a:rPr>
              <a:t>s</a:t>
            </a:r>
            <a:endParaRPr b="0" lang="en-GB" sz="1800" spc="-1" strike="noStrike">
              <a:latin typeface="Arial"/>
            </a:endParaRPr>
          </a:p>
        </p:txBody>
      </p:sp>
      <p:pic>
        <p:nvPicPr>
          <p:cNvPr id="159" name="" descr=""/>
          <p:cNvPicPr/>
          <p:nvPr/>
        </p:nvPicPr>
        <p:blipFill>
          <a:blip r:embed="rId1"/>
          <a:stretch/>
        </p:blipFill>
        <p:spPr>
          <a:xfrm>
            <a:off x="1296000" y="1872000"/>
            <a:ext cx="6740280" cy="277884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864360" y="288000"/>
            <a:ext cx="7487280" cy="4856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GB" sz="2800" spc="-1" strike="noStrike">
                <a:solidFill>
                  <a:srgbClr val="000000"/>
                </a:solidFill>
                <a:latin typeface="Arial"/>
                <a:ea typeface="DejaVu Sans"/>
              </a:rPr>
              <a:t>The rock circus</a:t>
            </a:r>
            <a:endParaRPr b="0" lang="en-GB" sz="2800" spc="-1" strike="noStrike">
              <a:latin typeface="Arial"/>
            </a:endParaRPr>
          </a:p>
        </p:txBody>
      </p:sp>
      <p:sp>
        <p:nvSpPr>
          <p:cNvPr id="161" name="CustomShape 2"/>
          <p:cNvSpPr/>
          <p:nvPr/>
        </p:nvSpPr>
        <p:spPr>
          <a:xfrm>
            <a:off x="936000" y="901440"/>
            <a:ext cx="741528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n-GB" sz="2000" spc="-1" strike="noStrike">
                <a:solidFill>
                  <a:srgbClr val="000000"/>
                </a:solidFill>
                <a:latin typeface="Arial"/>
                <a:ea typeface="DejaVu Sans"/>
              </a:rPr>
              <a:t>Starter:</a:t>
            </a:r>
            <a:r>
              <a:rPr b="0" lang="en-GB" sz="2000" spc="-1" strike="noStrike">
                <a:solidFill>
                  <a:srgbClr val="000000"/>
                </a:solidFill>
                <a:latin typeface="Arial"/>
                <a:ea typeface="DejaVu Sans"/>
              </a:rPr>
              <a:t> Pirates and buried treasure</a:t>
            </a:r>
            <a:endParaRPr b="0" lang="en-GB" sz="2000" spc="-1" strike="noStrike">
              <a:latin typeface="Arial"/>
            </a:endParaRPr>
          </a:p>
        </p:txBody>
      </p:sp>
      <p:pic>
        <p:nvPicPr>
          <p:cNvPr id="162" name="" descr=""/>
          <p:cNvPicPr/>
          <p:nvPr/>
        </p:nvPicPr>
        <p:blipFill>
          <a:blip r:embed="rId1"/>
          <a:stretch/>
        </p:blipFill>
        <p:spPr>
          <a:xfrm>
            <a:off x="2082960" y="1656000"/>
            <a:ext cx="5028120" cy="3783600"/>
          </a:xfrm>
          <a:prstGeom prst="rect">
            <a:avLst/>
          </a:prstGeom>
          <a:ln>
            <a:noFill/>
          </a:ln>
        </p:spPr>
      </p:pic>
      <p:sp>
        <p:nvSpPr>
          <p:cNvPr id="163" name="CustomShape 3"/>
          <p:cNvSpPr/>
          <p:nvPr/>
        </p:nvSpPr>
        <p:spPr>
          <a:xfrm>
            <a:off x="1656000" y="5760000"/>
            <a:ext cx="6119640" cy="60192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GB" sz="1800" spc="-1" strike="noStrike">
                <a:latin typeface="Arial"/>
              </a:rPr>
              <a:t>Go to video hyperlink:</a:t>
            </a:r>
            <a:endParaRPr b="0" lang="en-GB" sz="1800" spc="-1" strike="noStrike">
              <a:latin typeface="Arial"/>
            </a:endParaRPr>
          </a:p>
          <a:p>
            <a:pPr algn="ctr">
              <a:lnSpc>
                <a:spcPct val="100000"/>
              </a:lnSpc>
            </a:pPr>
            <a:r>
              <a:rPr b="0" lang="en-GB" sz="1800" spc="-1" strike="noStrike" u="sng">
                <a:solidFill>
                  <a:srgbClr val="ccccff"/>
                </a:solidFill>
                <a:uFillTx/>
                <a:latin typeface="Arial"/>
                <a:hlinkClick r:id="rId2"/>
              </a:rPr>
              <a:t>https://www.earthlearningidea.com/Video/Pr_Pirates.html</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1080000" y="432000"/>
            <a:ext cx="7127280" cy="4856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GB" sz="2800" spc="-1" strike="noStrike">
                <a:solidFill>
                  <a:srgbClr val="000000"/>
                </a:solidFill>
                <a:latin typeface="Arial"/>
                <a:ea typeface="DejaVu Sans"/>
              </a:rPr>
              <a:t>The rock circus</a:t>
            </a:r>
            <a:endParaRPr b="0" lang="en-GB" sz="2800" spc="-1" strike="noStrike">
              <a:latin typeface="Arial"/>
            </a:endParaRPr>
          </a:p>
        </p:txBody>
      </p:sp>
      <p:sp>
        <p:nvSpPr>
          <p:cNvPr id="165" name="CustomShape 2"/>
          <p:cNvSpPr/>
          <p:nvPr/>
        </p:nvSpPr>
        <p:spPr>
          <a:xfrm>
            <a:off x="863640" y="1261440"/>
            <a:ext cx="741528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n-GB" sz="2000" spc="-1" strike="noStrike">
                <a:solidFill>
                  <a:srgbClr val="000000"/>
                </a:solidFill>
                <a:latin typeface="Arial"/>
                <a:ea typeface="DejaVu Sans"/>
              </a:rPr>
              <a:t>Circus activity 1:</a:t>
            </a:r>
            <a:r>
              <a:rPr b="0" lang="en-GB" sz="2000" spc="-1" strike="noStrike">
                <a:solidFill>
                  <a:srgbClr val="000000"/>
                </a:solidFill>
                <a:latin typeface="Arial"/>
                <a:ea typeface="DejaVu Sans"/>
              </a:rPr>
              <a:t> Fossil or not?</a:t>
            </a:r>
            <a:endParaRPr b="0" lang="en-GB" sz="2000" spc="-1" strike="noStrike">
              <a:latin typeface="Arial"/>
            </a:endParaRPr>
          </a:p>
        </p:txBody>
      </p:sp>
      <p:pic>
        <p:nvPicPr>
          <p:cNvPr id="166" name="Picture 2" descr=""/>
          <p:cNvPicPr/>
          <p:nvPr/>
        </p:nvPicPr>
        <p:blipFill>
          <a:blip r:embed="rId1"/>
          <a:srcRect l="0" t="979" r="0" b="74143"/>
          <a:stretch/>
        </p:blipFill>
        <p:spPr>
          <a:xfrm>
            <a:off x="791640" y="1987920"/>
            <a:ext cx="7847280" cy="3339720"/>
          </a:xfrm>
          <a:prstGeom prst="rect">
            <a:avLst/>
          </a:prstGeom>
          <a:ln>
            <a:noFill/>
          </a:ln>
        </p:spPr>
      </p:pic>
      <p:sp>
        <p:nvSpPr>
          <p:cNvPr id="167" name="CustomShape 3"/>
          <p:cNvSpPr/>
          <p:nvPr/>
        </p:nvSpPr>
        <p:spPr>
          <a:xfrm>
            <a:off x="1440000" y="5688000"/>
            <a:ext cx="7415640" cy="60192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GB" sz="1800" spc="-1" strike="noStrike">
                <a:latin typeface="Arial"/>
              </a:rPr>
              <a:t>Go to video hyperlink:</a:t>
            </a:r>
            <a:endParaRPr b="0" lang="en-GB" sz="1800" spc="-1" strike="noStrike">
              <a:latin typeface="Arial"/>
            </a:endParaRPr>
          </a:p>
          <a:p>
            <a:pPr algn="ctr">
              <a:lnSpc>
                <a:spcPct val="100000"/>
              </a:lnSpc>
            </a:pPr>
            <a:r>
              <a:rPr b="0" lang="en-GB" sz="1800" spc="-1" strike="noStrike" u="sng">
                <a:solidFill>
                  <a:srgbClr val="ccccff"/>
                </a:solidFill>
                <a:uFillTx/>
                <a:latin typeface="Arial"/>
                <a:hlinkClick r:id="rId2"/>
              </a:rPr>
              <a:t>https://www.earthlearningidea.com/Video/Pr_Fossil_or_not.html</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1080000" y="432000"/>
            <a:ext cx="7271280" cy="4856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GB" sz="2800" spc="-1" strike="noStrike">
                <a:solidFill>
                  <a:srgbClr val="000000"/>
                </a:solidFill>
                <a:latin typeface="Arial"/>
                <a:ea typeface="DejaVu Sans"/>
              </a:rPr>
              <a:t>The rock circus</a:t>
            </a:r>
            <a:endParaRPr b="0" lang="en-GB" sz="2800" spc="-1" strike="noStrike">
              <a:latin typeface="Arial"/>
            </a:endParaRPr>
          </a:p>
        </p:txBody>
      </p:sp>
      <p:sp>
        <p:nvSpPr>
          <p:cNvPr id="169" name="CustomShape 2"/>
          <p:cNvSpPr/>
          <p:nvPr/>
        </p:nvSpPr>
        <p:spPr>
          <a:xfrm>
            <a:off x="863640" y="1343880"/>
            <a:ext cx="741528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n-GB" sz="2000" spc="-1" strike="noStrike">
                <a:solidFill>
                  <a:srgbClr val="000000"/>
                </a:solidFill>
                <a:latin typeface="Arial"/>
                <a:ea typeface="DejaVu Sans"/>
              </a:rPr>
              <a:t>Circus activity 1:</a:t>
            </a:r>
            <a:r>
              <a:rPr b="0" lang="en-GB" sz="2000" spc="-1" strike="noStrike">
                <a:solidFill>
                  <a:srgbClr val="000000"/>
                </a:solidFill>
                <a:latin typeface="Arial"/>
                <a:ea typeface="DejaVu Sans"/>
              </a:rPr>
              <a:t> Fossil or not?</a:t>
            </a:r>
            <a:endParaRPr b="0" lang="en-GB" sz="2000" spc="-1" strike="noStrike">
              <a:latin typeface="Arial"/>
            </a:endParaRPr>
          </a:p>
        </p:txBody>
      </p:sp>
      <p:graphicFrame>
        <p:nvGraphicFramePr>
          <p:cNvPr id="170" name="Table 3"/>
          <p:cNvGraphicFramePr/>
          <p:nvPr/>
        </p:nvGraphicFramePr>
        <p:xfrm>
          <a:off x="742680" y="2017080"/>
          <a:ext cx="7848000" cy="0"/>
        </p:xfrm>
        <a:graphic>
          <a:graphicData uri="http://schemas.openxmlformats.org/drawingml/2006/table">
            <a:tbl>
              <a:tblPr/>
              <a:tblGrid>
                <a:gridCol w="4392360"/>
                <a:gridCol w="288000"/>
                <a:gridCol w="3168000"/>
              </a:tblGrid>
              <a:tr h="0">
                <a:tc>
                  <a:txBody>
                    <a:bodyPr lIns="68400" rIns="68400">
                      <a:noAutofit/>
                    </a:bodyPr>
                    <a:p>
                      <a:pPr>
                        <a:lnSpc>
                          <a:spcPct val="100000"/>
                        </a:lnSpc>
                      </a:pPr>
                      <a:r>
                        <a:rPr b="0" lang="en-GB" sz="2200" spc="-1" strike="noStrike">
                          <a:solidFill>
                            <a:srgbClr val="000000"/>
                          </a:solidFill>
                          <a:latin typeface="Arial"/>
                        </a:rPr>
                        <a:t>A body fossil:</a:t>
                      </a:r>
                      <a:endParaRPr b="0" lang="en-GB" sz="2200" spc="-1" strike="noStrike">
                        <a:latin typeface="Arial"/>
                      </a:endParaRPr>
                    </a:p>
                    <a:p>
                      <a:pPr>
                        <a:lnSpc>
                          <a:spcPct val="100000"/>
                        </a:lnSpc>
                      </a:pPr>
                      <a:r>
                        <a:rPr b="0" lang="en-GB" sz="1100" spc="-1" strike="noStrike">
                          <a:solidFill>
                            <a:srgbClr val="000000"/>
                          </a:solidFill>
                          <a:latin typeface="Arial"/>
                        </a:rPr>
                        <a:t> </a:t>
                      </a:r>
                      <a:endParaRPr b="0" lang="en-GB" sz="11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oAutofit/>
                    </a:bodyPr>
                    <a:p>
                      <a:pPr>
                        <a:lnSpc>
                          <a:spcPct val="100000"/>
                        </a:lnSpc>
                      </a:pPr>
                      <a:r>
                        <a:rPr b="1" lang="en-GB" sz="1100" spc="-1" strike="noStrike">
                          <a:solidFill>
                            <a:srgbClr val="000000"/>
                          </a:solidFill>
                          <a:latin typeface="Arial"/>
                        </a:rPr>
                        <a:t> </a:t>
                      </a:r>
                      <a:endParaRPr b="0" lang="en-GB" sz="1100" spc="-1" strike="noStrike">
                        <a:latin typeface="Arial"/>
                      </a:endParaRPr>
                    </a:p>
                  </a:txBody>
                  <a:tcPr marL="68400" marR="68400">
                    <a:lnL w="12240">
                      <a:solidFill>
                        <a:srgbClr val="000000"/>
                      </a:solidFill>
                    </a:lnL>
                    <a:lnR w="12240">
                      <a:solidFill>
                        <a:srgbClr val="000000"/>
                      </a:solidFill>
                    </a:lnR>
                    <a:lnT w="12240">
                      <a:noFill/>
                    </a:lnT>
                    <a:lnB w="38160">
                      <a:noFill/>
                    </a:lnB>
                    <a:noFill/>
                  </a:tcPr>
                </a:tc>
                <a:tc>
                  <a:txBody>
                    <a:bodyPr lIns="68400" rIns="68400">
                      <a:noAutofit/>
                    </a:bodyPr>
                    <a:p>
                      <a:pPr>
                        <a:lnSpc>
                          <a:spcPct val="100000"/>
                        </a:lnSpc>
                      </a:pPr>
                      <a:r>
                        <a:rPr b="0" lang="en-GB" sz="2200" spc="-1" strike="noStrike">
                          <a:solidFill>
                            <a:srgbClr val="000000"/>
                          </a:solidFill>
                          <a:latin typeface="Arial"/>
                        </a:rPr>
                        <a:t>A body fossil:</a:t>
                      </a:r>
                      <a:endParaRPr b="0" lang="en-GB" sz="2200" spc="-1" strike="noStrike">
                        <a:latin typeface="Arial"/>
                      </a:endParaRPr>
                    </a:p>
                    <a:p>
                      <a:pPr>
                        <a:lnSpc>
                          <a:spcPct val="100000"/>
                        </a:lnSpc>
                      </a:pPr>
                      <a:r>
                        <a:rPr b="0" lang="en-GB" sz="1100" spc="-1" strike="noStrike">
                          <a:solidFill>
                            <a:srgbClr val="000000"/>
                          </a:solidFill>
                          <a:latin typeface="Arial"/>
                        </a:rPr>
                        <a:t> </a:t>
                      </a:r>
                      <a:endParaRPr b="0" lang="en-GB" sz="1100" spc="-1" strike="noStrike">
                        <a:latin typeface="Arial"/>
                      </a:endParaRPr>
                    </a:p>
                    <a:p>
                      <a:pPr>
                        <a:lnSpc>
                          <a:spcPct val="100000"/>
                        </a:lnSpc>
                      </a:pPr>
                      <a:r>
                        <a:rPr b="0" lang="en-GB" sz="1400" spc="-1" strike="noStrike">
                          <a:solidFill>
                            <a:srgbClr val="000000"/>
                          </a:solidFill>
                          <a:latin typeface="Arial"/>
                        </a:rPr>
                        <a:t>is the remains of the body of an animal or plant, or the imprint or cast of it</a:t>
                      </a:r>
                      <a:endParaRPr b="0" lang="en-GB" sz="1400" spc="-1" strike="noStrike">
                        <a:latin typeface="Arial"/>
                      </a:endParaRPr>
                    </a:p>
                    <a:p>
                      <a:pPr>
                        <a:lnSpc>
                          <a:spcPct val="100000"/>
                        </a:lnSpc>
                      </a:pPr>
                      <a:r>
                        <a:rPr b="1" lang="en-GB" sz="1100" spc="-1" strike="noStrike">
                          <a:solidFill>
                            <a:srgbClr val="000000"/>
                          </a:solidFill>
                          <a:latin typeface="Arial"/>
                        </a:rPr>
                        <a:t> </a:t>
                      </a:r>
                      <a:endParaRPr b="0" lang="en-GB" sz="11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0">
                <a:tc>
                  <a:txBody>
                    <a:bodyPr lIns="68400" rIns="68400">
                      <a:noAutofit/>
                    </a:bodyPr>
                    <a:p>
                      <a:pPr>
                        <a:lnSpc>
                          <a:spcPct val="100000"/>
                        </a:lnSpc>
                      </a:pPr>
                      <a:r>
                        <a:rPr b="0" lang="en-GB" sz="1100" spc="-1" strike="noStrike">
                          <a:solidFill>
                            <a:srgbClr val="000000"/>
                          </a:solidFill>
                          <a:latin typeface="Arial"/>
                        </a:rPr>
                        <a:t> </a:t>
                      </a:r>
                      <a:endParaRPr b="0" lang="en-GB" sz="1100" spc="-1" strike="noStrike">
                        <a:latin typeface="Arial"/>
                      </a:endParaRPr>
                    </a:p>
                  </a:txBody>
                  <a:tcPr marL="68400" marR="68400">
                    <a:lnL w="12240">
                      <a:noFill/>
                    </a:lnL>
                    <a:lnR w="12240">
                      <a:noFill/>
                    </a:lnR>
                    <a:lnT w="12240">
                      <a:solidFill>
                        <a:srgbClr val="000000"/>
                      </a:solidFill>
                    </a:lnT>
                    <a:lnB w="12240">
                      <a:solidFill>
                        <a:srgbClr val="000000"/>
                      </a:solidFill>
                    </a:lnB>
                    <a:noFill/>
                  </a:tcPr>
                </a:tc>
                <a:tc>
                  <a:txBody>
                    <a:bodyPr lIns="68400" rIns="68400">
                      <a:noAutofit/>
                    </a:bodyPr>
                    <a:p>
                      <a:pPr>
                        <a:lnSpc>
                          <a:spcPct val="100000"/>
                        </a:lnSpc>
                      </a:pPr>
                      <a:r>
                        <a:rPr b="0" lang="en-GB" sz="1100" spc="-1" strike="noStrike">
                          <a:solidFill>
                            <a:srgbClr val="000000"/>
                          </a:solidFill>
                          <a:latin typeface="Arial"/>
                        </a:rPr>
                        <a:t> </a:t>
                      </a:r>
                      <a:endParaRPr b="0" lang="en-GB" sz="1100" spc="-1" strike="noStrike">
                        <a:latin typeface="Arial"/>
                      </a:endParaRPr>
                    </a:p>
                  </a:txBody>
                  <a:tcPr marL="68400" marR="68400">
                    <a:lnL w="12240">
                      <a:noFill/>
                    </a:lnL>
                    <a:lnR w="12240">
                      <a:noFill/>
                    </a:lnR>
                    <a:lnT w="38160">
                      <a:noFill/>
                    </a:lnT>
                    <a:lnB w="12240">
                      <a:noFill/>
                    </a:lnB>
                    <a:noFill/>
                  </a:tcPr>
                </a:tc>
                <a:tc>
                  <a:txBody>
                    <a:bodyPr lIns="68400" rIns="68400">
                      <a:noAutofit/>
                    </a:bodyPr>
                    <a:p>
                      <a:pPr>
                        <a:lnSpc>
                          <a:spcPct val="100000"/>
                        </a:lnSpc>
                      </a:pPr>
                      <a:r>
                        <a:rPr b="0" lang="en-GB" sz="1100" spc="-1" strike="noStrike">
                          <a:solidFill>
                            <a:srgbClr val="000000"/>
                          </a:solidFill>
                          <a:latin typeface="Arial"/>
                        </a:rPr>
                        <a:t> </a:t>
                      </a:r>
                      <a:endParaRPr b="0" lang="en-GB" sz="1100" spc="-1" strike="noStrike">
                        <a:latin typeface="Arial"/>
                      </a:endParaRPr>
                    </a:p>
                  </a:txBody>
                  <a:tcPr marL="68400" marR="68400">
                    <a:lnL w="12240">
                      <a:noFill/>
                    </a:lnL>
                    <a:lnR w="12240">
                      <a:noFill/>
                    </a:lnR>
                    <a:lnT w="12240">
                      <a:solidFill>
                        <a:srgbClr val="000000"/>
                      </a:solidFill>
                    </a:lnT>
                    <a:lnB w="12240">
                      <a:solidFill>
                        <a:srgbClr val="000000"/>
                      </a:solidFill>
                    </a:lnB>
                    <a:noFill/>
                  </a:tcPr>
                </a:tc>
              </a:tr>
              <a:tr h="0">
                <a:tc>
                  <a:txBody>
                    <a:bodyPr lIns="68400" rIns="68400">
                      <a:noAutofit/>
                    </a:bodyPr>
                    <a:p>
                      <a:pPr>
                        <a:lnSpc>
                          <a:spcPct val="100000"/>
                        </a:lnSpc>
                      </a:pPr>
                      <a:r>
                        <a:rPr b="0" lang="en-GB" sz="2200" spc="-1" strike="noStrike">
                          <a:solidFill>
                            <a:srgbClr val="000000"/>
                          </a:solidFill>
                          <a:latin typeface="Arial"/>
                        </a:rPr>
                        <a:t>A trace fossil:</a:t>
                      </a:r>
                      <a:endParaRPr b="0" lang="en-GB" sz="2200" spc="-1" strike="noStrike">
                        <a:latin typeface="Arial"/>
                      </a:endParaRPr>
                    </a:p>
                    <a:p>
                      <a:pPr>
                        <a:lnSpc>
                          <a:spcPct val="100000"/>
                        </a:lnSpc>
                      </a:pPr>
                      <a:r>
                        <a:rPr b="0" lang="en-GB" sz="1100" spc="-1" strike="noStrike">
                          <a:solidFill>
                            <a:srgbClr val="000000"/>
                          </a:solidFill>
                          <a:latin typeface="Arial"/>
                        </a:rPr>
                        <a:t> </a:t>
                      </a:r>
                      <a:endParaRPr b="0" lang="en-GB" sz="11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oAutofit/>
                    </a:bodyPr>
                    <a:p>
                      <a:pPr>
                        <a:lnSpc>
                          <a:spcPct val="100000"/>
                        </a:lnSpc>
                      </a:pPr>
                      <a:r>
                        <a:rPr b="0" lang="en-GB" sz="1100" spc="-1" strike="noStrike">
                          <a:solidFill>
                            <a:srgbClr val="000000"/>
                          </a:solidFill>
                          <a:latin typeface="Arial"/>
                        </a:rPr>
                        <a:t> </a:t>
                      </a:r>
                      <a:endParaRPr b="0" lang="en-GB" sz="1100" spc="-1" strike="noStrike">
                        <a:latin typeface="Arial"/>
                      </a:endParaRPr>
                    </a:p>
                  </a:txBody>
                  <a:tcPr marL="68400" marR="68400">
                    <a:lnL w="12240">
                      <a:solidFill>
                        <a:srgbClr val="000000"/>
                      </a:solidFill>
                    </a:lnL>
                    <a:lnR w="12240">
                      <a:solidFill>
                        <a:srgbClr val="000000"/>
                      </a:solidFill>
                    </a:lnR>
                    <a:lnT w="12240">
                      <a:noFill/>
                    </a:lnT>
                    <a:lnB w="12240">
                      <a:noFill/>
                    </a:lnB>
                    <a:noFill/>
                  </a:tcPr>
                </a:tc>
                <a:tc>
                  <a:txBody>
                    <a:bodyPr lIns="68400" rIns="68400">
                      <a:noAutofit/>
                    </a:bodyPr>
                    <a:p>
                      <a:pPr>
                        <a:lnSpc>
                          <a:spcPct val="100000"/>
                        </a:lnSpc>
                      </a:pPr>
                      <a:r>
                        <a:rPr b="0" lang="en-GB" sz="2200" spc="-1" strike="noStrike">
                          <a:solidFill>
                            <a:srgbClr val="000000"/>
                          </a:solidFill>
                          <a:latin typeface="Arial"/>
                        </a:rPr>
                        <a:t>A trace fossil:</a:t>
                      </a:r>
                      <a:endParaRPr b="0" lang="en-GB" sz="2200" spc="-1" strike="noStrike">
                        <a:latin typeface="Arial"/>
                      </a:endParaRPr>
                    </a:p>
                    <a:p>
                      <a:pPr>
                        <a:lnSpc>
                          <a:spcPct val="100000"/>
                        </a:lnSpc>
                      </a:pPr>
                      <a:r>
                        <a:rPr b="0" lang="en-GB" sz="1400" spc="-1" strike="noStrike">
                          <a:solidFill>
                            <a:srgbClr val="000000"/>
                          </a:solidFill>
                          <a:latin typeface="Arial"/>
                        </a:rPr>
                        <a:t>indicates that an animal or plant was there, but is not a body fossil; it includes footprints, burrows, signs of roots, tooth marks, etc.</a:t>
                      </a:r>
                      <a:endParaRPr b="0" lang="en-GB"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0">
                <a:tc>
                  <a:txBody>
                    <a:bodyPr lIns="68400" rIns="68400">
                      <a:noAutofit/>
                    </a:bodyPr>
                    <a:p>
                      <a:pPr>
                        <a:lnSpc>
                          <a:spcPct val="100000"/>
                        </a:lnSpc>
                      </a:pPr>
                      <a:r>
                        <a:rPr b="0" lang="en-GB" sz="1100" spc="-1" strike="noStrike">
                          <a:solidFill>
                            <a:srgbClr val="000000"/>
                          </a:solidFill>
                          <a:latin typeface="Arial"/>
                        </a:rPr>
                        <a:t> </a:t>
                      </a:r>
                      <a:endParaRPr b="0" lang="en-GB" sz="1100" spc="-1" strike="noStrike">
                        <a:latin typeface="Arial"/>
                      </a:endParaRPr>
                    </a:p>
                  </a:txBody>
                  <a:tcPr marL="68400" marR="68400">
                    <a:lnL w="12240">
                      <a:noFill/>
                    </a:lnL>
                    <a:lnR w="12240">
                      <a:noFill/>
                    </a:lnR>
                    <a:lnT w="12240">
                      <a:solidFill>
                        <a:srgbClr val="000000"/>
                      </a:solidFill>
                    </a:lnT>
                    <a:lnB w="12240">
                      <a:solidFill>
                        <a:srgbClr val="000000"/>
                      </a:solidFill>
                    </a:lnB>
                    <a:noFill/>
                  </a:tcPr>
                </a:tc>
                <a:tc>
                  <a:txBody>
                    <a:bodyPr lIns="68400" rIns="68400">
                      <a:noAutofit/>
                    </a:bodyPr>
                    <a:p>
                      <a:pPr>
                        <a:lnSpc>
                          <a:spcPct val="100000"/>
                        </a:lnSpc>
                      </a:pPr>
                      <a:r>
                        <a:rPr b="0" lang="en-GB" sz="1100" spc="-1" strike="noStrike">
                          <a:solidFill>
                            <a:srgbClr val="000000"/>
                          </a:solidFill>
                          <a:latin typeface="Arial"/>
                        </a:rPr>
                        <a:t> </a:t>
                      </a:r>
                      <a:endParaRPr b="0" lang="en-GB" sz="1100" spc="-1" strike="noStrike">
                        <a:latin typeface="Arial"/>
                      </a:endParaRPr>
                    </a:p>
                  </a:txBody>
                  <a:tcPr marL="68400" marR="68400">
                    <a:lnL w="12240">
                      <a:noFill/>
                    </a:lnL>
                    <a:lnR w="12240">
                      <a:noFill/>
                    </a:lnR>
                    <a:lnT w="12240">
                      <a:noFill/>
                    </a:lnT>
                    <a:lnB w="12240">
                      <a:noFill/>
                    </a:lnB>
                    <a:noFill/>
                  </a:tcPr>
                </a:tc>
                <a:tc>
                  <a:txBody>
                    <a:bodyPr lIns="68400" rIns="68400">
                      <a:noAutofit/>
                    </a:bodyPr>
                    <a:p>
                      <a:pPr>
                        <a:lnSpc>
                          <a:spcPct val="100000"/>
                        </a:lnSpc>
                      </a:pPr>
                      <a:r>
                        <a:rPr b="0" lang="en-GB" sz="1100" spc="-1" strike="noStrike">
                          <a:solidFill>
                            <a:srgbClr val="000000"/>
                          </a:solidFill>
                          <a:latin typeface="Arial"/>
                        </a:rPr>
                        <a:t> </a:t>
                      </a:r>
                      <a:endParaRPr b="0" lang="en-GB" sz="1100" spc="-1" strike="noStrike">
                        <a:latin typeface="Arial"/>
                      </a:endParaRPr>
                    </a:p>
                  </a:txBody>
                  <a:tcPr marL="68400" marR="68400">
                    <a:lnL w="12240">
                      <a:noFill/>
                    </a:lnL>
                    <a:lnR w="12240">
                      <a:noFill/>
                    </a:lnR>
                    <a:lnT w="12240">
                      <a:solidFill>
                        <a:srgbClr val="000000"/>
                      </a:solidFill>
                    </a:lnT>
                    <a:lnB w="12240">
                      <a:solidFill>
                        <a:srgbClr val="000000"/>
                      </a:solidFill>
                    </a:lnB>
                    <a:noFill/>
                  </a:tcPr>
                </a:tc>
              </a:tr>
              <a:tr h="0">
                <a:tc>
                  <a:txBody>
                    <a:bodyPr lIns="68400" rIns="68400">
                      <a:noAutofit/>
                    </a:bodyPr>
                    <a:p>
                      <a:pPr>
                        <a:lnSpc>
                          <a:spcPct val="100000"/>
                        </a:lnSpc>
                      </a:pPr>
                      <a:r>
                        <a:rPr b="0" lang="en-GB" sz="2200" spc="-1" strike="noStrike">
                          <a:solidFill>
                            <a:srgbClr val="000000"/>
                          </a:solidFill>
                          <a:latin typeface="Arial"/>
                        </a:rPr>
                        <a:t>Not a fossil:</a:t>
                      </a:r>
                      <a:endParaRPr b="0" lang="en-GB" sz="2200" spc="-1" strike="noStrike">
                        <a:latin typeface="Arial"/>
                      </a:endParaRPr>
                    </a:p>
                    <a:p>
                      <a:pPr>
                        <a:lnSpc>
                          <a:spcPct val="100000"/>
                        </a:lnSpc>
                      </a:pPr>
                      <a:r>
                        <a:rPr b="0" lang="en-GB" sz="1100" spc="-1" strike="noStrike">
                          <a:solidFill>
                            <a:srgbClr val="000000"/>
                          </a:solidFill>
                          <a:latin typeface="Arial"/>
                        </a:rPr>
                        <a:t> </a:t>
                      </a:r>
                      <a:endParaRPr b="0" lang="en-GB" sz="11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oAutofit/>
                    </a:bodyPr>
                    <a:p>
                      <a:pPr>
                        <a:lnSpc>
                          <a:spcPct val="100000"/>
                        </a:lnSpc>
                      </a:pPr>
                      <a:r>
                        <a:rPr b="0" lang="en-GB" sz="1100" spc="-1" strike="noStrike">
                          <a:solidFill>
                            <a:srgbClr val="000000"/>
                          </a:solidFill>
                          <a:latin typeface="Arial"/>
                        </a:rPr>
                        <a:t> </a:t>
                      </a:r>
                      <a:endParaRPr b="0" lang="en-GB" sz="1100" spc="-1" strike="noStrike">
                        <a:latin typeface="Arial"/>
                      </a:endParaRPr>
                    </a:p>
                  </a:txBody>
                  <a:tcPr marL="68400" marR="68400">
                    <a:lnL w="12240">
                      <a:solidFill>
                        <a:srgbClr val="000000"/>
                      </a:solidFill>
                    </a:lnL>
                    <a:lnR w="12240">
                      <a:solidFill>
                        <a:srgbClr val="000000"/>
                      </a:solidFill>
                    </a:lnR>
                    <a:lnT w="12240">
                      <a:noFill/>
                    </a:lnT>
                    <a:lnB w="12240">
                      <a:noFill/>
                    </a:lnB>
                    <a:noFill/>
                  </a:tcPr>
                </a:tc>
                <a:tc>
                  <a:txBody>
                    <a:bodyPr lIns="68400" rIns="68400">
                      <a:noAutofit/>
                    </a:bodyPr>
                    <a:p>
                      <a:pPr>
                        <a:lnSpc>
                          <a:spcPct val="100000"/>
                        </a:lnSpc>
                      </a:pPr>
                      <a:r>
                        <a:rPr b="0" lang="en-GB" sz="2200" spc="-1" strike="noStrike">
                          <a:solidFill>
                            <a:srgbClr val="000000"/>
                          </a:solidFill>
                          <a:latin typeface="Arial"/>
                        </a:rPr>
                        <a:t>A fossil:</a:t>
                      </a:r>
                      <a:endParaRPr b="0" lang="en-GB" sz="2200" spc="-1" strike="noStrike">
                        <a:latin typeface="Arial"/>
                      </a:endParaRPr>
                    </a:p>
                    <a:p>
                      <a:pPr>
                        <a:lnSpc>
                          <a:spcPct val="100000"/>
                        </a:lnSpc>
                      </a:pPr>
                      <a:r>
                        <a:rPr b="0" lang="en-GB" sz="1100" spc="-1" strike="noStrike">
                          <a:solidFill>
                            <a:srgbClr val="000000"/>
                          </a:solidFill>
                          <a:latin typeface="Arial"/>
                        </a:rPr>
                        <a:t> </a:t>
                      </a:r>
                      <a:endParaRPr b="0" lang="en-GB" sz="1100" spc="-1" strike="noStrike">
                        <a:latin typeface="Arial"/>
                      </a:endParaRPr>
                    </a:p>
                    <a:p>
                      <a:pPr>
                        <a:lnSpc>
                          <a:spcPct val="100000"/>
                        </a:lnSpc>
                      </a:pPr>
                      <a:r>
                        <a:rPr b="0" lang="en-GB" sz="1400" spc="-1" strike="noStrike">
                          <a:solidFill>
                            <a:srgbClr val="000000"/>
                          </a:solidFill>
                          <a:latin typeface="Arial"/>
                        </a:rPr>
                        <a:t>is any preserved sign of past life more than 10,000 years old</a:t>
                      </a:r>
                      <a:endParaRPr b="0" lang="en-GB" sz="1400" spc="-1" strike="noStrike">
                        <a:latin typeface="Arial"/>
                      </a:endParaRPr>
                    </a:p>
                    <a:p>
                      <a:pPr>
                        <a:lnSpc>
                          <a:spcPct val="100000"/>
                        </a:lnSpc>
                      </a:pPr>
                      <a:endParaRPr b="0" lang="en-GB" sz="1400" spc="-1" strike="noStrike">
                        <a:latin typeface="Arial"/>
                      </a:endParaRPr>
                    </a:p>
                    <a:p>
                      <a:pPr>
                        <a:lnSpc>
                          <a:spcPct val="100000"/>
                        </a:lnSpc>
                      </a:pPr>
                      <a:r>
                        <a:rPr b="0" lang="en-GB" sz="1100" spc="-1" strike="noStrike">
                          <a:solidFill>
                            <a:srgbClr val="000000"/>
                          </a:solidFill>
                          <a:latin typeface="Arial"/>
                        </a:rPr>
                        <a:t> </a:t>
                      </a:r>
                      <a:endParaRPr b="0" lang="en-GB" sz="11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4151</TotalTime>
  <Application>LibreOffice/6.4.7.2$Linux_X86_64 LibreOffice_project/40$Build-2</Application>
  <Words>3566</Words>
  <Paragraphs>480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billy goat</dc:creator>
  <dc:description/>
  <dc:language>en-GB</dc:language>
  <cp:lastModifiedBy/>
  <cp:lastPrinted>2012-11-07T15:34:15Z</cp:lastPrinted>
  <dcterms:modified xsi:type="dcterms:W3CDTF">2022-08-13T16:15:05Z</dcterms:modified>
  <cp:revision>207</cp:revision>
  <dc:subject/>
  <dc:title>Name of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51</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57</vt:i4>
  </property>
</Properties>
</file>