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756" r:id="rId2"/>
    <p:sldMasterId id="2147483744" r:id="rId3"/>
    <p:sldMasterId id="2147483732" r:id="rId4"/>
    <p:sldMasterId id="2147483649" r:id="rId5"/>
    <p:sldMasterId id="2147483686" r:id="rId6"/>
    <p:sldMasterId id="2147483651" r:id="rId7"/>
  </p:sldMasterIdLst>
  <p:notesMasterIdLst>
    <p:notesMasterId r:id="rId75"/>
  </p:notesMasterIdLst>
  <p:handoutMasterIdLst>
    <p:handoutMasterId r:id="rId76"/>
  </p:handoutMasterIdLst>
  <p:sldIdLst>
    <p:sldId id="655" r:id="rId8"/>
    <p:sldId id="668" r:id="rId9"/>
    <p:sldId id="475" r:id="rId10"/>
    <p:sldId id="477" r:id="rId11"/>
    <p:sldId id="476" r:id="rId12"/>
    <p:sldId id="482" r:id="rId13"/>
    <p:sldId id="484" r:id="rId14"/>
    <p:sldId id="483" r:id="rId15"/>
    <p:sldId id="683" r:id="rId16"/>
    <p:sldId id="478" r:id="rId17"/>
    <p:sldId id="479" r:id="rId18"/>
    <p:sldId id="480" r:id="rId19"/>
    <p:sldId id="670" r:id="rId20"/>
    <p:sldId id="669" r:id="rId21"/>
    <p:sldId id="581" r:id="rId22"/>
    <p:sldId id="685" r:id="rId23"/>
    <p:sldId id="583" r:id="rId24"/>
    <p:sldId id="671" r:id="rId25"/>
    <p:sldId id="586" r:id="rId26"/>
    <p:sldId id="672" r:id="rId27"/>
    <p:sldId id="673" r:id="rId28"/>
    <p:sldId id="674" r:id="rId29"/>
    <p:sldId id="545" r:id="rId30"/>
    <p:sldId id="541" r:id="rId31"/>
    <p:sldId id="495" r:id="rId32"/>
    <p:sldId id="494" r:id="rId33"/>
    <p:sldId id="496" r:id="rId34"/>
    <p:sldId id="502" r:id="rId35"/>
    <p:sldId id="503" r:id="rId36"/>
    <p:sldId id="514" r:id="rId37"/>
    <p:sldId id="515" r:id="rId38"/>
    <p:sldId id="516" r:id="rId39"/>
    <p:sldId id="517" r:id="rId40"/>
    <p:sldId id="589" r:id="rId41"/>
    <p:sldId id="652" r:id="rId42"/>
    <p:sldId id="688" r:id="rId43"/>
    <p:sldId id="310" r:id="rId44"/>
    <p:sldId id="311" r:id="rId45"/>
    <p:sldId id="312" r:id="rId46"/>
    <p:sldId id="675" r:id="rId47"/>
    <p:sldId id="630" r:id="rId48"/>
    <p:sldId id="631" r:id="rId49"/>
    <p:sldId id="632" r:id="rId50"/>
    <p:sldId id="633" r:id="rId51"/>
    <p:sldId id="634" r:id="rId52"/>
    <p:sldId id="635" r:id="rId53"/>
    <p:sldId id="525" r:id="rId54"/>
    <p:sldId id="677" r:id="rId55"/>
    <p:sldId id="557" r:id="rId56"/>
    <p:sldId id="680" r:id="rId57"/>
    <p:sldId id="654" r:id="rId58"/>
    <p:sldId id="558" r:id="rId59"/>
    <p:sldId id="678" r:id="rId60"/>
    <p:sldId id="588" r:id="rId61"/>
    <p:sldId id="681" r:id="rId62"/>
    <p:sldId id="682" r:id="rId63"/>
    <p:sldId id="676" r:id="rId64"/>
    <p:sldId id="526" r:id="rId65"/>
    <p:sldId id="527" r:id="rId66"/>
    <p:sldId id="687" r:id="rId67"/>
    <p:sldId id="543" r:id="rId68"/>
    <p:sldId id="679" r:id="rId69"/>
    <p:sldId id="690" r:id="rId70"/>
    <p:sldId id="626" r:id="rId71"/>
    <p:sldId id="627" r:id="rId72"/>
    <p:sldId id="628" r:id="rId73"/>
    <p:sldId id="689" r:id="rId74"/>
  </p:sldIdLst>
  <p:sldSz cx="9144000" cy="6858000" type="screen4x3"/>
  <p:notesSz cx="9945688" cy="6858000"/>
  <p:custDataLst>
    <p:tags r:id="rId77"/>
  </p:custDataLst>
  <p:defaultTex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1577">
          <p15:clr>
            <a:srgbClr val="A4A3A4"/>
          </p15:clr>
        </p15:guide>
        <p15:guide id="2" pos="2880">
          <p15:clr>
            <a:srgbClr val="A4A3A4"/>
          </p15:clr>
        </p15:guide>
      </p15:sldGuideLst>
    </p:ext>
    <p:ext uri="{2D200454-40CA-4A62-9FC3-DE9A4176ACB9}">
      <p15:notesGuideLst xmlns:p15="http://schemas.microsoft.com/office/powerpoint/2012/main">
        <p15:guide id="1" orient="horz" pos="2161" userDrawn="1">
          <p15:clr>
            <a:srgbClr val="A4A3A4"/>
          </p15:clr>
        </p15:guide>
        <p15:guide id="2" pos="313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FE7"/>
    <a:srgbClr val="F3FFF3"/>
    <a:srgbClr val="F5F5F5"/>
    <a:srgbClr val="D25500"/>
    <a:srgbClr val="FE6700"/>
    <a:srgbClr val="666633"/>
    <a:srgbClr val="E1D8B1"/>
    <a:srgbClr val="E0E0BE"/>
    <a:srgbClr val="D5DAC4"/>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96327" autoAdjust="0"/>
  </p:normalViewPr>
  <p:slideViewPr>
    <p:cSldViewPr snapToGrid="0">
      <p:cViewPr varScale="1">
        <p:scale>
          <a:sx n="105" d="100"/>
          <a:sy n="105" d="100"/>
        </p:scale>
        <p:origin x="648" y="96"/>
      </p:cViewPr>
      <p:guideLst>
        <p:guide orient="horz" pos="1577"/>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75" d="100"/>
        <a:sy n="75" d="100"/>
      </p:scale>
      <p:origin x="0" y="13140"/>
    </p:cViewPr>
  </p:sorterViewPr>
  <p:notesViewPr>
    <p:cSldViewPr snapToGrid="0">
      <p:cViewPr varScale="1">
        <p:scale>
          <a:sx n="108" d="100"/>
          <a:sy n="108" d="100"/>
        </p:scale>
        <p:origin x="144" y="150"/>
      </p:cViewPr>
      <p:guideLst>
        <p:guide orient="horz" pos="2161"/>
        <p:guide pos="313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_rels/viewProps.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slide" Target="slides/slide17.xml"/><Relationship Id="rId1"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3" y="6513674"/>
            <a:ext cx="4310882" cy="343229"/>
          </a:xfrm>
          <a:prstGeom prst="rect">
            <a:avLst/>
          </a:prstGeom>
        </p:spPr>
        <p:txBody>
          <a:bodyPr vert="horz" lIns="91023" tIns="45511" rIns="91023" bIns="45511" rtlCol="0" anchor="b"/>
          <a:lstStyle>
            <a:lvl1pPr algn="l">
              <a:defRPr sz="1200"/>
            </a:lvl1pPr>
          </a:lstStyle>
          <a:p>
            <a:pPr>
              <a:defRPr/>
            </a:pPr>
            <a:r>
              <a:rPr lang="en-GB" dirty="0"/>
              <a:t>5Mar15</a:t>
            </a:r>
          </a:p>
        </p:txBody>
      </p:sp>
    </p:spTree>
    <p:extLst>
      <p:ext uri="{BB962C8B-B14F-4D97-AF65-F5344CB8AC3E}">
        <p14:creationId xmlns:p14="http://schemas.microsoft.com/office/powerpoint/2010/main" val="3065997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dt" idx="1"/>
          </p:nvPr>
        </p:nvSpPr>
        <p:spPr bwMode="auto">
          <a:xfrm>
            <a:off x="5632484" y="0"/>
            <a:ext cx="4310882" cy="343229"/>
          </a:xfrm>
          <a:prstGeom prst="rect">
            <a:avLst/>
          </a:prstGeom>
          <a:noFill/>
          <a:ln w="9525">
            <a:noFill/>
            <a:miter lim="800000"/>
            <a:headEnd/>
            <a:tailEnd/>
          </a:ln>
          <a:effectLst/>
        </p:spPr>
        <p:txBody>
          <a:bodyPr vert="horz" wrap="square" lIns="91023" tIns="45511" rIns="91023" bIns="45511" numCol="1" anchor="t" anchorCtr="0" compatLnSpc="1">
            <a:prstTxWarp prst="textNoShape">
              <a:avLst/>
            </a:prstTxWarp>
          </a:bodyPr>
          <a:lstStyle>
            <a:lvl1pPr algn="r">
              <a:defRPr sz="1200">
                <a:latin typeface="Arial" charset="0"/>
              </a:defRPr>
            </a:lvl1pPr>
          </a:lstStyle>
          <a:p>
            <a:pPr>
              <a:defRPr/>
            </a:pPr>
            <a:r>
              <a:rPr lang="en-GB" dirty="0"/>
              <a:t>5Mar15</a:t>
            </a:r>
          </a:p>
        </p:txBody>
      </p:sp>
      <p:sp>
        <p:nvSpPr>
          <p:cNvPr id="147460" name="Rectangle 4"/>
          <p:cNvSpPr>
            <a:spLocks noGrp="1" noRot="1" noChangeAspect="1" noChangeArrowheads="1" noTextEdit="1"/>
          </p:cNvSpPr>
          <p:nvPr>
            <p:ph type="sldImg" idx="2"/>
          </p:nvPr>
        </p:nvSpPr>
        <p:spPr bwMode="auto">
          <a:xfrm>
            <a:off x="3257550" y="514350"/>
            <a:ext cx="3430588" cy="2574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94108" y="3257935"/>
            <a:ext cx="7957479" cy="3085771"/>
          </a:xfrm>
          <a:prstGeom prst="rect">
            <a:avLst/>
          </a:prstGeom>
          <a:noFill/>
          <a:ln w="9525">
            <a:noFill/>
            <a:miter lim="800000"/>
            <a:headEnd/>
            <a:tailEnd/>
          </a:ln>
          <a:effectLst/>
        </p:spPr>
        <p:txBody>
          <a:bodyPr vert="horz" wrap="square" lIns="91023" tIns="45511" rIns="91023" bIns="4551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80265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pitchFamily="18" charset="0"/>
            </a:endParaRPr>
          </a:p>
        </p:txBody>
      </p:sp>
      <p:sp>
        <p:nvSpPr>
          <p:cNvPr id="747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EABD5DEB-0A9E-4A5D-A3B9-B1924AA89922}" type="slidenum">
              <a:rPr lang="en-GB" sz="1200">
                <a:solidFill>
                  <a:schemeClr val="tx1"/>
                </a:solidFill>
                <a:latin typeface="Times New Roman" pitchFamily="18" charset="0"/>
              </a:rPr>
              <a:pPr eaLnBrk="1" hangingPunct="1">
                <a:buFont typeface="Times New Roman" pitchFamily="18" charset="0"/>
                <a:buNone/>
              </a:pPr>
              <a:t>1</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16275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25284"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397F643-1DF2-4695-B286-2B2C16A799ED}" type="slidenum">
              <a:rPr lang="en-GB" smtClean="0"/>
              <a:pPr eaLnBrk="1" hangingPunct="1"/>
              <a:t>10</a:t>
            </a:fld>
            <a:endParaRPr lang="en-GB" dirty="0"/>
          </a:p>
        </p:txBody>
      </p:sp>
    </p:spTree>
    <p:extLst>
      <p:ext uri="{BB962C8B-B14F-4D97-AF65-F5344CB8AC3E}">
        <p14:creationId xmlns:p14="http://schemas.microsoft.com/office/powerpoint/2010/main" val="303023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78AB600-3F31-4037-AEDC-C198A396D417}" type="slidenum">
              <a:rPr lang="en-GB" smtClean="0"/>
              <a:pPr eaLnBrk="1" hangingPunct="1"/>
              <a:t>11</a:t>
            </a:fld>
            <a:endParaRPr lang="en-GB" dirty="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648594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E4BC389-9C29-44B6-A6C8-CD37226492E4}" type="slidenum">
              <a:rPr lang="en-GB" smtClean="0"/>
              <a:pPr eaLnBrk="1" hangingPunct="1"/>
              <a:t>12</a:t>
            </a:fld>
            <a:endParaRPr lang="en-GB" dirty="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4040482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25284"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397F643-1DF2-4695-B286-2B2C16A799ED}" type="slidenum">
              <a:rPr lang="en-GB" smtClean="0"/>
              <a:pPr eaLnBrk="1" hangingPunct="1"/>
              <a:t>13</a:t>
            </a:fld>
            <a:endParaRPr lang="en-GB" dirty="0"/>
          </a:p>
        </p:txBody>
      </p:sp>
    </p:spTree>
    <p:extLst>
      <p:ext uri="{BB962C8B-B14F-4D97-AF65-F5344CB8AC3E}">
        <p14:creationId xmlns:p14="http://schemas.microsoft.com/office/powerpoint/2010/main" val="1485683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23596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3418EF7-99C3-4D1A-B4F0-D6C45AD97AA3}" type="slidenum">
              <a:rPr lang="en-GB" smtClean="0"/>
              <a:pPr eaLnBrk="1" hangingPunct="1"/>
              <a:t>15</a:t>
            </a:fld>
            <a:endParaRPr lang="en-GB" dirty="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Vital evidence from 1963. Research ship, used to tow magnetometer</a:t>
            </a:r>
          </a:p>
        </p:txBody>
      </p:sp>
    </p:spTree>
    <p:extLst>
      <p:ext uri="{BB962C8B-B14F-4D97-AF65-F5344CB8AC3E}">
        <p14:creationId xmlns:p14="http://schemas.microsoft.com/office/powerpoint/2010/main" val="506479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FCCE2D0-EBAC-4766-8FEB-C0DF8152A0B8}" type="slidenum">
              <a:rPr lang="en-GB" smtClean="0"/>
              <a:pPr eaLnBrk="1" hangingPunct="1"/>
              <a:t>16</a:t>
            </a:fld>
            <a:endParaRPr lang="en-GB" dirty="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Magnetometer from 1960. Reykjanes Ridge magnetic anomalies. </a:t>
            </a:r>
          </a:p>
        </p:txBody>
      </p:sp>
    </p:spTree>
    <p:extLst>
      <p:ext uri="{BB962C8B-B14F-4D97-AF65-F5344CB8AC3E}">
        <p14:creationId xmlns:p14="http://schemas.microsoft.com/office/powerpoint/2010/main" val="3541680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4723EBA-047D-4251-8BED-8A9931683ED0}" type="slidenum">
              <a:rPr lang="en-GB" smtClean="0"/>
              <a:pPr eaLnBrk="1" hangingPunct="1"/>
              <a:t>17</a:t>
            </a:fld>
            <a:endParaRPr lang="en-GB" dirty="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Symmetrical magnetic “stripes” on the ocean floor. The blue line shows a magnetic profile measured above the East Pacific Rise. It is matched to a profile calculated for alternatively normally and reversely magnetised rocks of the ocean floor (red). The model uses known reversals and dates from similar rocks on land e.g. in Iceland.</a:t>
            </a:r>
          </a:p>
        </p:txBody>
      </p:sp>
    </p:spTree>
    <p:extLst>
      <p:ext uri="{BB962C8B-B14F-4D97-AF65-F5344CB8AC3E}">
        <p14:creationId xmlns:p14="http://schemas.microsoft.com/office/powerpoint/2010/main" val="3648932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4723EBA-047D-4251-8BED-8A9931683ED0}" type="slidenum">
              <a:rPr lang="en-GB" smtClean="0"/>
              <a:pPr eaLnBrk="1" hangingPunct="1"/>
              <a:t>18</a:t>
            </a:fld>
            <a:endParaRPr lang="en-GB" dirty="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2087081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23142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87477526-AA83-409F-BF0D-2EB6CE694852}" type="slidenum">
              <a:rPr lang="en-GB" smtClean="0"/>
              <a:pPr eaLnBrk="1" hangingPunct="1"/>
              <a:t>19</a:t>
            </a:fld>
            <a:endParaRPr lang="en-GB" dirty="0"/>
          </a:p>
        </p:txBody>
      </p:sp>
    </p:spTree>
    <p:extLst>
      <p:ext uri="{BB962C8B-B14F-4D97-AF65-F5344CB8AC3E}">
        <p14:creationId xmlns:p14="http://schemas.microsoft.com/office/powerpoint/2010/main" val="131508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84653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FCCE2D0-EBAC-4766-8FEB-C0DF8152A0B8}" type="slidenum">
              <a:rPr lang="en-GB" smtClean="0"/>
              <a:pPr eaLnBrk="1" hangingPunct="1"/>
              <a:t>20</a:t>
            </a:fld>
            <a:endParaRPr lang="en-GB" dirty="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Magnetometer from 1960. Reykjanes Ridge magnetic anomalies. </a:t>
            </a:r>
          </a:p>
        </p:txBody>
      </p:sp>
    </p:spTree>
    <p:extLst>
      <p:ext uri="{BB962C8B-B14F-4D97-AF65-F5344CB8AC3E}">
        <p14:creationId xmlns:p14="http://schemas.microsoft.com/office/powerpoint/2010/main" val="4169407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FCCE2D0-EBAC-4766-8FEB-C0DF8152A0B8}" type="slidenum">
              <a:rPr lang="en-GB" smtClean="0"/>
              <a:pPr eaLnBrk="1" hangingPunct="1"/>
              <a:t>21</a:t>
            </a:fld>
            <a:endParaRPr lang="en-GB" dirty="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3950769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86695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F5BB17C-6728-4A7B-A28D-7834AC75DF0C}" type="slidenum">
              <a:rPr lang="en-GB" smtClean="0"/>
              <a:pPr eaLnBrk="1" hangingPunct="1"/>
              <a:t>23</a:t>
            </a:fld>
            <a:endParaRPr lang="en-GB" dirty="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433386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9D59D0F-5E11-49C2-8718-7C642353F798}" type="slidenum">
              <a:rPr lang="en-GB" smtClean="0"/>
              <a:pPr eaLnBrk="1" hangingPunct="1"/>
              <a:t>24</a:t>
            </a:fld>
            <a:endParaRPr lang="en-GB" dirty="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875604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0BD01DBA-942E-4760-A970-ED53C2E24808}" type="slidenum">
              <a:rPr lang="en-GB" smtClean="0"/>
              <a:pPr eaLnBrk="1" hangingPunct="1"/>
              <a:t>25</a:t>
            </a:fld>
            <a:endParaRPr lang="en-GB" dirty="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Denser plate goes down: Partial melting of basalt to give andesite</a:t>
            </a:r>
            <a:endParaRPr lang="en-GB" b="1" dirty="0">
              <a:latin typeface="Arial" pitchFamily="34" charset="0"/>
            </a:endParaRPr>
          </a:p>
        </p:txBody>
      </p:sp>
    </p:spTree>
    <p:extLst>
      <p:ext uri="{BB962C8B-B14F-4D97-AF65-F5344CB8AC3E}">
        <p14:creationId xmlns:p14="http://schemas.microsoft.com/office/powerpoint/2010/main" val="1168281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45764"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DBEBA7B9-0A11-42E8-9660-A2C9EF0EB431}" type="slidenum">
              <a:rPr lang="en-GB" smtClean="0"/>
              <a:pPr eaLnBrk="1" hangingPunct="1"/>
              <a:t>26</a:t>
            </a:fld>
            <a:endParaRPr lang="en-GB" dirty="0"/>
          </a:p>
        </p:txBody>
      </p:sp>
    </p:spTree>
    <p:extLst>
      <p:ext uri="{BB962C8B-B14F-4D97-AF65-F5344CB8AC3E}">
        <p14:creationId xmlns:p14="http://schemas.microsoft.com/office/powerpoint/2010/main" val="2216997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4B68E877-113C-428D-8F94-B75FCC991F16}" type="slidenum">
              <a:rPr lang="en-GB" smtClean="0"/>
              <a:pPr eaLnBrk="1" hangingPunct="1"/>
              <a:t>27</a:t>
            </a:fld>
            <a:endParaRPr lang="en-GB" dirty="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Zavadovski Island – South Sandwich Islands (Southern Atlantic). Home to 1 million Chinstrap penguins. Andesitic lava and ash.</a:t>
            </a:r>
          </a:p>
        </p:txBody>
      </p:sp>
    </p:spTree>
    <p:extLst>
      <p:ext uri="{BB962C8B-B14F-4D97-AF65-F5344CB8AC3E}">
        <p14:creationId xmlns:p14="http://schemas.microsoft.com/office/powerpoint/2010/main" val="2607744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0DD39EC-5210-4B8E-8835-7F046E7F036B}" type="slidenum">
              <a:rPr lang="en-GB" smtClean="0"/>
              <a:pPr eaLnBrk="1" hangingPunct="1"/>
              <a:t>28</a:t>
            </a:fld>
            <a:endParaRPr lang="en-GB" dirty="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4217738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52DC8773-61EE-4BDC-8C4D-E6240FCE37AA}" type="slidenum">
              <a:rPr lang="en-GB" smtClean="0"/>
              <a:pPr eaLnBrk="1" hangingPunct="1"/>
              <a:t>29</a:t>
            </a:fld>
            <a:endParaRPr lang="en-GB" dirty="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Bang!</a:t>
            </a:r>
          </a:p>
        </p:txBody>
      </p:sp>
    </p:spTree>
    <p:extLst>
      <p:ext uri="{BB962C8B-B14F-4D97-AF65-F5344CB8AC3E}">
        <p14:creationId xmlns:p14="http://schemas.microsoft.com/office/powerpoint/2010/main" val="3197142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914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89CA5D80-7FB4-44BA-8C65-46434653B92A}" type="slidenum">
              <a:rPr lang="en-GB" smtClean="0"/>
              <a:pPr eaLnBrk="1" hangingPunct="1"/>
              <a:t>3</a:t>
            </a:fld>
            <a:endParaRPr lang="en-GB" dirty="0"/>
          </a:p>
        </p:txBody>
      </p:sp>
    </p:spTree>
    <p:extLst>
      <p:ext uri="{BB962C8B-B14F-4D97-AF65-F5344CB8AC3E}">
        <p14:creationId xmlns:p14="http://schemas.microsoft.com/office/powerpoint/2010/main" val="793130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B49CB8F-35EB-4811-A9BE-813E410E5081}" type="slidenum">
              <a:rPr lang="en-GB" smtClean="0"/>
              <a:pPr eaLnBrk="1" hangingPunct="1"/>
              <a:t>30</a:t>
            </a:fld>
            <a:endParaRPr lang="en-GB" dirty="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Plate collision until it locks. India to Asia, now going at 5 mm per year.</a:t>
            </a:r>
          </a:p>
        </p:txBody>
      </p:sp>
    </p:spTree>
    <p:extLst>
      <p:ext uri="{BB962C8B-B14F-4D97-AF65-F5344CB8AC3E}">
        <p14:creationId xmlns:p14="http://schemas.microsoft.com/office/powerpoint/2010/main" val="1033625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641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1753B684-8C89-4398-B544-39F2C88076CA}" type="slidenum">
              <a:rPr lang="en-GB" smtClean="0"/>
              <a:pPr eaLnBrk="1" hangingPunct="1"/>
              <a:t>31</a:t>
            </a:fld>
            <a:endParaRPr lang="en-GB" dirty="0"/>
          </a:p>
        </p:txBody>
      </p:sp>
    </p:spTree>
    <p:extLst>
      <p:ext uri="{BB962C8B-B14F-4D97-AF65-F5344CB8AC3E}">
        <p14:creationId xmlns:p14="http://schemas.microsoft.com/office/powerpoint/2010/main" val="993671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D6BF2C8-0F5A-4226-A922-AE87A9A1109A}" type="slidenum">
              <a:rPr lang="en-GB" smtClean="0"/>
              <a:pPr eaLnBrk="1" hangingPunct="1"/>
              <a:t>32</a:t>
            </a:fld>
            <a:endParaRPr lang="en-GB" dirty="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Folds at Lhotse (Himalayas); India moving at 15-40cm per year.</a:t>
            </a:r>
          </a:p>
        </p:txBody>
      </p:sp>
    </p:spTree>
    <p:extLst>
      <p:ext uri="{BB962C8B-B14F-4D97-AF65-F5344CB8AC3E}">
        <p14:creationId xmlns:p14="http://schemas.microsoft.com/office/powerpoint/2010/main" val="2763348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B51B2AF-8B09-4C5B-9E59-E2896A02249D}" type="slidenum">
              <a:rPr lang="en-GB" sz="1200"/>
              <a:pPr algn="r" eaLnBrk="1" hangingPunct="1"/>
              <a:t>33</a:t>
            </a:fld>
            <a:endParaRPr lang="en-GB" sz="1200" dirty="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76464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0410ECE-36A0-4FAB-9CF0-1BAAE5004805}" type="slidenum">
              <a:rPr lang="en-GB" sz="1200"/>
              <a:pPr algn="r" eaLnBrk="1" hangingPunct="1"/>
              <a:t>34</a:t>
            </a:fld>
            <a:endParaRPr lang="en-GB" sz="1200" dirty="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622784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0410ECE-36A0-4FAB-9CF0-1BAAE5004805}" type="slidenum">
              <a:rPr lang="en-GB" sz="1200"/>
              <a:pPr algn="r" eaLnBrk="1" hangingPunct="1"/>
              <a:t>35</a:t>
            </a:fld>
            <a:endParaRPr lang="en-GB" sz="1200" dirty="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622784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81055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ndParaRPr>
          </a:p>
        </p:txBody>
      </p:sp>
      <p:sp>
        <p:nvSpPr>
          <p:cNvPr id="11981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65F8A0C4-ADEB-4237-9B2F-CEA04931AF2C}" type="slidenum">
              <a:rPr lang="en-GB" sz="1200">
                <a:solidFill>
                  <a:schemeClr val="tx1"/>
                </a:solidFill>
                <a:latin typeface="Times New Roman" pitchFamily="18" charset="0"/>
              </a:rPr>
              <a:pPr eaLnBrk="1" hangingPunct="1">
                <a:buFont typeface="Times New Roman" pitchFamily="18" charset="0"/>
                <a:buNone/>
              </a:pPr>
              <a:t>37</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204445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ndParaRPr>
          </a:p>
        </p:txBody>
      </p:sp>
      <p:sp>
        <p:nvSpPr>
          <p:cNvPr id="12083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B3BA50E9-DF04-4427-86D7-D814FE63A60A}" type="slidenum">
              <a:rPr lang="en-GB" sz="1200">
                <a:solidFill>
                  <a:schemeClr val="tx1"/>
                </a:solidFill>
                <a:latin typeface="Times New Roman" pitchFamily="18" charset="0"/>
              </a:rPr>
              <a:pPr eaLnBrk="1" hangingPunct="1">
                <a:buFont typeface="Times New Roman" pitchFamily="18" charset="0"/>
                <a:buNone/>
              </a:pPr>
              <a:t>38</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3296309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ndParaRPr>
          </a:p>
        </p:txBody>
      </p:sp>
      <p:sp>
        <p:nvSpPr>
          <p:cNvPr id="12186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D43FFA59-AEBB-4A71-80FD-65C9CD148259}" type="slidenum">
              <a:rPr lang="en-GB" sz="1200">
                <a:solidFill>
                  <a:schemeClr val="tx1"/>
                </a:solidFill>
                <a:latin typeface="Times New Roman" pitchFamily="18" charset="0"/>
              </a:rPr>
              <a:pPr eaLnBrk="1" hangingPunct="1">
                <a:buFont typeface="Times New Roman" pitchFamily="18" charset="0"/>
                <a:buNone/>
              </a:pPr>
              <a:t>39</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2204856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ED52A72-3E4E-400B-B934-948F73924656}" type="slidenum">
              <a:rPr lang="en-GB" smtClean="0"/>
              <a:pPr eaLnBrk="1" hangingPunct="1"/>
              <a:t>4</a:t>
            </a:fld>
            <a:endParaRPr lang="en-GB" dirty="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716520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04828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7715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6897EAA-74BA-4324-8AEB-040E91B0A75F}" type="slidenum">
              <a:rPr lang="en-GB" smtClean="0"/>
              <a:pPr eaLnBrk="1" hangingPunct="1"/>
              <a:t>41</a:t>
            </a:fld>
            <a:endParaRPr lang="en-GB" dirty="0"/>
          </a:p>
        </p:txBody>
      </p:sp>
    </p:spTree>
    <p:extLst>
      <p:ext uri="{BB962C8B-B14F-4D97-AF65-F5344CB8AC3E}">
        <p14:creationId xmlns:p14="http://schemas.microsoft.com/office/powerpoint/2010/main" val="3228799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57C89801-9739-4D8E-92A1-836C540EDB2E}" type="slidenum">
              <a:rPr lang="en-GB" smtClean="0"/>
              <a:pPr eaLnBrk="1" hangingPunct="1"/>
              <a:t>42</a:t>
            </a:fld>
            <a:endParaRPr lang="en-GB" dirty="0"/>
          </a:p>
        </p:txBody>
      </p:sp>
      <p:sp>
        <p:nvSpPr>
          <p:cNvPr id="178179" name="Rectangle 1026"/>
          <p:cNvSpPr>
            <a:spLocks noGrp="1" noRot="1" noChangeAspect="1" noChangeArrowheads="1" noTextEdit="1"/>
          </p:cNvSpPr>
          <p:nvPr>
            <p:ph type="sldImg"/>
          </p:nvPr>
        </p:nvSpPr>
        <p:spPr>
          <a:ln/>
        </p:spPr>
      </p:sp>
      <p:sp>
        <p:nvSpPr>
          <p:cNvPr id="178180" name="Rectangle 1027"/>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Jigsaw puzzles - overlap occurs where features have grown in geologically recent times</a:t>
            </a:r>
          </a:p>
        </p:txBody>
      </p:sp>
    </p:spTree>
    <p:extLst>
      <p:ext uri="{BB962C8B-B14F-4D97-AF65-F5344CB8AC3E}">
        <p14:creationId xmlns:p14="http://schemas.microsoft.com/office/powerpoint/2010/main" val="2814333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4D16212-83B9-4E2B-B3F6-600178073C2B}" type="slidenum">
              <a:rPr lang="en-GB" sz="1200"/>
              <a:pPr algn="r" eaLnBrk="1" hangingPunct="1"/>
              <a:t>43</a:t>
            </a:fld>
            <a:endParaRPr lang="en-GB" sz="1200" dirty="0"/>
          </a:p>
        </p:txBody>
      </p:sp>
      <p:sp>
        <p:nvSpPr>
          <p:cNvPr id="179203" name="Rectangle 1026"/>
          <p:cNvSpPr>
            <a:spLocks noGrp="1" noRot="1" noChangeAspect="1" noChangeArrowheads="1" noTextEdit="1"/>
          </p:cNvSpPr>
          <p:nvPr>
            <p:ph type="sldImg"/>
          </p:nvPr>
        </p:nvSpPr>
        <p:spPr>
          <a:ln/>
        </p:spPr>
      </p:sp>
      <p:sp>
        <p:nvSpPr>
          <p:cNvPr id="179204" name="Rectangle 1027"/>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Jigsaw puzzles – overlap occurs where features have grown in geologically recent times</a:t>
            </a:r>
          </a:p>
        </p:txBody>
      </p:sp>
    </p:spTree>
    <p:extLst>
      <p:ext uri="{BB962C8B-B14F-4D97-AF65-F5344CB8AC3E}">
        <p14:creationId xmlns:p14="http://schemas.microsoft.com/office/powerpoint/2010/main" val="2294035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786CA3A-C73C-4B7B-9E3C-C7FE93635103}" type="slidenum">
              <a:rPr lang="en-GB" sz="1200"/>
              <a:pPr algn="r" eaLnBrk="1" hangingPunct="1"/>
              <a:t>44</a:t>
            </a:fld>
            <a:endParaRPr lang="en-GB" sz="1200" dirty="0"/>
          </a:p>
        </p:txBody>
      </p:sp>
      <p:sp>
        <p:nvSpPr>
          <p:cNvPr id="180227" name="Rectangle 1026"/>
          <p:cNvSpPr>
            <a:spLocks noGrp="1" noRot="1" noChangeAspect="1" noChangeArrowheads="1" noTextEdit="1"/>
          </p:cNvSpPr>
          <p:nvPr>
            <p:ph type="sldImg"/>
          </p:nvPr>
        </p:nvSpPr>
        <p:spPr>
          <a:ln/>
        </p:spPr>
      </p:sp>
      <p:sp>
        <p:nvSpPr>
          <p:cNvPr id="180228" name="Rectangle 1027"/>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10249905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CAE9A0B-7D94-406E-8991-D7CE12611D24}" type="slidenum">
              <a:rPr lang="en-GB" sz="1200"/>
              <a:pPr algn="r" eaLnBrk="1" hangingPunct="1"/>
              <a:t>45</a:t>
            </a:fld>
            <a:endParaRPr lang="en-GB" sz="1200" dirty="0"/>
          </a:p>
        </p:txBody>
      </p:sp>
      <p:sp>
        <p:nvSpPr>
          <p:cNvPr id="181251" name="Rectangle 1026"/>
          <p:cNvSpPr>
            <a:spLocks noGrp="1" noRot="1" noChangeAspect="1" noChangeArrowheads="1" noTextEdit="1"/>
          </p:cNvSpPr>
          <p:nvPr>
            <p:ph type="sldImg"/>
          </p:nvPr>
        </p:nvSpPr>
        <p:spPr>
          <a:ln/>
        </p:spPr>
      </p:sp>
      <p:sp>
        <p:nvSpPr>
          <p:cNvPr id="181252" name="Rectangle 1027"/>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2252034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3E98EDC-E2DD-4A46-86AF-B5705D9E7074}" type="slidenum">
              <a:rPr lang="en-GB" smtClean="0"/>
              <a:pPr eaLnBrk="1" hangingPunct="1"/>
              <a:t>46</a:t>
            </a:fld>
            <a:endParaRPr lang="en-GB" dirty="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3278312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EADE2ED-905A-4EB4-8673-C2D3824EC839}" type="slidenum">
              <a:rPr lang="en-GB" smtClean="0"/>
              <a:pPr eaLnBrk="1" hangingPunct="1"/>
              <a:t>47</a:t>
            </a:fld>
            <a:endParaRPr lang="en-GB" dirty="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Start by assuming some knowledge of theory – this map is the end product.</a:t>
            </a:r>
          </a:p>
        </p:txBody>
      </p:sp>
    </p:spTree>
    <p:extLst>
      <p:ext uri="{BB962C8B-B14F-4D97-AF65-F5344CB8AC3E}">
        <p14:creationId xmlns:p14="http://schemas.microsoft.com/office/powerpoint/2010/main" val="22446223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88056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955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CED1CFE-45DD-48CC-BE8F-533CA22AD532}" type="slidenum">
              <a:rPr lang="en-GB" smtClean="0"/>
              <a:pPr eaLnBrk="1" hangingPunct="1"/>
              <a:t>49</a:t>
            </a:fld>
            <a:endParaRPr lang="en-GB" dirty="0"/>
          </a:p>
        </p:txBody>
      </p:sp>
    </p:spTree>
    <p:extLst>
      <p:ext uri="{BB962C8B-B14F-4D97-AF65-F5344CB8AC3E}">
        <p14:creationId xmlns:p14="http://schemas.microsoft.com/office/powerpoint/2010/main" val="144006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27BB8DF-2DFB-4A90-AA5B-BECD025BBA16}" type="slidenum">
              <a:rPr lang="en-GB" smtClean="0"/>
              <a:pPr eaLnBrk="1" hangingPunct="1"/>
              <a:t>5</a:t>
            </a:fld>
            <a:endParaRPr lang="en-GB" dirty="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680442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955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CED1CFE-45DD-48CC-BE8F-533CA22AD532}" type="slidenum">
              <a:rPr lang="en-GB" smtClean="0"/>
              <a:pPr eaLnBrk="1" hangingPunct="1"/>
              <a:t>50</a:t>
            </a:fld>
            <a:endParaRPr lang="en-GB" dirty="0"/>
          </a:p>
        </p:txBody>
      </p:sp>
    </p:spTree>
    <p:extLst>
      <p:ext uri="{BB962C8B-B14F-4D97-AF65-F5344CB8AC3E}">
        <p14:creationId xmlns:p14="http://schemas.microsoft.com/office/powerpoint/2010/main" val="1724068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955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CED1CFE-45DD-48CC-BE8F-533CA22AD532}" type="slidenum">
              <a:rPr lang="en-GB" smtClean="0"/>
              <a:pPr eaLnBrk="1" hangingPunct="1"/>
              <a:t>51</a:t>
            </a:fld>
            <a:endParaRPr lang="en-GB" dirty="0"/>
          </a:p>
        </p:txBody>
      </p:sp>
    </p:spTree>
    <p:extLst>
      <p:ext uri="{BB962C8B-B14F-4D97-AF65-F5344CB8AC3E}">
        <p14:creationId xmlns:p14="http://schemas.microsoft.com/office/powerpoint/2010/main" val="3560815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8058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9C4BE54-371E-4456-B58D-EEAE3B4271C9}" type="slidenum">
              <a:rPr lang="en-GB" smtClean="0"/>
              <a:pPr eaLnBrk="1" hangingPunct="1"/>
              <a:t>52</a:t>
            </a:fld>
            <a:endParaRPr lang="en-GB" dirty="0"/>
          </a:p>
        </p:txBody>
      </p:sp>
    </p:spTree>
    <p:extLst>
      <p:ext uri="{BB962C8B-B14F-4D97-AF65-F5344CB8AC3E}">
        <p14:creationId xmlns:p14="http://schemas.microsoft.com/office/powerpoint/2010/main" val="41244186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34682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8774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B656C55-A7C9-45FD-B47D-4CE61B680943}" type="slidenum">
              <a:rPr lang="en-GB" smtClean="0"/>
              <a:pPr eaLnBrk="1" hangingPunct="1"/>
              <a:t>54</a:t>
            </a:fld>
            <a:endParaRPr lang="en-GB" dirty="0"/>
          </a:p>
        </p:txBody>
      </p:sp>
    </p:spTree>
    <p:extLst>
      <p:ext uri="{BB962C8B-B14F-4D97-AF65-F5344CB8AC3E}">
        <p14:creationId xmlns:p14="http://schemas.microsoft.com/office/powerpoint/2010/main" val="811159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233588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546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EF2954BD-C6D5-410D-8437-E127C89DCA22}" type="slidenum">
              <a:rPr lang="en-GB" smtClean="0"/>
              <a:pPr eaLnBrk="1" hangingPunct="1"/>
              <a:t>58</a:t>
            </a:fld>
            <a:endParaRPr lang="en-GB" dirty="0"/>
          </a:p>
        </p:txBody>
      </p:sp>
    </p:spTree>
    <p:extLst>
      <p:ext uri="{BB962C8B-B14F-4D97-AF65-F5344CB8AC3E}">
        <p14:creationId xmlns:p14="http://schemas.microsoft.com/office/powerpoint/2010/main" val="16603282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6484"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4EC61A6A-E2CB-4518-A2DC-846FD9C0C456}" type="slidenum">
              <a:rPr lang="en-GB" smtClean="0"/>
              <a:pPr eaLnBrk="1" hangingPunct="1"/>
              <a:t>59</a:t>
            </a:fld>
            <a:endParaRPr lang="en-GB" dirty="0"/>
          </a:p>
        </p:txBody>
      </p:sp>
    </p:spTree>
    <p:extLst>
      <p:ext uri="{BB962C8B-B14F-4D97-AF65-F5344CB8AC3E}">
        <p14:creationId xmlns:p14="http://schemas.microsoft.com/office/powerpoint/2010/main" val="4191294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D48787F9-87EB-4606-A40C-2DEA7B49D444}" type="slidenum">
              <a:rPr lang="en-GB" smtClean="0"/>
              <a:pPr eaLnBrk="1" hangingPunct="1"/>
              <a:t>6</a:t>
            </a:fld>
            <a:endParaRPr lang="en-GB" dirty="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Basaltic effusive eruptions (Pic is actually Hawaii!)</a:t>
            </a:r>
          </a:p>
          <a:p>
            <a:pPr eaLnBrk="1" hangingPunct="1"/>
            <a:endParaRPr lang="en-GB" dirty="0">
              <a:latin typeface="Arial" pitchFamily="34" charset="0"/>
            </a:endParaRPr>
          </a:p>
        </p:txBody>
      </p:sp>
    </p:spTree>
    <p:extLst>
      <p:ext uri="{BB962C8B-B14F-4D97-AF65-F5344CB8AC3E}">
        <p14:creationId xmlns:p14="http://schemas.microsoft.com/office/powerpoint/2010/main" val="21607974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750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DE2F828-617D-417C-8838-5B0EA8CF47D6}" type="slidenum">
              <a:rPr lang="en-GB" smtClean="0"/>
              <a:pPr eaLnBrk="1" hangingPunct="1"/>
              <a:t>60</a:t>
            </a:fld>
            <a:endParaRPr lang="en-GB" dirty="0"/>
          </a:p>
        </p:txBody>
      </p:sp>
    </p:spTree>
    <p:extLst>
      <p:ext uri="{BB962C8B-B14F-4D97-AF65-F5344CB8AC3E}">
        <p14:creationId xmlns:p14="http://schemas.microsoft.com/office/powerpoint/2010/main" val="3977670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750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DE2F828-617D-417C-8838-5B0EA8CF47D6}" type="slidenum">
              <a:rPr lang="en-GB" smtClean="0"/>
              <a:pPr eaLnBrk="1" hangingPunct="1"/>
              <a:t>61</a:t>
            </a:fld>
            <a:endParaRPr lang="en-GB" dirty="0"/>
          </a:p>
        </p:txBody>
      </p:sp>
    </p:spTree>
    <p:extLst>
      <p:ext uri="{BB962C8B-B14F-4D97-AF65-F5344CB8AC3E}">
        <p14:creationId xmlns:p14="http://schemas.microsoft.com/office/powerpoint/2010/main" val="40362769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546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EF2954BD-C6D5-410D-8437-E127C89DCA22}" type="slidenum">
              <a:rPr lang="en-GB" smtClean="0"/>
              <a:pPr eaLnBrk="1" hangingPunct="1"/>
              <a:t>62</a:t>
            </a:fld>
            <a:endParaRPr lang="en-GB" dirty="0"/>
          </a:p>
        </p:txBody>
      </p:sp>
    </p:spTree>
    <p:extLst>
      <p:ext uri="{BB962C8B-B14F-4D97-AF65-F5344CB8AC3E}">
        <p14:creationId xmlns:p14="http://schemas.microsoft.com/office/powerpoint/2010/main" val="34013652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F64CE5CA-5A16-43A3-BF5E-7FD534B2CEAE}" type="slidenum">
              <a:rPr lang="en-GB" smtClean="0"/>
              <a:pPr eaLnBrk="1" hangingPunct="1"/>
              <a:t>63</a:t>
            </a:fld>
            <a:endParaRPr lang="en-GB" dirty="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1323920" y="3229277"/>
            <a:ext cx="7280389" cy="30586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506182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349CCBE-E8E5-40B4-8A43-E036A8AD07FE}" type="slidenum">
              <a:rPr lang="en-GB" smtClean="0"/>
              <a:pPr eaLnBrk="1" hangingPunct="1"/>
              <a:t>64</a:t>
            </a:fld>
            <a:endParaRPr lang="en-GB" dirty="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40722534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349CCBE-E8E5-40B4-8A43-E036A8AD07FE}" type="slidenum">
              <a:rPr lang="en-GB" smtClean="0"/>
              <a:pPr eaLnBrk="1" hangingPunct="1"/>
              <a:t>65</a:t>
            </a:fld>
            <a:endParaRPr lang="en-GB" dirty="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2583699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349CCBE-E8E5-40B4-8A43-E036A8AD07FE}" type="slidenum">
              <a:rPr lang="en-GB" smtClean="0"/>
              <a:pPr eaLnBrk="1" hangingPunct="1"/>
              <a:t>66</a:t>
            </a:fld>
            <a:endParaRPr lang="en-GB" dirty="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3521796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pitchFamily="18" charset="0"/>
            </a:endParaRPr>
          </a:p>
        </p:txBody>
      </p:sp>
      <p:sp>
        <p:nvSpPr>
          <p:cNvPr id="747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EABD5DEB-0A9E-4A5D-A3B9-B1924AA89922}" type="slidenum">
              <a:rPr lang="en-GB" sz="1200">
                <a:solidFill>
                  <a:schemeClr val="tx1"/>
                </a:solidFill>
                <a:latin typeface="Times New Roman" pitchFamily="18" charset="0"/>
              </a:rPr>
              <a:pPr eaLnBrk="1" hangingPunct="1">
                <a:buFont typeface="Times New Roman" pitchFamily="18" charset="0"/>
                <a:buNone/>
              </a:pPr>
              <a:t>67</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1501036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46FA578D-75A0-40F4-8463-C8430231BB03}" type="slidenum">
              <a:rPr lang="en-GB" smtClean="0"/>
              <a:pPr eaLnBrk="1" hangingPunct="1"/>
              <a:t>7</a:t>
            </a:fld>
            <a:endParaRPr lang="en-GB" dirty="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Strumble Head, Pembrokeshire – 50mm lens cap for scale</a:t>
            </a:r>
          </a:p>
        </p:txBody>
      </p:sp>
    </p:spTree>
    <p:extLst>
      <p:ext uri="{BB962C8B-B14F-4D97-AF65-F5344CB8AC3E}">
        <p14:creationId xmlns:p14="http://schemas.microsoft.com/office/powerpoint/2010/main" val="1662799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F65C7E4-FDC1-4DD5-825B-AA00B45E40DF}" type="slidenum">
              <a:rPr lang="en-GB" smtClean="0"/>
              <a:pPr eaLnBrk="1" hangingPunct="1"/>
              <a:t>8</a:t>
            </a:fld>
            <a:endParaRPr lang="en-GB" dirty="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Verdana" pitchFamily="34" charset="0"/>
              </a:rPr>
              <a:t>View of the first high-temperature vent (380 °C) ever seen by scientists during a dive of the deep-sea submersible Alvin on the East Pacific Rise (latitude 21° north) in 1979. Such geothermal vents--called smokers because they resemble chimneys--spew dark, mineral-rich, fluids heated by contact with the newly formed, still-hot oceanic crust. This photograph shows a black smoker, but smokers can also be white, grey, or clear depending on the material being ejected. (Photograph by Dudley Foster from RISE expedition, courtesy of William R. Normark, USGS.) </a:t>
            </a:r>
            <a:endParaRPr lang="en-GB" dirty="0">
              <a:latin typeface="Arial" pitchFamily="34" charset="0"/>
            </a:endParaRPr>
          </a:p>
        </p:txBody>
      </p:sp>
    </p:spTree>
    <p:extLst>
      <p:ext uri="{BB962C8B-B14F-4D97-AF65-F5344CB8AC3E}">
        <p14:creationId xmlns:p14="http://schemas.microsoft.com/office/powerpoint/2010/main" val="177034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71562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3">
            <a:extLst>
              <a:ext uri="{FF2B5EF4-FFF2-40B4-BE49-F238E27FC236}">
                <a16:creationId xmlns:a16="http://schemas.microsoft.com/office/drawing/2014/main" id="{A87EFB78-FE4E-460E-B222-A0AC5BC00867}"/>
              </a:ext>
            </a:extLst>
          </p:cNvPr>
          <p:cNvSpPr/>
          <p:nvPr userDrawn="1"/>
        </p:nvSpPr>
        <p:spPr bwMode="auto">
          <a:xfrm>
            <a:off x="326010" y="-27296"/>
            <a:ext cx="8817990" cy="6967182"/>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A5347717-96AD-4AB4-97B3-799AFC3E12D6}"/>
              </a:ext>
            </a:extLst>
          </p:cNvPr>
          <p:cNvSpPr>
            <a:spLocks noChangeArrowheads="1"/>
          </p:cNvSpPr>
          <p:nvPr userDrawn="1"/>
        </p:nvSpPr>
        <p:spPr bwMode="auto">
          <a:xfrm>
            <a:off x="-83127"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733477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086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2179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4604" y="0"/>
            <a:ext cx="9144000" cy="6858000"/>
            <a:chOff x="4604" y="0"/>
            <a:chExt cx="9144000" cy="6858000"/>
          </a:xfrm>
        </p:grpSpPr>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6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userDrawn="1"/>
          </p:nvSpPr>
          <p:spPr>
            <a:xfrm>
              <a:off x="6876256" y="6489270"/>
              <a:ext cx="2232248" cy="230832"/>
            </a:xfrm>
            <a:prstGeom prst="rect">
              <a:avLst/>
            </a:prstGeom>
            <a:noFill/>
          </p:spPr>
          <p:txBody>
            <a:bodyPr wrap="square" rtlCol="0">
              <a:spAutoFit/>
            </a:bodyPr>
            <a:lstStyle/>
            <a:p>
              <a:r>
                <a:rPr lang="en-GB" sz="900" b="1" dirty="0">
                  <a:solidFill>
                    <a:schemeClr val="tx1"/>
                  </a:solidFill>
                </a:rPr>
                <a:t>www.earthscienceeducation.com</a:t>
              </a:r>
            </a:p>
          </p:txBody>
        </p:sp>
      </p:grpSp>
      <p:sp>
        <p:nvSpPr>
          <p:cNvPr id="9" name="Rectangle 8">
            <a:extLst>
              <a:ext uri="{FF2B5EF4-FFF2-40B4-BE49-F238E27FC236}">
                <a16:creationId xmlns:a16="http://schemas.microsoft.com/office/drawing/2014/main" id="{26087472-C68D-46A3-87E3-DE21EC7149BD}"/>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2" name="Title 1"/>
          <p:cNvSpPr>
            <a:spLocks noGrp="1"/>
          </p:cNvSpPr>
          <p:nvPr>
            <p:ph type="ctrTitle"/>
          </p:nvPr>
        </p:nvSpPr>
        <p:spPr>
          <a:xfrm>
            <a:off x="757238" y="428604"/>
            <a:ext cx="3743324" cy="2227269"/>
          </a:xfrm>
        </p:spPr>
        <p:txBody>
          <a:bodyPr/>
          <a:lstStyle>
            <a:lvl1pPr>
              <a:defRPr sz="2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785786" y="4084642"/>
            <a:ext cx="6400800" cy="1042998"/>
          </a:xfrm>
        </p:spPr>
        <p:txBody>
          <a:bodyPr/>
          <a:lstStyle>
            <a:lvl1pPr marL="0" indent="0" algn="l">
              <a:buNone/>
              <a:defRPr sz="1800" b="0">
                <a:solidFill>
                  <a:schemeClr val="bg1"/>
                </a:solidFill>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10" name="Rectangle 7">
            <a:extLst>
              <a:ext uri="{FF2B5EF4-FFF2-40B4-BE49-F238E27FC236}">
                <a16:creationId xmlns:a16="http://schemas.microsoft.com/office/drawing/2014/main" id="{6002A01D-B6A9-4B5E-A296-6F9486396D21}"/>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4" name="Rectangle 14">
            <a:extLst>
              <a:ext uri="{FF2B5EF4-FFF2-40B4-BE49-F238E27FC236}">
                <a16:creationId xmlns:a16="http://schemas.microsoft.com/office/drawing/2014/main" id="{8DFF4F6E-69AA-4ECD-BD01-4B65B3952585}"/>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769985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vertical banner thi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7011" y="115888"/>
            <a:ext cx="6627813" cy="1189037"/>
          </a:xfrm>
        </p:spPr>
        <p:txBody>
          <a:bodyPr/>
          <a:lstStyle>
            <a:lvl1pPr>
              <a:defRPr sz="2400">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1297011" y="1219200"/>
            <a:ext cx="6704013" cy="411321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a:extLst>
              <a:ext uri="{FF2B5EF4-FFF2-40B4-BE49-F238E27FC236}">
                <a16:creationId xmlns:a16="http://schemas.microsoft.com/office/drawing/2014/main" id="{05A1DE23-015E-4110-AB75-0CFFCF390636}"/>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7" name="Rectangle 7">
            <a:extLst>
              <a:ext uri="{FF2B5EF4-FFF2-40B4-BE49-F238E27FC236}">
                <a16:creationId xmlns:a16="http://schemas.microsoft.com/office/drawing/2014/main" id="{0D7190E7-736A-4DBB-B70B-AB11086B119B}"/>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14">
            <a:extLst>
              <a:ext uri="{FF2B5EF4-FFF2-40B4-BE49-F238E27FC236}">
                <a16:creationId xmlns:a16="http://schemas.microsoft.com/office/drawing/2014/main" id="{EECE76F3-13B2-4E7A-9D9B-83EF741C52B7}"/>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4200643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4414" y="714356"/>
            <a:ext cx="7772400" cy="1362075"/>
          </a:xfrm>
        </p:spPr>
        <p:txBody>
          <a:bodyPr anchor="t"/>
          <a:lstStyle>
            <a:lvl1pPr algn="l">
              <a:defRPr sz="2400" b="1" cap="none" baseline="0">
                <a:latin typeface="Arial"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7">
            <a:extLst>
              <a:ext uri="{FF2B5EF4-FFF2-40B4-BE49-F238E27FC236}">
                <a16:creationId xmlns:a16="http://schemas.microsoft.com/office/drawing/2014/main" id="{9C201F54-C18E-4406-AAF5-9F4D340CF69A}"/>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5">
            <a:extLst>
              <a:ext uri="{FF2B5EF4-FFF2-40B4-BE49-F238E27FC236}">
                <a16:creationId xmlns:a16="http://schemas.microsoft.com/office/drawing/2014/main" id="{2D52D5D1-7CBF-4D4C-A8AF-C0B8F2BC0175}"/>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8" name="Rectangle 14">
            <a:extLst>
              <a:ext uri="{FF2B5EF4-FFF2-40B4-BE49-F238E27FC236}">
                <a16:creationId xmlns:a16="http://schemas.microsoft.com/office/drawing/2014/main" id="{7EB72C83-9C06-4273-8267-668CABE62CEC}"/>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911702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5852" y="284177"/>
            <a:ext cx="6627813" cy="1189037"/>
          </a:xfrm>
        </p:spPr>
        <p:txBody>
          <a:bodyPr/>
          <a:lstStyle>
            <a:lvl1pPr>
              <a:defRPr sz="2400"/>
            </a:lvl1pPr>
          </a:lstStyle>
          <a:p>
            <a:r>
              <a:rPr lang="en-US" dirty="0"/>
              <a:t>Click to edit Master title style</a:t>
            </a:r>
            <a:endParaRPr lang="en-GB" dirty="0"/>
          </a:p>
        </p:txBody>
      </p:sp>
      <p:sp>
        <p:nvSpPr>
          <p:cNvPr id="3" name="Content Placeholder 2"/>
          <p:cNvSpPr>
            <a:spLocks noGrp="1"/>
          </p:cNvSpPr>
          <p:nvPr>
            <p:ph sz="half" idx="1"/>
          </p:nvPr>
        </p:nvSpPr>
        <p:spPr>
          <a:xfrm>
            <a:off x="1285852" y="1387489"/>
            <a:ext cx="32750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13265" y="1387489"/>
            <a:ext cx="32766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736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3957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8821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D54F2A3-1CC7-439C-8FC4-AC6AA6BADC93}"/>
              </a:ext>
            </a:extLst>
          </p:cNvPr>
          <p:cNvSpPr/>
          <p:nvPr userDrawn="1"/>
        </p:nvSpPr>
        <p:spPr bwMode="auto">
          <a:xfrm>
            <a:off x="387217"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16B287C5-0A3B-41E8-9645-A63F2EF94609}"/>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4" name="Rectangle 14">
            <a:extLst>
              <a:ext uri="{FF2B5EF4-FFF2-40B4-BE49-F238E27FC236}">
                <a16:creationId xmlns:a16="http://schemas.microsoft.com/office/drawing/2014/main" id="{09A68FBD-757C-47C3-AB4E-8A4C63198437}"/>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55195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9861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70804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3863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85187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58000" y="115888"/>
            <a:ext cx="1674813" cy="5216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8800" y="115888"/>
            <a:ext cx="4876800" cy="5216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633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4604" y="0"/>
            <a:ext cx="9144000" cy="6858000"/>
            <a:chOff x="4604" y="0"/>
            <a:chExt cx="9144000" cy="6858000"/>
          </a:xfrm>
        </p:grpSpPr>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6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userDrawn="1"/>
          </p:nvSpPr>
          <p:spPr>
            <a:xfrm>
              <a:off x="6876256" y="6489270"/>
              <a:ext cx="2232248" cy="230832"/>
            </a:xfrm>
            <a:prstGeom prst="rect">
              <a:avLst/>
            </a:prstGeom>
            <a:noFill/>
          </p:spPr>
          <p:txBody>
            <a:bodyPr wrap="square" rtlCol="0">
              <a:spAutoFit/>
            </a:bodyPr>
            <a:lstStyle/>
            <a:p>
              <a:r>
                <a:rPr lang="en-GB" sz="900" b="1" dirty="0">
                  <a:solidFill>
                    <a:schemeClr val="tx1"/>
                  </a:solidFill>
                </a:rPr>
                <a:t>www.earthscienceeducation.com</a:t>
              </a:r>
            </a:p>
          </p:txBody>
        </p:sp>
      </p:grpSp>
      <p:sp>
        <p:nvSpPr>
          <p:cNvPr id="9" name="Rectangle 8">
            <a:extLst>
              <a:ext uri="{FF2B5EF4-FFF2-40B4-BE49-F238E27FC236}">
                <a16:creationId xmlns:a16="http://schemas.microsoft.com/office/drawing/2014/main" id="{26087472-C68D-46A3-87E3-DE21EC7149BD}"/>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2" name="Title 1"/>
          <p:cNvSpPr>
            <a:spLocks noGrp="1"/>
          </p:cNvSpPr>
          <p:nvPr>
            <p:ph type="ctrTitle"/>
          </p:nvPr>
        </p:nvSpPr>
        <p:spPr>
          <a:xfrm>
            <a:off x="757238" y="428604"/>
            <a:ext cx="3743324" cy="2227269"/>
          </a:xfrm>
        </p:spPr>
        <p:txBody>
          <a:bodyPr/>
          <a:lstStyle>
            <a:lvl1pPr>
              <a:defRPr sz="2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785786" y="4084642"/>
            <a:ext cx="6400800" cy="1042998"/>
          </a:xfrm>
        </p:spPr>
        <p:txBody>
          <a:bodyPr/>
          <a:lstStyle>
            <a:lvl1pPr marL="0" indent="0" algn="l">
              <a:buNone/>
              <a:defRPr sz="1800" b="0">
                <a:solidFill>
                  <a:schemeClr val="bg1"/>
                </a:solidFill>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10" name="Rectangle 7">
            <a:extLst>
              <a:ext uri="{FF2B5EF4-FFF2-40B4-BE49-F238E27FC236}">
                <a16:creationId xmlns:a16="http://schemas.microsoft.com/office/drawing/2014/main" id="{6002A01D-B6A9-4B5E-A296-6F9486396D21}"/>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4" name="Rectangle 14">
            <a:extLst>
              <a:ext uri="{FF2B5EF4-FFF2-40B4-BE49-F238E27FC236}">
                <a16:creationId xmlns:a16="http://schemas.microsoft.com/office/drawing/2014/main" id="{E5A5BA17-CE55-48BB-AEDC-7F898E26C743}"/>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260174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vertical banner thi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7011" y="115888"/>
            <a:ext cx="6627813" cy="1189037"/>
          </a:xfrm>
        </p:spPr>
        <p:txBody>
          <a:bodyPr/>
          <a:lstStyle>
            <a:lvl1pPr>
              <a:defRPr sz="2400">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1297011" y="1219200"/>
            <a:ext cx="6704013" cy="411321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a:extLst>
              <a:ext uri="{FF2B5EF4-FFF2-40B4-BE49-F238E27FC236}">
                <a16:creationId xmlns:a16="http://schemas.microsoft.com/office/drawing/2014/main" id="{05A1DE23-015E-4110-AB75-0CFFCF390636}"/>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7" name="Rectangle 7">
            <a:extLst>
              <a:ext uri="{FF2B5EF4-FFF2-40B4-BE49-F238E27FC236}">
                <a16:creationId xmlns:a16="http://schemas.microsoft.com/office/drawing/2014/main" id="{0D7190E7-736A-4DBB-B70B-AB11086B119B}"/>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14">
            <a:extLst>
              <a:ext uri="{FF2B5EF4-FFF2-40B4-BE49-F238E27FC236}">
                <a16:creationId xmlns:a16="http://schemas.microsoft.com/office/drawing/2014/main" id="{5AC24B59-8ED8-4B43-82E8-6875D407FB91}"/>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77377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4414" y="714356"/>
            <a:ext cx="7772400" cy="1362075"/>
          </a:xfrm>
        </p:spPr>
        <p:txBody>
          <a:bodyPr anchor="t"/>
          <a:lstStyle>
            <a:lvl1pPr algn="l">
              <a:defRPr sz="2400" b="1" cap="none" baseline="0">
                <a:latin typeface="Arial"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7">
            <a:extLst>
              <a:ext uri="{FF2B5EF4-FFF2-40B4-BE49-F238E27FC236}">
                <a16:creationId xmlns:a16="http://schemas.microsoft.com/office/drawing/2014/main" id="{9C201F54-C18E-4406-AAF5-9F4D340CF69A}"/>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5">
            <a:extLst>
              <a:ext uri="{FF2B5EF4-FFF2-40B4-BE49-F238E27FC236}">
                <a16:creationId xmlns:a16="http://schemas.microsoft.com/office/drawing/2014/main" id="{2D52D5D1-7CBF-4D4C-A8AF-C0B8F2BC0175}"/>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8" name="Rectangle 14">
            <a:extLst>
              <a:ext uri="{FF2B5EF4-FFF2-40B4-BE49-F238E27FC236}">
                <a16:creationId xmlns:a16="http://schemas.microsoft.com/office/drawing/2014/main" id="{AC766536-2DBF-4D69-8C35-3A25FAF7EEA1}"/>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2161707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5852" y="284177"/>
            <a:ext cx="6627813" cy="1189037"/>
          </a:xfrm>
        </p:spPr>
        <p:txBody>
          <a:bodyPr/>
          <a:lstStyle>
            <a:lvl1pPr>
              <a:defRPr sz="2400"/>
            </a:lvl1pPr>
          </a:lstStyle>
          <a:p>
            <a:r>
              <a:rPr lang="en-US" dirty="0"/>
              <a:t>Click to edit Master title style</a:t>
            </a:r>
            <a:endParaRPr lang="en-GB" dirty="0"/>
          </a:p>
        </p:txBody>
      </p:sp>
      <p:sp>
        <p:nvSpPr>
          <p:cNvPr id="3" name="Content Placeholder 2"/>
          <p:cNvSpPr>
            <a:spLocks noGrp="1"/>
          </p:cNvSpPr>
          <p:nvPr>
            <p:ph sz="half" idx="1"/>
          </p:nvPr>
        </p:nvSpPr>
        <p:spPr>
          <a:xfrm>
            <a:off x="1285852" y="1387489"/>
            <a:ext cx="32750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13265" y="1387489"/>
            <a:ext cx="32766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1665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98931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23218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D54F2A3-1CC7-439C-8FC4-AC6AA6BADC93}"/>
              </a:ext>
            </a:extLst>
          </p:cNvPr>
          <p:cNvSpPr/>
          <p:nvPr userDrawn="1"/>
        </p:nvSpPr>
        <p:spPr bwMode="auto">
          <a:xfrm>
            <a:off x="387217"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16B287C5-0A3B-41E8-9645-A63F2EF94609}"/>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4" name="Rectangle 14">
            <a:extLst>
              <a:ext uri="{FF2B5EF4-FFF2-40B4-BE49-F238E27FC236}">
                <a16:creationId xmlns:a16="http://schemas.microsoft.com/office/drawing/2014/main" id="{ABE809F1-B202-4D41-BC61-2B764C39A531}"/>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243584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9113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1341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21242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0290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58000" y="115888"/>
            <a:ext cx="1674813" cy="5216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8800" y="115888"/>
            <a:ext cx="4876800" cy="5216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9979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4604" y="0"/>
            <a:ext cx="9144000" cy="6858000"/>
            <a:chOff x="4604" y="0"/>
            <a:chExt cx="9144000" cy="6858000"/>
          </a:xfrm>
        </p:grpSpPr>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6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userDrawn="1"/>
          </p:nvSpPr>
          <p:spPr>
            <a:xfrm>
              <a:off x="6876256" y="6489270"/>
              <a:ext cx="2232248" cy="230832"/>
            </a:xfrm>
            <a:prstGeom prst="rect">
              <a:avLst/>
            </a:prstGeom>
            <a:noFill/>
          </p:spPr>
          <p:txBody>
            <a:bodyPr wrap="square" rtlCol="0">
              <a:spAutoFit/>
            </a:bodyPr>
            <a:lstStyle/>
            <a:p>
              <a:r>
                <a:rPr lang="en-GB" sz="900" b="1" dirty="0">
                  <a:solidFill>
                    <a:schemeClr val="tx1"/>
                  </a:solidFill>
                </a:rPr>
                <a:t>www.earthscienceeducation.com</a:t>
              </a:r>
            </a:p>
          </p:txBody>
        </p:sp>
      </p:grpSp>
      <p:sp>
        <p:nvSpPr>
          <p:cNvPr id="9" name="Rectangle 8">
            <a:extLst>
              <a:ext uri="{FF2B5EF4-FFF2-40B4-BE49-F238E27FC236}">
                <a16:creationId xmlns:a16="http://schemas.microsoft.com/office/drawing/2014/main" id="{26087472-C68D-46A3-87E3-DE21EC7149BD}"/>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2" name="Title 1"/>
          <p:cNvSpPr>
            <a:spLocks noGrp="1"/>
          </p:cNvSpPr>
          <p:nvPr>
            <p:ph type="ctrTitle"/>
          </p:nvPr>
        </p:nvSpPr>
        <p:spPr>
          <a:xfrm>
            <a:off x="757238" y="428604"/>
            <a:ext cx="3743324" cy="2227269"/>
          </a:xfrm>
        </p:spPr>
        <p:txBody>
          <a:bodyPr/>
          <a:lstStyle>
            <a:lvl1pPr>
              <a:defRPr sz="2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785786" y="4084642"/>
            <a:ext cx="6400800" cy="1042998"/>
          </a:xfrm>
        </p:spPr>
        <p:txBody>
          <a:bodyPr/>
          <a:lstStyle>
            <a:lvl1pPr marL="0" indent="0" algn="l">
              <a:buNone/>
              <a:defRPr sz="1800" b="0">
                <a:solidFill>
                  <a:schemeClr val="bg1"/>
                </a:solidFill>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10" name="Rectangle 7">
            <a:extLst>
              <a:ext uri="{FF2B5EF4-FFF2-40B4-BE49-F238E27FC236}">
                <a16:creationId xmlns:a16="http://schemas.microsoft.com/office/drawing/2014/main" id="{6002A01D-B6A9-4B5E-A296-6F9486396D21}"/>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4" name="Rectangle 14">
            <a:extLst>
              <a:ext uri="{FF2B5EF4-FFF2-40B4-BE49-F238E27FC236}">
                <a16:creationId xmlns:a16="http://schemas.microsoft.com/office/drawing/2014/main" id="{9F8FE7A8-19A5-4560-9CD6-64D0A97770DA}"/>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59087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vertical banner thi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7011" y="115888"/>
            <a:ext cx="6627813" cy="1189037"/>
          </a:xfrm>
        </p:spPr>
        <p:txBody>
          <a:bodyPr/>
          <a:lstStyle>
            <a:lvl1pPr>
              <a:defRPr sz="2400">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1297011" y="1219200"/>
            <a:ext cx="6704013" cy="411321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a:extLst>
              <a:ext uri="{FF2B5EF4-FFF2-40B4-BE49-F238E27FC236}">
                <a16:creationId xmlns:a16="http://schemas.microsoft.com/office/drawing/2014/main" id="{05A1DE23-015E-4110-AB75-0CFFCF390636}"/>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7" name="Rectangle 7">
            <a:extLst>
              <a:ext uri="{FF2B5EF4-FFF2-40B4-BE49-F238E27FC236}">
                <a16:creationId xmlns:a16="http://schemas.microsoft.com/office/drawing/2014/main" id="{0D7190E7-736A-4DBB-B70B-AB11086B119B}"/>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14">
            <a:extLst>
              <a:ext uri="{FF2B5EF4-FFF2-40B4-BE49-F238E27FC236}">
                <a16:creationId xmlns:a16="http://schemas.microsoft.com/office/drawing/2014/main" id="{0D1F1598-D94B-4FC2-ABC8-556DBFDD19FE}"/>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1623512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4414" y="714356"/>
            <a:ext cx="7772400" cy="1362075"/>
          </a:xfrm>
        </p:spPr>
        <p:txBody>
          <a:bodyPr anchor="t"/>
          <a:lstStyle>
            <a:lvl1pPr algn="l">
              <a:defRPr sz="2400" b="1" cap="none" baseline="0">
                <a:latin typeface="Arial"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7">
            <a:extLst>
              <a:ext uri="{FF2B5EF4-FFF2-40B4-BE49-F238E27FC236}">
                <a16:creationId xmlns:a16="http://schemas.microsoft.com/office/drawing/2014/main" id="{9C201F54-C18E-4406-AAF5-9F4D340CF69A}"/>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5">
            <a:extLst>
              <a:ext uri="{FF2B5EF4-FFF2-40B4-BE49-F238E27FC236}">
                <a16:creationId xmlns:a16="http://schemas.microsoft.com/office/drawing/2014/main" id="{2D52D5D1-7CBF-4D4C-A8AF-C0B8F2BC0175}"/>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8" name="Rectangle 14">
            <a:extLst>
              <a:ext uri="{FF2B5EF4-FFF2-40B4-BE49-F238E27FC236}">
                <a16:creationId xmlns:a16="http://schemas.microsoft.com/office/drawing/2014/main" id="{80ED9C9B-971F-425A-93BB-5EECB7BC08C6}"/>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947961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5852" y="284177"/>
            <a:ext cx="6627813" cy="1189037"/>
          </a:xfrm>
        </p:spPr>
        <p:txBody>
          <a:bodyPr/>
          <a:lstStyle>
            <a:lvl1pPr>
              <a:defRPr sz="2400"/>
            </a:lvl1pPr>
          </a:lstStyle>
          <a:p>
            <a:r>
              <a:rPr lang="en-US" dirty="0"/>
              <a:t>Click to edit Master title style</a:t>
            </a:r>
            <a:endParaRPr lang="en-GB" dirty="0"/>
          </a:p>
        </p:txBody>
      </p:sp>
      <p:sp>
        <p:nvSpPr>
          <p:cNvPr id="3" name="Content Placeholder 2"/>
          <p:cNvSpPr>
            <a:spLocks noGrp="1"/>
          </p:cNvSpPr>
          <p:nvPr>
            <p:ph sz="half" idx="1"/>
          </p:nvPr>
        </p:nvSpPr>
        <p:spPr>
          <a:xfrm>
            <a:off x="1285852" y="1387489"/>
            <a:ext cx="32750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13265" y="1387489"/>
            <a:ext cx="32766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8748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8216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9492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3647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D54F2A3-1CC7-439C-8FC4-AC6AA6BADC93}"/>
              </a:ext>
            </a:extLst>
          </p:cNvPr>
          <p:cNvSpPr/>
          <p:nvPr userDrawn="1"/>
        </p:nvSpPr>
        <p:spPr bwMode="auto">
          <a:xfrm>
            <a:off x="387217"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16B287C5-0A3B-41E8-9645-A63F2EF94609}"/>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54141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7060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0091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02646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58000" y="115888"/>
            <a:ext cx="1674813" cy="5216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8800" y="115888"/>
            <a:ext cx="4876800" cy="5216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2335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3">
            <a:extLst>
              <a:ext uri="{FF2B5EF4-FFF2-40B4-BE49-F238E27FC236}">
                <a16:creationId xmlns:a16="http://schemas.microsoft.com/office/drawing/2014/main" id="{74EF0913-FF00-4891-8E08-202D2AF41C33}"/>
              </a:ext>
            </a:extLst>
          </p:cNvPr>
          <p:cNvSpPr/>
          <p:nvPr userDrawn="1"/>
        </p:nvSpPr>
        <p:spPr bwMode="auto">
          <a:xfrm>
            <a:off x="381429"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EF8DF7BD-025C-4F0A-A047-BF11A29EBC6A}"/>
              </a:ext>
            </a:extLst>
          </p:cNvPr>
          <p:cNvSpPr>
            <a:spLocks noChangeArrowheads="1"/>
          </p:cNvSpPr>
          <p:nvPr userDrawn="1"/>
        </p:nvSpPr>
        <p:spPr bwMode="auto">
          <a:xfrm>
            <a:off x="-13852"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4285805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E1F34AA1-F773-45EA-A80E-2340B28D9DCA}"/>
              </a:ext>
            </a:extLst>
          </p:cNvPr>
          <p:cNvSpPr/>
          <p:nvPr userDrawn="1"/>
        </p:nvSpPr>
        <p:spPr bwMode="auto">
          <a:xfrm>
            <a:off x="401712"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BFD2F159-1E04-4D40-AEDB-9F5F3945FF4E}"/>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7" name="Rectangle 14">
            <a:extLst>
              <a:ext uri="{FF2B5EF4-FFF2-40B4-BE49-F238E27FC236}">
                <a16:creationId xmlns:a16="http://schemas.microsoft.com/office/drawing/2014/main" id="{377C64B7-45AB-4A6D-A12C-4B7BCF4BD374}"/>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429758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77336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11028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5246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9541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710795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1EEB791-944D-4C0E-89FA-0D6D8121F3FC}"/>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3" name="Rectangle 2">
            <a:extLst>
              <a:ext uri="{FF2B5EF4-FFF2-40B4-BE49-F238E27FC236}">
                <a16:creationId xmlns:a16="http://schemas.microsoft.com/office/drawing/2014/main" id="{20758D3C-5305-4075-AB7F-4A1F0EB32C3D}"/>
              </a:ext>
            </a:extLst>
          </p:cNvPr>
          <p:cNvSpPr/>
          <p:nvPr userDrawn="1"/>
        </p:nvSpPr>
        <p:spPr bwMode="auto">
          <a:xfrm>
            <a:off x="389424" y="0"/>
            <a:ext cx="881149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3202477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358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6870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70762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780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A735266A-9B40-413B-AC61-5582C5881662}"/>
              </a:ext>
            </a:extLst>
          </p:cNvPr>
          <p:cNvSpPr/>
          <p:nvPr userDrawn="1"/>
        </p:nvSpPr>
        <p:spPr bwMode="auto">
          <a:xfrm>
            <a:off x="409141"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8" name="Rectangle 7">
            <a:extLst>
              <a:ext uri="{FF2B5EF4-FFF2-40B4-BE49-F238E27FC236}">
                <a16:creationId xmlns:a16="http://schemas.microsoft.com/office/drawing/2014/main" id="{5FAA374E-833C-4C60-BF5F-2E68C056DBBE}"/>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14">
            <a:extLst>
              <a:ext uri="{FF2B5EF4-FFF2-40B4-BE49-F238E27FC236}">
                <a16:creationId xmlns:a16="http://schemas.microsoft.com/office/drawing/2014/main" id="{AB44680C-EC79-4E78-BA21-39CD061ED530}"/>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1223642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8CC7644-86D8-4D0C-8FF6-F52DAF787159}" type="datetimeFigureOut">
              <a:rPr lang="en-GB"/>
              <a:pPr>
                <a:defRPr/>
              </a:pPr>
              <a:t>01/11/2020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1C014342-5FCC-4DE2-903D-6DA733A5F3A3}" type="slidenum">
              <a:rPr lang="en-GB"/>
              <a:pPr>
                <a:defRPr/>
              </a:pPr>
              <a:t>‹#›</a:t>
            </a:fld>
            <a:endParaRPr lang="en-GB" dirty="0"/>
          </a:p>
        </p:txBody>
      </p:sp>
    </p:spTree>
    <p:extLst>
      <p:ext uri="{BB962C8B-B14F-4D97-AF65-F5344CB8AC3E}">
        <p14:creationId xmlns:p14="http://schemas.microsoft.com/office/powerpoint/2010/main" val="4282179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35C92A2-3E26-481A-A227-781DB91839B2}" type="datetimeFigureOut">
              <a:rPr lang="en-GB"/>
              <a:pPr>
                <a:defRPr/>
              </a:pPr>
              <a:t>01/11/2020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E2B8AFF8-2A1C-440E-BE6F-FF36AD97182B}" type="slidenum">
              <a:rPr lang="en-GB"/>
              <a:pPr>
                <a:defRPr/>
              </a:pPr>
              <a:t>‹#›</a:t>
            </a:fld>
            <a:endParaRPr lang="en-GB" dirty="0"/>
          </a:p>
        </p:txBody>
      </p:sp>
    </p:spTree>
    <p:extLst>
      <p:ext uri="{BB962C8B-B14F-4D97-AF65-F5344CB8AC3E}">
        <p14:creationId xmlns:p14="http://schemas.microsoft.com/office/powerpoint/2010/main" val="2806509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9B8708C-DE83-4C8F-BEF6-51416A1EBC28}" type="datetimeFigureOut">
              <a:rPr lang="en-GB"/>
              <a:pPr>
                <a:defRPr/>
              </a:pPr>
              <a:t>01/11/2020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BBDE2709-E839-4EFA-9233-1F080441660C}" type="slidenum">
              <a:rPr lang="en-GB"/>
              <a:pPr>
                <a:defRPr/>
              </a:pPr>
              <a:t>‹#›</a:t>
            </a:fld>
            <a:endParaRPr lang="en-GB" dirty="0"/>
          </a:p>
        </p:txBody>
      </p:sp>
    </p:spTree>
    <p:extLst>
      <p:ext uri="{BB962C8B-B14F-4D97-AF65-F5344CB8AC3E}">
        <p14:creationId xmlns:p14="http://schemas.microsoft.com/office/powerpoint/2010/main" val="38398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34115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1D2ED71-A2FA-47FC-8D1A-B1A691719606}" type="datetimeFigureOut">
              <a:rPr lang="en-GB"/>
              <a:pPr>
                <a:defRPr/>
              </a:pPr>
              <a:t>01/11/2020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B9A9D0F6-4561-4D4E-815B-73FBB316FC4B}" type="slidenum">
              <a:rPr lang="en-GB"/>
              <a:pPr>
                <a:defRPr/>
              </a:pPr>
              <a:t>‹#›</a:t>
            </a:fld>
            <a:endParaRPr lang="en-GB" dirty="0"/>
          </a:p>
        </p:txBody>
      </p:sp>
    </p:spTree>
    <p:extLst>
      <p:ext uri="{BB962C8B-B14F-4D97-AF65-F5344CB8AC3E}">
        <p14:creationId xmlns:p14="http://schemas.microsoft.com/office/powerpoint/2010/main" val="1411271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39B34F7-DBB6-4EE9-8CEA-65FD39039E4E}" type="datetimeFigureOut">
              <a:rPr lang="en-GB"/>
              <a:pPr>
                <a:defRPr/>
              </a:pPr>
              <a:t>01/11/2020</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1EC18717-2E8E-45CE-A86F-E80650F87068}" type="slidenum">
              <a:rPr lang="en-GB"/>
              <a:pPr>
                <a:defRPr/>
              </a:pPr>
              <a:t>‹#›</a:t>
            </a:fld>
            <a:endParaRPr lang="en-GB" dirty="0"/>
          </a:p>
        </p:txBody>
      </p:sp>
    </p:spTree>
    <p:extLst>
      <p:ext uri="{BB962C8B-B14F-4D97-AF65-F5344CB8AC3E}">
        <p14:creationId xmlns:p14="http://schemas.microsoft.com/office/powerpoint/2010/main" val="247866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4B6EE50-619D-4FA1-A467-A7EF842E5FC1}" type="datetimeFigureOut">
              <a:rPr lang="en-GB"/>
              <a:pPr>
                <a:defRPr/>
              </a:pPr>
              <a:t>01/11/2020</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32C22028-3D40-4AAA-A968-9A2BF3E5A003}" type="slidenum">
              <a:rPr lang="en-GB"/>
              <a:pPr>
                <a:defRPr/>
              </a:pPr>
              <a:t>‹#›</a:t>
            </a:fld>
            <a:endParaRPr lang="en-GB" dirty="0"/>
          </a:p>
        </p:txBody>
      </p:sp>
    </p:spTree>
    <p:extLst>
      <p:ext uri="{BB962C8B-B14F-4D97-AF65-F5344CB8AC3E}">
        <p14:creationId xmlns:p14="http://schemas.microsoft.com/office/powerpoint/2010/main" val="2824408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5B4B16-980B-420F-B0A8-36C1496410BC}" type="datetimeFigureOut">
              <a:rPr lang="en-GB"/>
              <a:pPr>
                <a:defRPr/>
              </a:pPr>
              <a:t>01/11/2020</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149BE886-1C46-4A7F-B9E4-6C453BF55B9B}" type="slidenum">
              <a:rPr lang="en-GB"/>
              <a:pPr>
                <a:defRPr/>
              </a:pPr>
              <a:t>‹#›</a:t>
            </a:fld>
            <a:endParaRPr lang="en-GB" dirty="0"/>
          </a:p>
        </p:txBody>
      </p:sp>
    </p:spTree>
    <p:extLst>
      <p:ext uri="{BB962C8B-B14F-4D97-AF65-F5344CB8AC3E}">
        <p14:creationId xmlns:p14="http://schemas.microsoft.com/office/powerpoint/2010/main" val="1089196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F989577-4888-4142-B5FC-AE72A32D233E}" type="datetimeFigureOut">
              <a:rPr lang="en-GB"/>
              <a:pPr>
                <a:defRPr/>
              </a:pPr>
              <a:t>01/11/2020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2E711C7C-8EEC-43F3-A53E-48EF58C85B3D}" type="slidenum">
              <a:rPr lang="en-GB"/>
              <a:pPr>
                <a:defRPr/>
              </a:pPr>
              <a:t>‹#›</a:t>
            </a:fld>
            <a:endParaRPr lang="en-GB" dirty="0"/>
          </a:p>
        </p:txBody>
      </p:sp>
    </p:spTree>
    <p:extLst>
      <p:ext uri="{BB962C8B-B14F-4D97-AF65-F5344CB8AC3E}">
        <p14:creationId xmlns:p14="http://schemas.microsoft.com/office/powerpoint/2010/main" val="3053388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FA2934-5776-45D0-9901-E1153E6B30E6}" type="datetimeFigureOut">
              <a:rPr lang="en-GB"/>
              <a:pPr>
                <a:defRPr/>
              </a:pPr>
              <a:t>01/11/2020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9150C4C1-97B3-4706-9F7C-8D4F3CC3DDAB}" type="slidenum">
              <a:rPr lang="en-GB"/>
              <a:pPr>
                <a:defRPr/>
              </a:pPr>
              <a:t>‹#›</a:t>
            </a:fld>
            <a:endParaRPr lang="en-GB" dirty="0"/>
          </a:p>
        </p:txBody>
      </p:sp>
    </p:spTree>
    <p:extLst>
      <p:ext uri="{BB962C8B-B14F-4D97-AF65-F5344CB8AC3E}">
        <p14:creationId xmlns:p14="http://schemas.microsoft.com/office/powerpoint/2010/main" val="3978979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E8B082E-A695-469C-AFA5-F1575A3E8C4A}" type="datetimeFigureOut">
              <a:rPr lang="en-GB"/>
              <a:pPr>
                <a:defRPr/>
              </a:pPr>
              <a:t>01/11/2020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7EDD9DE-E8BF-4CE4-8B12-2D14896C9181}" type="slidenum">
              <a:rPr lang="en-GB"/>
              <a:pPr>
                <a:defRPr/>
              </a:pPr>
              <a:t>‹#›</a:t>
            </a:fld>
            <a:endParaRPr lang="en-GB" dirty="0"/>
          </a:p>
        </p:txBody>
      </p:sp>
    </p:spTree>
    <p:extLst>
      <p:ext uri="{BB962C8B-B14F-4D97-AF65-F5344CB8AC3E}">
        <p14:creationId xmlns:p14="http://schemas.microsoft.com/office/powerpoint/2010/main" val="420932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D9234DE-A169-4392-B746-226DB3109C76}" type="datetimeFigureOut">
              <a:rPr lang="en-GB"/>
              <a:pPr>
                <a:defRPr/>
              </a:pPr>
              <a:t>01/11/2020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7C87245-E109-4ECE-9662-D815A0EFE63B}" type="slidenum">
              <a:rPr lang="en-GB"/>
              <a:pPr>
                <a:defRPr/>
              </a:pPr>
              <a:t>‹#›</a:t>
            </a:fld>
            <a:endParaRPr lang="en-GB" dirty="0"/>
          </a:p>
        </p:txBody>
      </p:sp>
    </p:spTree>
    <p:extLst>
      <p:ext uri="{BB962C8B-B14F-4D97-AF65-F5344CB8AC3E}">
        <p14:creationId xmlns:p14="http://schemas.microsoft.com/office/powerpoint/2010/main" val="12145769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133479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2280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25D69B-301D-408A-8390-3254256FA2A0}"/>
              </a:ext>
            </a:extLst>
          </p:cNvPr>
          <p:cNvSpPr/>
          <p:nvPr userDrawn="1"/>
        </p:nvSpPr>
        <p:spPr bwMode="auto">
          <a:xfrm>
            <a:off x="312362" y="0"/>
            <a:ext cx="8817990"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3" name="Rectangle 7">
            <a:extLst>
              <a:ext uri="{FF2B5EF4-FFF2-40B4-BE49-F238E27FC236}">
                <a16:creationId xmlns:a16="http://schemas.microsoft.com/office/drawing/2014/main" id="{3ED50398-E2B2-43A5-9429-C04202F9EBCD}"/>
              </a:ext>
            </a:extLst>
          </p:cNvPr>
          <p:cNvSpPr>
            <a:spLocks noChangeArrowheads="1"/>
          </p:cNvSpPr>
          <p:nvPr userDrawn="1"/>
        </p:nvSpPr>
        <p:spPr bwMode="auto">
          <a:xfrm>
            <a:off x="-68138"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5" name="Rectangle 14">
            <a:extLst>
              <a:ext uri="{FF2B5EF4-FFF2-40B4-BE49-F238E27FC236}">
                <a16:creationId xmlns:a16="http://schemas.microsoft.com/office/drawing/2014/main" id="{34FEF644-EA80-41FC-9827-0BBFEE47E7A2}"/>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6203889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131219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226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64347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113706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1BE52F-00D6-4EB9-9EB3-B23995BFD595}"/>
              </a:ext>
            </a:extLst>
          </p:cNvPr>
          <p:cNvSpPr/>
          <p:nvPr userDrawn="1"/>
        </p:nvSpPr>
        <p:spPr bwMode="auto">
          <a:xfrm>
            <a:off x="409142"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3" name="Rectangle 7">
            <a:extLst>
              <a:ext uri="{FF2B5EF4-FFF2-40B4-BE49-F238E27FC236}">
                <a16:creationId xmlns:a16="http://schemas.microsoft.com/office/drawing/2014/main" id="{CDF425DB-3018-446A-8A96-5A3FA2B029F7}"/>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5" name="Rectangle 14">
            <a:extLst>
              <a:ext uri="{FF2B5EF4-FFF2-40B4-BE49-F238E27FC236}">
                <a16:creationId xmlns:a16="http://schemas.microsoft.com/office/drawing/2014/main" id="{F3672274-3FC1-4F2B-B068-6A9DBA66B641}"/>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4116439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70892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5036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7105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037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386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290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828800" y="115888"/>
            <a:ext cx="66278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1828800" y="1219200"/>
            <a:ext cx="67040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 name="Rectangle 3">
            <a:extLst>
              <a:ext uri="{FF2B5EF4-FFF2-40B4-BE49-F238E27FC236}">
                <a16:creationId xmlns:a16="http://schemas.microsoft.com/office/drawing/2014/main" id="{1E95D2D4-C159-4249-AAB3-0C2AF8013343}"/>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4F552128-714A-4E18-8664-9FBC2EC05D58}"/>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2" name="Rectangle 14">
            <a:extLst>
              <a:ext uri="{FF2B5EF4-FFF2-40B4-BE49-F238E27FC236}">
                <a16:creationId xmlns:a16="http://schemas.microsoft.com/office/drawing/2014/main" id="{145579B1-6844-4EC7-8416-874423180BDC}"/>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10875847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mj-lt"/>
          <a:ea typeface="+mj-ea"/>
          <a:cs typeface="+mj-cs"/>
        </a:defRPr>
      </a:lvl1pPr>
      <a:lvl2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2pPr>
      <a:lvl3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3pPr>
      <a:lvl4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4pPr>
      <a:lvl5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5pPr>
      <a:lvl6pPr marL="4572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6pPr>
      <a:lvl7pPr marL="9144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7pPr>
      <a:lvl8pPr marL="13716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8pPr>
      <a:lvl9pPr marL="18288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9pPr>
    </p:titleStyle>
    <p:bodyStyle>
      <a:lvl1pPr marL="341313" indent="-341313" algn="l" defTabSz="449263"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mn-ea"/>
          <a:cs typeface="+mn-cs"/>
        </a:defRPr>
      </a:lvl1pPr>
      <a:lvl2pPr marL="741363" indent="-284163" algn="l" defTabSz="449263" rtl="0" eaLnBrk="0" fontAlgn="base" hangingPunct="0">
        <a:spcBef>
          <a:spcPts val="600"/>
        </a:spcBef>
        <a:spcAft>
          <a:spcPct val="0"/>
        </a:spcAft>
        <a:buClr>
          <a:srgbClr val="000000"/>
        </a:buClr>
        <a:buSzPct val="100000"/>
        <a:buFont typeface="Arial" charset="0"/>
        <a:buChar char="–"/>
        <a:defRPr sz="2400">
          <a:solidFill>
            <a:srgbClr val="000000"/>
          </a:solidFill>
          <a:latin typeface="+mn-lt"/>
          <a:cs typeface="+mn-cs"/>
        </a:defRPr>
      </a:lvl2pPr>
      <a:lvl3pPr marL="1143000" indent="-228600" algn="l" defTabSz="449263" rtl="0" eaLnBrk="0" fontAlgn="base" hangingPunct="0">
        <a:spcBef>
          <a:spcPts val="500"/>
        </a:spcBef>
        <a:spcAft>
          <a:spcPct val="0"/>
        </a:spcAft>
        <a:buClr>
          <a:srgbClr val="000000"/>
        </a:buClr>
        <a:buSzPct val="100000"/>
        <a:buFont typeface="Arial" charset="0"/>
        <a:buChar char="•"/>
        <a:defRPr sz="2000">
          <a:solidFill>
            <a:srgbClr val="000000"/>
          </a:solidFill>
          <a:latin typeface="+mn-lt"/>
          <a:cs typeface="+mn-cs"/>
        </a:defRPr>
      </a:lvl3pPr>
      <a:lvl4pPr marL="1600200" indent="-228600" algn="l" defTabSz="449263" rtl="0" eaLnBrk="0" fontAlgn="base" hangingPunct="0">
        <a:spcBef>
          <a:spcPts val="450"/>
        </a:spcBef>
        <a:spcAft>
          <a:spcPct val="0"/>
        </a:spcAft>
        <a:buClr>
          <a:srgbClr val="000000"/>
        </a:buClr>
        <a:buSzPct val="100000"/>
        <a:buFont typeface="Arial" charset="0"/>
        <a:buChar char="–"/>
        <a:defRPr>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6pPr>
      <a:lvl7pPr marL="29718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7pPr>
      <a:lvl8pPr marL="34290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8pPr>
      <a:lvl9pPr marL="38862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828800" y="115888"/>
            <a:ext cx="66278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1828800" y="1219200"/>
            <a:ext cx="67040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 name="Rectangle 3">
            <a:extLst>
              <a:ext uri="{FF2B5EF4-FFF2-40B4-BE49-F238E27FC236}">
                <a16:creationId xmlns:a16="http://schemas.microsoft.com/office/drawing/2014/main" id="{1E95D2D4-C159-4249-AAB3-0C2AF8013343}"/>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2" name="Rectangle 14">
            <a:extLst>
              <a:ext uri="{FF2B5EF4-FFF2-40B4-BE49-F238E27FC236}">
                <a16:creationId xmlns:a16="http://schemas.microsoft.com/office/drawing/2014/main" id="{3C65EA5C-5B05-449D-A63C-1D2C90AA7C16}"/>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420243229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mj-lt"/>
          <a:ea typeface="+mj-ea"/>
          <a:cs typeface="+mj-cs"/>
        </a:defRPr>
      </a:lvl1pPr>
      <a:lvl2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2pPr>
      <a:lvl3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3pPr>
      <a:lvl4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4pPr>
      <a:lvl5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5pPr>
      <a:lvl6pPr marL="4572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6pPr>
      <a:lvl7pPr marL="9144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7pPr>
      <a:lvl8pPr marL="13716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8pPr>
      <a:lvl9pPr marL="18288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9pPr>
    </p:titleStyle>
    <p:bodyStyle>
      <a:lvl1pPr marL="341313" indent="-341313" algn="l" defTabSz="449263"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mn-ea"/>
          <a:cs typeface="+mn-cs"/>
        </a:defRPr>
      </a:lvl1pPr>
      <a:lvl2pPr marL="741363" indent="-284163" algn="l" defTabSz="449263" rtl="0" eaLnBrk="0" fontAlgn="base" hangingPunct="0">
        <a:spcBef>
          <a:spcPts val="600"/>
        </a:spcBef>
        <a:spcAft>
          <a:spcPct val="0"/>
        </a:spcAft>
        <a:buClr>
          <a:srgbClr val="000000"/>
        </a:buClr>
        <a:buSzPct val="100000"/>
        <a:buFont typeface="Arial" charset="0"/>
        <a:buChar char="–"/>
        <a:defRPr sz="2400">
          <a:solidFill>
            <a:srgbClr val="000000"/>
          </a:solidFill>
          <a:latin typeface="+mn-lt"/>
          <a:cs typeface="+mn-cs"/>
        </a:defRPr>
      </a:lvl2pPr>
      <a:lvl3pPr marL="1143000" indent="-228600" algn="l" defTabSz="449263" rtl="0" eaLnBrk="0" fontAlgn="base" hangingPunct="0">
        <a:spcBef>
          <a:spcPts val="500"/>
        </a:spcBef>
        <a:spcAft>
          <a:spcPct val="0"/>
        </a:spcAft>
        <a:buClr>
          <a:srgbClr val="000000"/>
        </a:buClr>
        <a:buSzPct val="100000"/>
        <a:buFont typeface="Arial" charset="0"/>
        <a:buChar char="•"/>
        <a:defRPr sz="2000">
          <a:solidFill>
            <a:srgbClr val="000000"/>
          </a:solidFill>
          <a:latin typeface="+mn-lt"/>
          <a:cs typeface="+mn-cs"/>
        </a:defRPr>
      </a:lvl3pPr>
      <a:lvl4pPr marL="1600200" indent="-228600" algn="l" defTabSz="449263" rtl="0" eaLnBrk="0" fontAlgn="base" hangingPunct="0">
        <a:spcBef>
          <a:spcPts val="450"/>
        </a:spcBef>
        <a:spcAft>
          <a:spcPct val="0"/>
        </a:spcAft>
        <a:buClr>
          <a:srgbClr val="000000"/>
        </a:buClr>
        <a:buSzPct val="100000"/>
        <a:buFont typeface="Arial" charset="0"/>
        <a:buChar char="–"/>
        <a:defRPr>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6pPr>
      <a:lvl7pPr marL="29718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7pPr>
      <a:lvl8pPr marL="34290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8pPr>
      <a:lvl9pPr marL="38862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828800" y="115888"/>
            <a:ext cx="66278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1828800" y="1219200"/>
            <a:ext cx="67040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 name="Rectangle 3">
            <a:extLst>
              <a:ext uri="{FF2B5EF4-FFF2-40B4-BE49-F238E27FC236}">
                <a16:creationId xmlns:a16="http://schemas.microsoft.com/office/drawing/2014/main" id="{1E95D2D4-C159-4249-AAB3-0C2AF8013343}"/>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2" name="Rectangle 14">
            <a:extLst>
              <a:ext uri="{FF2B5EF4-FFF2-40B4-BE49-F238E27FC236}">
                <a16:creationId xmlns:a16="http://schemas.microsoft.com/office/drawing/2014/main" id="{C9CB3272-ABDF-4ADE-BABC-00FBF855190D}"/>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41860807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mj-lt"/>
          <a:ea typeface="+mj-ea"/>
          <a:cs typeface="+mj-cs"/>
        </a:defRPr>
      </a:lvl1pPr>
      <a:lvl2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2pPr>
      <a:lvl3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3pPr>
      <a:lvl4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4pPr>
      <a:lvl5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5pPr>
      <a:lvl6pPr marL="4572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6pPr>
      <a:lvl7pPr marL="9144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7pPr>
      <a:lvl8pPr marL="13716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8pPr>
      <a:lvl9pPr marL="18288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9pPr>
    </p:titleStyle>
    <p:bodyStyle>
      <a:lvl1pPr marL="341313" indent="-341313" algn="l" defTabSz="449263"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mn-ea"/>
          <a:cs typeface="+mn-cs"/>
        </a:defRPr>
      </a:lvl1pPr>
      <a:lvl2pPr marL="741363" indent="-284163" algn="l" defTabSz="449263" rtl="0" eaLnBrk="0" fontAlgn="base" hangingPunct="0">
        <a:spcBef>
          <a:spcPts val="600"/>
        </a:spcBef>
        <a:spcAft>
          <a:spcPct val="0"/>
        </a:spcAft>
        <a:buClr>
          <a:srgbClr val="000000"/>
        </a:buClr>
        <a:buSzPct val="100000"/>
        <a:buFont typeface="Arial" charset="0"/>
        <a:buChar char="–"/>
        <a:defRPr sz="2400">
          <a:solidFill>
            <a:srgbClr val="000000"/>
          </a:solidFill>
          <a:latin typeface="+mn-lt"/>
          <a:cs typeface="+mn-cs"/>
        </a:defRPr>
      </a:lvl2pPr>
      <a:lvl3pPr marL="1143000" indent="-228600" algn="l" defTabSz="449263" rtl="0" eaLnBrk="0" fontAlgn="base" hangingPunct="0">
        <a:spcBef>
          <a:spcPts val="500"/>
        </a:spcBef>
        <a:spcAft>
          <a:spcPct val="0"/>
        </a:spcAft>
        <a:buClr>
          <a:srgbClr val="000000"/>
        </a:buClr>
        <a:buSzPct val="100000"/>
        <a:buFont typeface="Arial" charset="0"/>
        <a:buChar char="•"/>
        <a:defRPr sz="2000">
          <a:solidFill>
            <a:srgbClr val="000000"/>
          </a:solidFill>
          <a:latin typeface="+mn-lt"/>
          <a:cs typeface="+mn-cs"/>
        </a:defRPr>
      </a:lvl3pPr>
      <a:lvl4pPr marL="1600200" indent="-228600" algn="l" defTabSz="449263" rtl="0" eaLnBrk="0" fontAlgn="base" hangingPunct="0">
        <a:spcBef>
          <a:spcPts val="450"/>
        </a:spcBef>
        <a:spcAft>
          <a:spcPct val="0"/>
        </a:spcAft>
        <a:buClr>
          <a:srgbClr val="000000"/>
        </a:buClr>
        <a:buSzPct val="100000"/>
        <a:buFont typeface="Arial" charset="0"/>
        <a:buChar char="–"/>
        <a:defRPr>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6pPr>
      <a:lvl7pPr marL="29718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7pPr>
      <a:lvl8pPr marL="34290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8pPr>
      <a:lvl9pPr marL="38862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horizontal banne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14"/>
          <p:cNvSpPr>
            <a:spLocks noChangeArrowheads="1"/>
          </p:cNvSpPr>
          <p:nvPr userDrawn="1"/>
        </p:nvSpPr>
        <p:spPr bwMode="auto">
          <a:xfrm>
            <a:off x="2460684" y="601663"/>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a:t>
            </a:r>
            <a:r>
              <a:rPr lang="en-GB" sz="2800" b="1" baseline="0" dirty="0"/>
              <a:t> plate tectonic story</a:t>
            </a:r>
            <a:endParaRPr lang="en-GB" sz="2800" b="1"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orizontal bann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762"/>
            <a:ext cx="9144000"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30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CF4511F-DC2B-46C5-B8B5-641D21A0C5E1}" type="datetimeFigureOut">
              <a:rPr lang="en-GB"/>
              <a:pPr>
                <a:defRPr/>
              </a:pPr>
              <a:t>01/11/2020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06D3B36-6118-4A1B-A76C-E5B69B787A72}"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4" descr="vertical banner thinn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hyperlink" Target="https://www.earthlearningidea.com/Video/V30_Magnetic_stripe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21.wmf"/><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hyperlink" Target="https://www.earthlearningidea.com/Video/V29_Divergent_margins1.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microsoft.com/office/2007/relationships/hdphoto" Target="../media/hdphoto12.wdp"/><Relationship Id="rId5" Type="http://schemas.openxmlformats.org/officeDocument/2006/relationships/image" Target="../media/image24.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openxmlformats.org/officeDocument/2006/relationships/hyperlink" Target="https://www.earthlearningidea.com/Video/V31_Convergent_margin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51.xml"/><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51.xml"/><Relationship Id="rId5" Type="http://schemas.openxmlformats.org/officeDocument/2006/relationships/image" Target="../media/image28.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microsoft.com/office/2007/relationships/hdphoto" Target="../media/hdphoto16.wdp"/></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microsoft.com/office/2007/relationships/hdphoto" Target="../media/hdphoto17.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1.xml"/><Relationship Id="rId4" Type="http://schemas.microsoft.com/office/2007/relationships/hdphoto" Target="../media/hdphoto18.wdp"/></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1.xml"/><Relationship Id="rId4" Type="http://schemas.microsoft.com/office/2007/relationships/hdphoto" Target="../media/hdphoto19.wdp"/></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1.xml"/><Relationship Id="rId4" Type="http://schemas.microsoft.com/office/2007/relationships/hdphoto" Target="../media/hdphoto20.wdp"/></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51.xml"/><Relationship Id="rId4" Type="http://schemas.openxmlformats.org/officeDocument/2006/relationships/hyperlink" Target="https://www.earthlearningidea.com/Video/V31_Deformation2.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51.xml"/><Relationship Id="rId4" Type="http://schemas.openxmlformats.org/officeDocument/2006/relationships/hyperlink" Target="https://www.earthlearningidea.com/Video/V32_Jigsaw_puzzles.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51.xml"/><Relationship Id="rId4" Type="http://schemas.openxmlformats.org/officeDocument/2006/relationships/hyperlink" Target="https://www.earthlearningidea.com/Video/V33_Brickquake.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51.xml"/><Relationship Id="rId6" Type="http://schemas.microsoft.com/office/2007/relationships/hdphoto" Target="../media/hdphoto22.wdp"/><Relationship Id="rId5" Type="http://schemas.openxmlformats.org/officeDocument/2006/relationships/image" Target="../media/image54.png"/><Relationship Id="rId4" Type="http://schemas.microsoft.com/office/2007/relationships/hdphoto" Target="../media/hdphoto2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51.xml"/><Relationship Id="rId4" Type="http://schemas.microsoft.com/office/2007/relationships/hdphoto" Target="../media/hdphoto22.wdp"/></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51.xml"/><Relationship Id="rId4" Type="http://schemas.microsoft.com/office/2007/relationships/hdphoto" Target="../media/hdphoto23.wdp"/></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51.xml"/><Relationship Id="rId6" Type="http://schemas.microsoft.com/office/2007/relationships/hdphoto" Target="../media/hdphoto25.wdp"/><Relationship Id="rId5" Type="http://schemas.openxmlformats.org/officeDocument/2006/relationships/image" Target="../media/image57.png"/><Relationship Id="rId4" Type="http://schemas.microsoft.com/office/2007/relationships/hdphoto" Target="../media/hdphoto24.wdp"/></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51.xml"/><Relationship Id="rId4" Type="http://schemas.openxmlformats.org/officeDocument/2006/relationships/hyperlink" Target="https://www.earthlearningidea.com/Video/V34_Party_poppers.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51.xml"/><Relationship Id="rId4" Type="http://schemas.microsoft.com/office/2007/relationships/hdphoto" Target="../media/hdphoto26.wdp"/></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51.xml"/><Relationship Id="rId4" Type="http://schemas.microsoft.com/office/2007/relationships/hdphoto" Target="../media/hdphoto27.wdp"/></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51.xml"/><Relationship Id="rId4" Type="http://schemas.microsoft.com/office/2007/relationships/hdphoto" Target="../media/hdphoto28.wdp"/></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51.xml"/><Relationship Id="rId4" Type="http://schemas.openxmlformats.org/officeDocument/2006/relationships/hyperlink" Target="https://www.earthlearningidea.com/Video/V35_Plate_plenary.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51.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51.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51.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6.png"/><Relationship Id="rId12" Type="http://schemas.microsoft.com/office/2007/relationships/hdphoto" Target="../media/hdphoto33.wdp"/><Relationship Id="rId2" Type="http://schemas.openxmlformats.org/officeDocument/2006/relationships/notesSlide" Target="../notesSlides/notesSlide62.xml"/><Relationship Id="rId16" Type="http://schemas.microsoft.com/office/2007/relationships/hdphoto" Target="../media/hdphoto35.wdp"/><Relationship Id="rId1" Type="http://schemas.openxmlformats.org/officeDocument/2006/relationships/slideLayout" Target="../slideLayouts/slideLayout51.xml"/><Relationship Id="rId6" Type="http://schemas.microsoft.com/office/2007/relationships/hdphoto" Target="../media/hdphoto30.wdp"/><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0.pn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67.png"/><Relationship Id="rId14" Type="http://schemas.microsoft.com/office/2007/relationships/hdphoto" Target="../media/hdphoto34.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4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microsoft.com/office/2007/relationships/hdphoto" Target="../media/hdphoto5.wdp"/><Relationship Id="rId5" Type="http://schemas.openxmlformats.org/officeDocument/2006/relationships/image" Target="../media/image12.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hyperlink" Target="https://www.earthlearningidea.com/Video/V29_Divergent_margins2.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539552" y="404664"/>
            <a:ext cx="83022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200" b="1" dirty="0">
                <a:solidFill>
                  <a:schemeClr val="tx1"/>
                </a:solidFill>
              </a:rPr>
              <a:t>The Earth and plate tectonics – online </a:t>
            </a:r>
          </a:p>
          <a:p>
            <a:pPr algn="ctr"/>
            <a:r>
              <a:rPr lang="en-GB" sz="2400" b="1" dirty="0"/>
              <a:t>Part</a:t>
            </a:r>
            <a:r>
              <a:rPr lang="en-GB" sz="2800" b="1" dirty="0"/>
              <a:t> </a:t>
            </a:r>
            <a:r>
              <a:rPr lang="en-GB" sz="2400" b="1" dirty="0"/>
              <a:t>2</a:t>
            </a:r>
          </a:p>
          <a:p>
            <a:pPr algn="ctr"/>
            <a:endParaRPr lang="en-GB" sz="600" b="1" dirty="0"/>
          </a:p>
          <a:p>
            <a:pPr algn="ctr"/>
            <a:r>
              <a:rPr lang="en-GB" sz="2400" b="1" dirty="0">
                <a:solidFill>
                  <a:schemeClr val="tx1"/>
                </a:solidFill>
              </a:rPr>
              <a:t>Earth Science for science and geography </a:t>
            </a:r>
          </a:p>
          <a:p>
            <a:pPr algn="ctr"/>
            <a:r>
              <a:rPr lang="en-GB" sz="2400" b="1" dirty="0">
                <a:solidFill>
                  <a:schemeClr val="tx1"/>
                </a:solidFill>
              </a:rPr>
              <a:t>– video workshop</a:t>
            </a:r>
          </a:p>
        </p:txBody>
      </p:sp>
      <p:pic>
        <p:nvPicPr>
          <p:cNvPr id="5" name="Picture 4">
            <a:extLst>
              <a:ext uri="{FF2B5EF4-FFF2-40B4-BE49-F238E27FC236}">
                <a16:creationId xmlns:a16="http://schemas.microsoft.com/office/drawing/2014/main" id="{CEB6505D-A959-4E15-928C-3C89CC80C155}"/>
              </a:ext>
            </a:extLst>
          </p:cNvPr>
          <p:cNvPicPr>
            <a:picLocks noChangeAspect="1"/>
          </p:cNvPicPr>
          <p:nvPr/>
        </p:nvPicPr>
        <p:blipFill rotWithShape="1">
          <a:blip r:embed="rId3"/>
          <a:srcRect l="54921" t="11311" r="8543" b="78797"/>
          <a:stretch/>
        </p:blipFill>
        <p:spPr>
          <a:xfrm>
            <a:off x="318655" y="6048375"/>
            <a:ext cx="8852079" cy="809625"/>
          </a:xfrm>
          <a:prstGeom prst="rect">
            <a:avLst/>
          </a:prstGeom>
        </p:spPr>
      </p:pic>
      <p:sp>
        <p:nvSpPr>
          <p:cNvPr id="2" name="TextBox 1">
            <a:extLst>
              <a:ext uri="{FF2B5EF4-FFF2-40B4-BE49-F238E27FC236}">
                <a16:creationId xmlns:a16="http://schemas.microsoft.com/office/drawing/2014/main" id="{14033465-C487-4CE8-8BBA-BA74F8148779}"/>
              </a:ext>
            </a:extLst>
          </p:cNvPr>
          <p:cNvSpPr txBox="1"/>
          <p:nvPr/>
        </p:nvSpPr>
        <p:spPr>
          <a:xfrm>
            <a:off x="6876256" y="2708920"/>
            <a:ext cx="2160240" cy="2031325"/>
          </a:xfrm>
          <a:prstGeom prst="rect">
            <a:avLst/>
          </a:prstGeom>
          <a:noFill/>
        </p:spPr>
        <p:txBody>
          <a:bodyPr wrap="square" rtlCol="0">
            <a:spAutoFit/>
          </a:bodyPr>
          <a:lstStyle/>
          <a:p>
            <a:pPr algn="ctr"/>
            <a:r>
              <a:rPr lang="en-GB" dirty="0">
                <a:solidFill>
                  <a:schemeClr val="tx1"/>
                </a:solidFill>
              </a:rPr>
              <a:t>Developed from the Earth Science Education Unit ‘The Earth and plate tectonics’ workshop, with permission</a:t>
            </a:r>
          </a:p>
        </p:txBody>
      </p:sp>
      <p:sp>
        <p:nvSpPr>
          <p:cNvPr id="3" name="TextBox 2">
            <a:extLst>
              <a:ext uri="{FF2B5EF4-FFF2-40B4-BE49-F238E27FC236}">
                <a16:creationId xmlns:a16="http://schemas.microsoft.com/office/drawing/2014/main" id="{35D1E6D1-9C2E-455B-954E-2D0A8F1B31A7}"/>
              </a:ext>
            </a:extLst>
          </p:cNvPr>
          <p:cNvSpPr txBox="1"/>
          <p:nvPr/>
        </p:nvSpPr>
        <p:spPr>
          <a:xfrm>
            <a:off x="539552" y="5661248"/>
            <a:ext cx="8424936" cy="400110"/>
          </a:xfrm>
          <a:prstGeom prst="rect">
            <a:avLst/>
          </a:prstGeom>
          <a:noFill/>
        </p:spPr>
        <p:txBody>
          <a:bodyPr wrap="square" rtlCol="0">
            <a:spAutoFit/>
          </a:bodyPr>
          <a:lstStyle/>
          <a:p>
            <a:pPr algn="ctr"/>
            <a:r>
              <a:rPr lang="en-GB" sz="1000" dirty="0">
                <a:solidFill>
                  <a:schemeClr val="tx1"/>
                </a:solidFil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p>
        </p:txBody>
      </p:sp>
      <p:pic>
        <p:nvPicPr>
          <p:cNvPr id="4" name="Picture 3">
            <a:extLst>
              <a:ext uri="{FF2B5EF4-FFF2-40B4-BE49-F238E27FC236}">
                <a16:creationId xmlns:a16="http://schemas.microsoft.com/office/drawing/2014/main" id="{30DC342E-9937-4689-9C7C-B07742647F82}"/>
              </a:ext>
            </a:extLst>
          </p:cNvPr>
          <p:cNvPicPr>
            <a:picLocks noChangeAspect="1"/>
          </p:cNvPicPr>
          <p:nvPr/>
        </p:nvPicPr>
        <p:blipFill rotWithShape="1">
          <a:blip r:embed="rId4"/>
          <a:srcRect l="52999" t="26675" r="20374" b="31343"/>
          <a:stretch/>
        </p:blipFill>
        <p:spPr>
          <a:xfrm>
            <a:off x="2166649" y="2246653"/>
            <a:ext cx="3776951" cy="3349696"/>
          </a:xfrm>
          <a:prstGeom prst="rect">
            <a:avLst/>
          </a:prstGeom>
          <a:ln>
            <a:solidFill>
              <a:schemeClr val="tx1"/>
            </a:solidFill>
          </a:ln>
        </p:spPr>
      </p:pic>
    </p:spTree>
    <p:extLst>
      <p:ext uri="{BB962C8B-B14F-4D97-AF65-F5344CB8AC3E}">
        <p14:creationId xmlns:p14="http://schemas.microsoft.com/office/powerpoint/2010/main" val="31206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4294967295"/>
          </p:nvPr>
        </p:nvSpPr>
        <p:spPr bwMode="auto">
          <a:xfrm>
            <a:off x="453231" y="1271588"/>
            <a:ext cx="8229600" cy="1343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Faults in a Mars™ Bar </a:t>
            </a:r>
          </a:p>
          <a:p>
            <a:pPr algn="ctr" eaLnBrk="1" hangingPunct="1">
              <a:buFontTx/>
              <a:buNone/>
            </a:pPr>
            <a:r>
              <a:rPr lang="en-GB" sz="2400" dirty="0"/>
              <a:t>Modelling a divergent plate margin</a:t>
            </a:r>
          </a:p>
        </p:txBody>
      </p:sp>
      <p:sp>
        <p:nvSpPr>
          <p:cNvPr id="2" name="Rectangle 1"/>
          <p:cNvSpPr/>
          <p:nvPr/>
        </p:nvSpPr>
        <p:spPr>
          <a:xfrm>
            <a:off x="2416175" y="6215063"/>
            <a:ext cx="4572000" cy="215444"/>
          </a:xfrm>
          <a:prstGeom prst="rect">
            <a:avLst/>
          </a:prstGeom>
        </p:spPr>
        <p:txBody>
          <a:bodyPr>
            <a:spAutoFit/>
          </a:bodyPr>
          <a:lstStyle/>
          <a:p>
            <a:r>
              <a:rPr lang="en-US" sz="800" b="1" dirty="0"/>
              <a:t>Gap between the North American and Eurasian continental plates © Randomskk</a:t>
            </a:r>
            <a:endParaRPr lang="en-GB" sz="800" dirty="0"/>
          </a:p>
        </p:txBody>
      </p:sp>
      <p:pic>
        <p:nvPicPr>
          <p:cNvPr id="6" name="Picture 5">
            <a:extLst>
              <a:ext uri="{FF2B5EF4-FFF2-40B4-BE49-F238E27FC236}">
                <a16:creationId xmlns:a16="http://schemas.microsoft.com/office/drawing/2014/main" id="{CC1D4810-FDC6-4865-BFC2-4B82CD6259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147888" y="2614613"/>
            <a:ext cx="4840287" cy="360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14">
            <a:extLst>
              <a:ext uri="{FF2B5EF4-FFF2-40B4-BE49-F238E27FC236}">
                <a16:creationId xmlns:a16="http://schemas.microsoft.com/office/drawing/2014/main" id="{38D832C3-1291-4696-87BA-2BD66A85C617}"/>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2958324" y="1065213"/>
            <a:ext cx="3246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Faults in a Mars™ Bar</a:t>
            </a:r>
          </a:p>
        </p:txBody>
      </p:sp>
      <p:sp>
        <p:nvSpPr>
          <p:cNvPr id="2" name="Rectangle 1"/>
          <p:cNvSpPr/>
          <p:nvPr/>
        </p:nvSpPr>
        <p:spPr>
          <a:xfrm>
            <a:off x="7992675" y="6355113"/>
            <a:ext cx="1078173" cy="461665"/>
          </a:xfrm>
          <a:prstGeom prst="rect">
            <a:avLst/>
          </a:prstGeom>
        </p:spPr>
        <p:txBody>
          <a:bodyPr wrap="square">
            <a:spAutoFit/>
          </a:bodyPr>
          <a:lstStyle/>
          <a:p>
            <a:pPr algn="ctr"/>
            <a:r>
              <a:rPr lang="en-GB" sz="800" b="1" dirty="0"/>
              <a:t>Faults in a Mars</a:t>
            </a:r>
            <a:r>
              <a:rPr lang="en-GB" sz="800" b="1" baseline="30000" dirty="0"/>
              <a:t>TM</a:t>
            </a:r>
            <a:r>
              <a:rPr lang="en-GB" sz="800" b="1" dirty="0"/>
              <a:t> Bar (A rift valley) </a:t>
            </a:r>
            <a:r>
              <a:rPr lang="en-US" sz="800" b="1" dirty="0"/>
              <a:t>© Peter Kennett</a:t>
            </a:r>
            <a:endParaRPr lang="en-GB" sz="800" b="1" dirty="0"/>
          </a:p>
        </p:txBody>
      </p:sp>
      <p:pic>
        <p:nvPicPr>
          <p:cNvPr id="7" name="Picture 3" descr="Mars Bar 2">
            <a:extLst>
              <a:ext uri="{FF2B5EF4-FFF2-40B4-BE49-F238E27FC236}">
                <a16:creationId xmlns:a16="http://schemas.microsoft.com/office/drawing/2014/main" id="{2FC612A1-19ED-4580-9C4B-BEE1A38E8E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36523" y="1849317"/>
            <a:ext cx="6781800" cy="4949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4">
            <a:extLst>
              <a:ext uri="{FF2B5EF4-FFF2-40B4-BE49-F238E27FC236}">
                <a16:creationId xmlns:a16="http://schemas.microsoft.com/office/drawing/2014/main" id="{B86EE176-DBA6-4E45-A6CD-CC85041F96CA}"/>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969436" y="1004888"/>
            <a:ext cx="3246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Faults in a Mars™ Bar</a:t>
            </a:r>
          </a:p>
        </p:txBody>
      </p:sp>
      <p:sp>
        <p:nvSpPr>
          <p:cNvPr id="83971" name="TextBox 3"/>
          <p:cNvSpPr txBox="1">
            <a:spLocks noChangeArrowheads="1"/>
          </p:cNvSpPr>
          <p:nvPr/>
        </p:nvSpPr>
        <p:spPr bwMode="auto">
          <a:xfrm>
            <a:off x="4046538" y="1318513"/>
            <a:ext cx="213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central ‘rift valley'</a:t>
            </a:r>
          </a:p>
        </p:txBody>
      </p:sp>
      <p:pic>
        <p:nvPicPr>
          <p:cNvPr id="83972" name="Picture 3" descr="Mars Bar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09675" y="1849317"/>
            <a:ext cx="6781800" cy="4949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73" name="TextBox 4"/>
          <p:cNvSpPr txBox="1">
            <a:spLocks noChangeArrowheads="1"/>
          </p:cNvSpPr>
          <p:nvPr/>
        </p:nvSpPr>
        <p:spPr bwMode="auto">
          <a:xfrm>
            <a:off x="5919788" y="1507550"/>
            <a:ext cx="3395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rigid ‘lithosphere’ moving right</a:t>
            </a:r>
          </a:p>
        </p:txBody>
      </p:sp>
      <p:sp>
        <p:nvSpPr>
          <p:cNvPr id="83974" name="TextBox 5"/>
          <p:cNvSpPr txBox="1">
            <a:spLocks noChangeArrowheads="1"/>
          </p:cNvSpPr>
          <p:nvPr/>
        </p:nvSpPr>
        <p:spPr bwMode="auto">
          <a:xfrm>
            <a:off x="1555750" y="1495675"/>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rigid ‘lithosphere’ moving left</a:t>
            </a:r>
          </a:p>
        </p:txBody>
      </p:sp>
      <p:sp>
        <p:nvSpPr>
          <p:cNvPr id="83975" name="TextBox 8"/>
          <p:cNvSpPr txBox="1">
            <a:spLocks noChangeArrowheads="1"/>
          </p:cNvSpPr>
          <p:nvPr/>
        </p:nvSpPr>
        <p:spPr bwMode="auto">
          <a:xfrm>
            <a:off x="7864475" y="2862263"/>
            <a:ext cx="1219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dirty="0"/>
              <a:t>ductile flowing ‘astheno-sphere'</a:t>
            </a:r>
          </a:p>
        </p:txBody>
      </p:sp>
      <p:sp>
        <p:nvSpPr>
          <p:cNvPr id="83976" name="TextBox 9"/>
          <p:cNvSpPr txBox="1">
            <a:spLocks noChangeArrowheads="1"/>
          </p:cNvSpPr>
          <p:nvPr/>
        </p:nvSpPr>
        <p:spPr bwMode="auto">
          <a:xfrm>
            <a:off x="4714875" y="6179438"/>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dirty="0"/>
              <a:t>solid ‘mantle'</a:t>
            </a:r>
          </a:p>
        </p:txBody>
      </p:sp>
      <p:cxnSp>
        <p:nvCxnSpPr>
          <p:cNvPr id="83977" name="Straight Arrow Connector 16"/>
          <p:cNvCxnSpPr>
            <a:cxnSpLocks noChangeShapeType="1"/>
          </p:cNvCxnSpPr>
          <p:nvPr/>
        </p:nvCxnSpPr>
        <p:spPr bwMode="auto">
          <a:xfrm rot="10800000">
            <a:off x="6391275" y="2802888"/>
            <a:ext cx="457200" cy="1587"/>
          </a:xfrm>
          <a:prstGeom prst="straightConnector1">
            <a:avLst/>
          </a:prstGeom>
          <a:noFill/>
          <a:ln w="76200" algn="ctr">
            <a:solidFill>
              <a:srgbClr val="FF0000"/>
            </a:solidFill>
            <a:round/>
            <a:headEnd type="triangle" w="med" len="med"/>
            <a:tailEnd/>
          </a:ln>
          <a:extLst>
            <a:ext uri="{909E8E84-426E-40DD-AFC4-6F175D3DCCD1}">
              <a14:hiddenFill xmlns:a14="http://schemas.microsoft.com/office/drawing/2010/main">
                <a:noFill/>
              </a14:hiddenFill>
            </a:ext>
          </a:extLst>
        </p:spPr>
      </p:cxnSp>
      <p:cxnSp>
        <p:nvCxnSpPr>
          <p:cNvPr id="83978" name="Straight Arrow Connector 17"/>
          <p:cNvCxnSpPr>
            <a:cxnSpLocks noChangeShapeType="1"/>
          </p:cNvCxnSpPr>
          <p:nvPr/>
        </p:nvCxnSpPr>
        <p:spPr bwMode="auto">
          <a:xfrm rot="10800000" flipH="1">
            <a:off x="3190875" y="2802888"/>
            <a:ext cx="457200" cy="1587"/>
          </a:xfrm>
          <a:prstGeom prst="straightConnector1">
            <a:avLst/>
          </a:prstGeom>
          <a:noFill/>
          <a:ln w="76200" algn="ctr">
            <a:solidFill>
              <a:srgbClr val="FF0000"/>
            </a:solidFill>
            <a:round/>
            <a:headEnd type="triangle" w="med" len="med"/>
            <a:tailEnd/>
          </a:ln>
          <a:extLst>
            <a:ext uri="{909E8E84-426E-40DD-AFC4-6F175D3DCCD1}">
              <a14:hiddenFill xmlns:a14="http://schemas.microsoft.com/office/drawing/2010/main">
                <a:noFill/>
              </a14:hiddenFill>
            </a:ext>
          </a:extLst>
        </p:spPr>
      </p:cxnSp>
      <p:sp>
        <p:nvSpPr>
          <p:cNvPr id="83979" name="Line 16"/>
          <p:cNvSpPr>
            <a:spLocks noChangeShapeType="1"/>
          </p:cNvSpPr>
          <p:nvPr/>
        </p:nvSpPr>
        <p:spPr bwMode="auto">
          <a:xfrm flipH="1">
            <a:off x="4953000" y="3315650"/>
            <a:ext cx="3178175"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83980" name="Line 18"/>
          <p:cNvSpPr>
            <a:spLocks noChangeShapeType="1"/>
          </p:cNvSpPr>
          <p:nvPr/>
        </p:nvSpPr>
        <p:spPr bwMode="auto">
          <a:xfrm flipV="1">
            <a:off x="5432425" y="5174613"/>
            <a:ext cx="839788" cy="973137"/>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15" name="Rectangle 14">
            <a:extLst>
              <a:ext uri="{FF2B5EF4-FFF2-40B4-BE49-F238E27FC236}">
                <a16:creationId xmlns:a16="http://schemas.microsoft.com/office/drawing/2014/main" id="{E7A460F0-545B-4429-AB28-1EEF9E40190D}"/>
              </a:ext>
            </a:extLst>
          </p:cNvPr>
          <p:cNvSpPr/>
          <p:nvPr/>
        </p:nvSpPr>
        <p:spPr>
          <a:xfrm>
            <a:off x="8065827" y="6355113"/>
            <a:ext cx="1078173" cy="461665"/>
          </a:xfrm>
          <a:prstGeom prst="rect">
            <a:avLst/>
          </a:prstGeom>
        </p:spPr>
        <p:txBody>
          <a:bodyPr wrap="square">
            <a:spAutoFit/>
          </a:bodyPr>
          <a:lstStyle/>
          <a:p>
            <a:pPr algn="ctr"/>
            <a:r>
              <a:rPr lang="en-GB" sz="800" b="1" dirty="0"/>
              <a:t>Faults in a Mars</a:t>
            </a:r>
            <a:r>
              <a:rPr lang="en-GB" sz="800" b="1" baseline="30000" dirty="0"/>
              <a:t>TM</a:t>
            </a:r>
            <a:r>
              <a:rPr lang="en-GB" sz="800" b="1" dirty="0"/>
              <a:t> Bar (A rift valley) </a:t>
            </a:r>
            <a:r>
              <a:rPr lang="en-US" sz="800" b="1" dirty="0"/>
              <a:t>© Peter Kennett</a:t>
            </a:r>
            <a:endParaRPr lang="en-GB" sz="800" b="1" dirty="0"/>
          </a:p>
        </p:txBody>
      </p:sp>
      <p:sp>
        <p:nvSpPr>
          <p:cNvPr id="2" name="Rectangle 14">
            <a:extLst>
              <a:ext uri="{FF2B5EF4-FFF2-40B4-BE49-F238E27FC236}">
                <a16:creationId xmlns:a16="http://schemas.microsoft.com/office/drawing/2014/main" id="{35D53F67-D121-4BCC-BEC7-25C522E6CDFE}"/>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4294967295"/>
          </p:nvPr>
        </p:nvSpPr>
        <p:spPr bwMode="auto">
          <a:xfrm>
            <a:off x="453231" y="1271588"/>
            <a:ext cx="8229600" cy="1343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A divergent margin rift valley on land</a:t>
            </a:r>
          </a:p>
          <a:p>
            <a:pPr algn="ctr" eaLnBrk="1" hangingPunct="1">
              <a:buFontTx/>
              <a:buNone/>
            </a:pPr>
            <a:r>
              <a:rPr lang="en-GB" sz="2400" dirty="0"/>
              <a:t>Iceland</a:t>
            </a:r>
          </a:p>
        </p:txBody>
      </p:sp>
      <p:pic>
        <p:nvPicPr>
          <p:cNvPr id="81923"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147888" y="2614613"/>
            <a:ext cx="4840287" cy="360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416175" y="6215063"/>
            <a:ext cx="4572000" cy="215444"/>
          </a:xfrm>
          <a:prstGeom prst="rect">
            <a:avLst/>
          </a:prstGeom>
        </p:spPr>
        <p:txBody>
          <a:bodyPr>
            <a:spAutoFit/>
          </a:bodyPr>
          <a:lstStyle/>
          <a:p>
            <a:r>
              <a:rPr lang="en-US" sz="800" b="1" dirty="0"/>
              <a:t>Gap between the North American and Eurasian continental plates © Randomskk</a:t>
            </a:r>
            <a:endParaRPr lang="en-GB" sz="800" dirty="0"/>
          </a:p>
        </p:txBody>
      </p:sp>
      <p:sp>
        <p:nvSpPr>
          <p:cNvPr id="3" name="Rectangle 14">
            <a:extLst>
              <a:ext uri="{FF2B5EF4-FFF2-40B4-BE49-F238E27FC236}">
                <a16:creationId xmlns:a16="http://schemas.microsoft.com/office/drawing/2014/main" id="{D4B600F5-3295-4E63-857C-91236D38E706}"/>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739889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28801" y="3874169"/>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Magnetic stripes</a:t>
            </a:r>
          </a:p>
        </p:txBody>
      </p:sp>
      <p:sp>
        <p:nvSpPr>
          <p:cNvPr id="7" name="TextBox 6">
            <a:extLst>
              <a:ext uri="{FF2B5EF4-FFF2-40B4-BE49-F238E27FC236}">
                <a16:creationId xmlns:a16="http://schemas.microsoft.com/office/drawing/2014/main" id="{8176763E-C757-4EFC-A1E1-25ABD0CF2E92}"/>
              </a:ext>
            </a:extLst>
          </p:cNvPr>
          <p:cNvSpPr txBox="1"/>
          <p:nvPr/>
        </p:nvSpPr>
        <p:spPr>
          <a:xfrm>
            <a:off x="775504" y="5370652"/>
            <a:ext cx="7974957" cy="646331"/>
          </a:xfrm>
          <a:prstGeom prst="rect">
            <a:avLst/>
          </a:prstGeom>
          <a:noFill/>
        </p:spPr>
        <p:txBody>
          <a:bodyPr wrap="square" rtlCol="0">
            <a:spAutoFit/>
          </a:bodyPr>
          <a:lstStyle/>
          <a:p>
            <a:pPr algn="ctr"/>
            <a:r>
              <a:rPr lang="en-GB" dirty="0"/>
              <a:t>Go to: </a:t>
            </a:r>
            <a:r>
              <a:rPr lang="en-GB" dirty="0">
                <a:hlinkClick r:id="rId4"/>
              </a:rPr>
              <a:t>https://www.earthlearningidea.com/Video/V30_Magnetic_stripes.html</a:t>
            </a:r>
            <a:r>
              <a:rPr lang="en-GB" dirty="0"/>
              <a:t> hyperlink</a:t>
            </a:r>
          </a:p>
        </p:txBody>
      </p:sp>
    </p:spTree>
    <p:extLst>
      <p:ext uri="{BB962C8B-B14F-4D97-AF65-F5344CB8AC3E}">
        <p14:creationId xmlns:p14="http://schemas.microsoft.com/office/powerpoint/2010/main" val="1025593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BAS000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70000" y="1490663"/>
            <a:ext cx="6904037" cy="49166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995" name="Rectangle 6"/>
          <p:cNvSpPr>
            <a:spLocks noChangeArrowheads="1"/>
          </p:cNvSpPr>
          <p:nvPr/>
        </p:nvSpPr>
        <p:spPr bwMode="auto">
          <a:xfrm>
            <a:off x="1407318" y="6013317"/>
            <a:ext cx="662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dirty="0">
                <a:solidFill>
                  <a:schemeClr val="bg1"/>
                </a:solidFill>
              </a:rPr>
              <a:t>Research ship used to tow magnetometer</a:t>
            </a:r>
          </a:p>
        </p:txBody>
      </p:sp>
      <p:sp>
        <p:nvSpPr>
          <p:cNvPr id="84996" name="Rectangle 2"/>
          <p:cNvSpPr>
            <a:spLocks noChangeArrowheads="1"/>
          </p:cNvSpPr>
          <p:nvPr/>
        </p:nvSpPr>
        <p:spPr bwMode="auto">
          <a:xfrm>
            <a:off x="2382838" y="1028700"/>
            <a:ext cx="436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The magnetic stripes evidence</a:t>
            </a:r>
          </a:p>
        </p:txBody>
      </p:sp>
      <p:sp>
        <p:nvSpPr>
          <p:cNvPr id="2" name="Rectangle 1"/>
          <p:cNvSpPr/>
          <p:nvPr/>
        </p:nvSpPr>
        <p:spPr>
          <a:xfrm>
            <a:off x="4228723" y="6410192"/>
            <a:ext cx="986589" cy="215444"/>
          </a:xfrm>
          <a:prstGeom prst="rect">
            <a:avLst/>
          </a:prstGeom>
        </p:spPr>
        <p:txBody>
          <a:bodyPr wrap="square">
            <a:spAutoFit/>
          </a:bodyPr>
          <a:lstStyle/>
          <a:p>
            <a:r>
              <a:rPr lang="en-US" sz="800" b="1" dirty="0"/>
              <a:t>© Peter Kennett</a:t>
            </a:r>
            <a:endParaRPr lang="en-GB" sz="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14_Magnetic_anomalie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1441" y="1105827"/>
            <a:ext cx="6809875" cy="51074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0" name="Picture 3" descr="PT039_1960s_magnetomete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1903" y="3127993"/>
            <a:ext cx="2096495" cy="31191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98296" y="6236718"/>
            <a:ext cx="2153653" cy="338554"/>
          </a:xfrm>
          <a:prstGeom prst="rect">
            <a:avLst/>
          </a:prstGeom>
        </p:spPr>
        <p:txBody>
          <a:bodyPr wrap="square">
            <a:spAutoFit/>
          </a:bodyPr>
          <a:lstStyle/>
          <a:p>
            <a:pPr algn="ctr"/>
            <a:r>
              <a:rPr lang="en-GB" sz="800" b="1" dirty="0"/>
              <a:t>The equipment used to show magnetic anomalies </a:t>
            </a:r>
            <a:r>
              <a:rPr lang="en-US" sz="800" b="1" dirty="0"/>
              <a:t>© Peter Kennett</a:t>
            </a:r>
            <a:endParaRPr lang="en-GB" sz="800" dirty="0"/>
          </a:p>
        </p:txBody>
      </p:sp>
      <p:sp>
        <p:nvSpPr>
          <p:cNvPr id="3" name="Rectangle 2"/>
          <p:cNvSpPr/>
          <p:nvPr/>
        </p:nvSpPr>
        <p:spPr>
          <a:xfrm>
            <a:off x="4150895" y="6226343"/>
            <a:ext cx="4572000" cy="215444"/>
          </a:xfrm>
          <a:prstGeom prst="rect">
            <a:avLst/>
          </a:prstGeom>
        </p:spPr>
        <p:txBody>
          <a:bodyPr>
            <a:spAutoFit/>
          </a:bodyPr>
          <a:lstStyle/>
          <a:p>
            <a:r>
              <a:rPr lang="en-US" sz="800" b="1" dirty="0"/>
              <a:t>Magnetic anomalies over the Reykjanes Ridge © Geoscience, redrawn by ESEU</a:t>
            </a:r>
            <a:endParaRPr lang="en-GB" sz="800" dirty="0"/>
          </a:p>
        </p:txBody>
      </p:sp>
    </p:spTree>
    <p:extLst>
      <p:ext uri="{BB962C8B-B14F-4D97-AF65-F5344CB8AC3E}">
        <p14:creationId xmlns:p14="http://schemas.microsoft.com/office/powerpoint/2010/main" val="1494737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 descr="15_Magnetic_ev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85863"/>
            <a:ext cx="7086600" cy="52641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20515" y="6451477"/>
            <a:ext cx="6316579" cy="215444"/>
          </a:xfrm>
          <a:prstGeom prst="rect">
            <a:avLst/>
          </a:prstGeom>
        </p:spPr>
        <p:txBody>
          <a:bodyPr wrap="square">
            <a:spAutoFit/>
          </a:bodyPr>
          <a:lstStyle/>
          <a:p>
            <a:r>
              <a:rPr lang="en-US" sz="800" b="1" dirty="0"/>
              <a:t>Magnetic evidence for ocean floor spreading © This Dynamic Earth: the Story of Plate Tectonics, USGS, redrawn by ESEU</a:t>
            </a:r>
            <a:endParaRPr lang="en-GB" sz="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B0DA8CA-F576-4A99-9949-84E87BA67CB2}"/>
              </a:ext>
            </a:extLst>
          </p:cNvPr>
          <p:cNvSpPr txBox="1">
            <a:spLocks/>
          </p:cNvSpPr>
          <p:nvPr/>
        </p:nvSpPr>
        <p:spPr bwMode="auto">
          <a:xfrm>
            <a:off x="729957" y="1259556"/>
            <a:ext cx="8229600" cy="1343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GB" sz="2400" kern="0" dirty="0"/>
              <a:t>Meanwhile, it had been found from sequences of volcanic lava flows that the Earth’s magnetic field had ‘flipped’ many times in the geological past</a:t>
            </a:r>
          </a:p>
        </p:txBody>
      </p:sp>
      <p:pic>
        <p:nvPicPr>
          <p:cNvPr id="6" name="Picture 5">
            <a:extLst>
              <a:ext uri="{FF2B5EF4-FFF2-40B4-BE49-F238E27FC236}">
                <a16:creationId xmlns:a16="http://schemas.microsoft.com/office/drawing/2014/main" id="{639CB62F-DD33-4242-A865-D70E2EA462CF}"/>
              </a:ext>
            </a:extLst>
          </p:cNvPr>
          <p:cNvPicPr>
            <a:picLocks noChangeAspect="1"/>
          </p:cNvPicPr>
          <p:nvPr/>
        </p:nvPicPr>
        <p:blipFill rotWithShape="1">
          <a:blip r:embed="rId3">
            <a:clrChange>
              <a:clrFrom>
                <a:srgbClr val="FFFFFF"/>
              </a:clrFrom>
              <a:clrTo>
                <a:srgbClr val="FFFFFF">
                  <a:alpha val="0"/>
                </a:srgbClr>
              </a:clrTo>
            </a:clrChange>
          </a:blip>
          <a:srcRect l="5600" t="25763" r="52884" b="65762"/>
          <a:stretch/>
        </p:blipFill>
        <p:spPr>
          <a:xfrm>
            <a:off x="649063" y="2347985"/>
            <a:ext cx="8027295" cy="921713"/>
          </a:xfrm>
          <a:prstGeom prst="rect">
            <a:avLst/>
          </a:prstGeom>
          <a:ln>
            <a:noFill/>
          </a:ln>
        </p:spPr>
      </p:pic>
      <p:sp>
        <p:nvSpPr>
          <p:cNvPr id="3" name="Rectangle 2">
            <a:extLst>
              <a:ext uri="{FF2B5EF4-FFF2-40B4-BE49-F238E27FC236}">
                <a16:creationId xmlns:a16="http://schemas.microsoft.com/office/drawing/2014/main" id="{4E7709B1-8083-45C6-BCAD-60F23D16A290}"/>
              </a:ext>
            </a:extLst>
          </p:cNvPr>
          <p:cNvSpPr/>
          <p:nvPr/>
        </p:nvSpPr>
        <p:spPr>
          <a:xfrm>
            <a:off x="3795624" y="2751780"/>
            <a:ext cx="172528" cy="4240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9266" name="Picture 2">
            <a:extLst>
              <a:ext uri="{FF2B5EF4-FFF2-40B4-BE49-F238E27FC236}">
                <a16:creationId xmlns:a16="http://schemas.microsoft.com/office/drawing/2014/main" id="{EE8AC0EF-AA29-42CE-8AF9-FF1335A24D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793" t="3157" r="47345" b="8772"/>
          <a:stretch/>
        </p:blipFill>
        <p:spPr bwMode="auto">
          <a:xfrm>
            <a:off x="1540042" y="3862131"/>
            <a:ext cx="397043" cy="270840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BC314A96-E945-42E9-9183-E7439260D2E3}"/>
              </a:ext>
            </a:extLst>
          </p:cNvPr>
          <p:cNvCxnSpPr>
            <a:cxnSpLocks/>
          </p:cNvCxnSpPr>
          <p:nvPr/>
        </p:nvCxnSpPr>
        <p:spPr>
          <a:xfrm flipH="1">
            <a:off x="1583562" y="2776037"/>
            <a:ext cx="2209467" cy="1105556"/>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B5BCB01-DFF9-4042-9944-6CA33C812422}"/>
              </a:ext>
            </a:extLst>
          </p:cNvPr>
          <p:cNvCxnSpPr>
            <a:cxnSpLocks/>
          </p:cNvCxnSpPr>
          <p:nvPr/>
        </p:nvCxnSpPr>
        <p:spPr>
          <a:xfrm flipV="1">
            <a:off x="1949116" y="3162486"/>
            <a:ext cx="2038560" cy="3394725"/>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35" name="Group 34">
            <a:extLst>
              <a:ext uri="{FF2B5EF4-FFF2-40B4-BE49-F238E27FC236}">
                <a16:creationId xmlns:a16="http://schemas.microsoft.com/office/drawing/2014/main" id="{1F206F33-C91B-496C-8C46-1ACA1FC290E1}"/>
              </a:ext>
            </a:extLst>
          </p:cNvPr>
          <p:cNvGrpSpPr/>
          <p:nvPr/>
        </p:nvGrpSpPr>
        <p:grpSpPr>
          <a:xfrm>
            <a:off x="4037503" y="3405602"/>
            <a:ext cx="1926149" cy="3145253"/>
            <a:chOff x="5168472" y="3586080"/>
            <a:chExt cx="1926149" cy="3145253"/>
          </a:xfrm>
        </p:grpSpPr>
        <p:pic>
          <p:nvPicPr>
            <p:cNvPr id="19" name="Picture 4">
              <a:extLst>
                <a:ext uri="{FF2B5EF4-FFF2-40B4-BE49-F238E27FC236}">
                  <a16:creationId xmlns:a16="http://schemas.microsoft.com/office/drawing/2014/main" id="{01802D91-08ED-4E64-80C1-44632AF54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74"/>
            <a:stretch>
              <a:fillRect/>
            </a:stretch>
          </p:blipFill>
          <p:spPr bwMode="auto">
            <a:xfrm>
              <a:off x="5174786" y="3586080"/>
              <a:ext cx="1914118" cy="9618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3051F83-1F80-4696-B0B8-8E1A76E763DC}"/>
                </a:ext>
              </a:extLst>
            </p:cNvPr>
            <p:cNvSpPr txBox="1"/>
            <p:nvPr/>
          </p:nvSpPr>
          <p:spPr>
            <a:xfrm>
              <a:off x="5751094" y="3621505"/>
              <a:ext cx="385010" cy="338554"/>
            </a:xfrm>
            <a:prstGeom prst="rect">
              <a:avLst/>
            </a:prstGeom>
            <a:noFill/>
          </p:spPr>
          <p:txBody>
            <a:bodyPr wrap="square" rtlCol="0">
              <a:spAutoFit/>
            </a:bodyPr>
            <a:lstStyle/>
            <a:p>
              <a:pPr algn="ctr"/>
              <a:r>
                <a:rPr lang="en-GB" sz="1600" dirty="0"/>
                <a:t>N</a:t>
              </a:r>
            </a:p>
          </p:txBody>
        </p:sp>
        <p:pic>
          <p:nvPicPr>
            <p:cNvPr id="23" name="Picture 4">
              <a:extLst>
                <a:ext uri="{FF2B5EF4-FFF2-40B4-BE49-F238E27FC236}">
                  <a16:creationId xmlns:a16="http://schemas.microsoft.com/office/drawing/2014/main" id="{364477EA-7805-4600-B09B-203912CCDC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74"/>
            <a:stretch>
              <a:fillRect/>
            </a:stretch>
          </p:blipFill>
          <p:spPr bwMode="auto">
            <a:xfrm>
              <a:off x="5168472" y="4652880"/>
              <a:ext cx="1914118" cy="9618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D20D92A8-3823-4DD3-A99C-F29795782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74"/>
            <a:stretch>
              <a:fillRect/>
            </a:stretch>
          </p:blipFill>
          <p:spPr bwMode="auto">
            <a:xfrm>
              <a:off x="5180503" y="5723691"/>
              <a:ext cx="1914118" cy="9618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1DE2FCD-2A5C-4D9A-AA01-093FCA453BA1}"/>
                </a:ext>
              </a:extLst>
            </p:cNvPr>
            <p:cNvSpPr txBox="1"/>
            <p:nvPr/>
          </p:nvSpPr>
          <p:spPr>
            <a:xfrm>
              <a:off x="5975684" y="5313947"/>
              <a:ext cx="385010" cy="338554"/>
            </a:xfrm>
            <a:prstGeom prst="rect">
              <a:avLst/>
            </a:prstGeom>
            <a:noFill/>
          </p:spPr>
          <p:txBody>
            <a:bodyPr wrap="square" rtlCol="0">
              <a:spAutoFit/>
            </a:bodyPr>
            <a:lstStyle/>
            <a:p>
              <a:pPr algn="ctr"/>
              <a:r>
                <a:rPr lang="en-GB" sz="1600" dirty="0"/>
                <a:t>N</a:t>
              </a:r>
            </a:p>
          </p:txBody>
        </p:sp>
        <p:sp>
          <p:nvSpPr>
            <p:cNvPr id="26" name="TextBox 25">
              <a:extLst>
                <a:ext uri="{FF2B5EF4-FFF2-40B4-BE49-F238E27FC236}">
                  <a16:creationId xmlns:a16="http://schemas.microsoft.com/office/drawing/2014/main" id="{6FED3B15-A57C-430D-B2A5-74753972FDFD}"/>
                </a:ext>
              </a:extLst>
            </p:cNvPr>
            <p:cNvSpPr txBox="1"/>
            <p:nvPr/>
          </p:nvSpPr>
          <p:spPr>
            <a:xfrm>
              <a:off x="5767137" y="5791200"/>
              <a:ext cx="385010" cy="338554"/>
            </a:xfrm>
            <a:prstGeom prst="rect">
              <a:avLst/>
            </a:prstGeom>
            <a:noFill/>
          </p:spPr>
          <p:txBody>
            <a:bodyPr wrap="square" rtlCol="0">
              <a:spAutoFit/>
            </a:bodyPr>
            <a:lstStyle/>
            <a:p>
              <a:pPr algn="ctr"/>
              <a:r>
                <a:rPr lang="en-GB" sz="1600" dirty="0"/>
                <a:t>N</a:t>
              </a:r>
            </a:p>
          </p:txBody>
        </p:sp>
        <p:sp>
          <p:nvSpPr>
            <p:cNvPr id="27" name="TextBox 26">
              <a:extLst>
                <a:ext uri="{FF2B5EF4-FFF2-40B4-BE49-F238E27FC236}">
                  <a16:creationId xmlns:a16="http://schemas.microsoft.com/office/drawing/2014/main" id="{CC122B8D-367C-4D44-94CD-E4C1CA247DCA}"/>
                </a:ext>
              </a:extLst>
            </p:cNvPr>
            <p:cNvSpPr txBox="1"/>
            <p:nvPr/>
          </p:nvSpPr>
          <p:spPr>
            <a:xfrm>
              <a:off x="5979696" y="4259179"/>
              <a:ext cx="385010" cy="338554"/>
            </a:xfrm>
            <a:prstGeom prst="rect">
              <a:avLst/>
            </a:prstGeom>
            <a:noFill/>
          </p:spPr>
          <p:txBody>
            <a:bodyPr wrap="square" rtlCol="0">
              <a:spAutoFit/>
            </a:bodyPr>
            <a:lstStyle/>
            <a:p>
              <a:pPr algn="ctr"/>
              <a:r>
                <a:rPr lang="en-GB" sz="1600" dirty="0"/>
                <a:t>S</a:t>
              </a:r>
            </a:p>
          </p:txBody>
        </p:sp>
        <p:sp>
          <p:nvSpPr>
            <p:cNvPr id="28" name="TextBox 27">
              <a:extLst>
                <a:ext uri="{FF2B5EF4-FFF2-40B4-BE49-F238E27FC236}">
                  <a16:creationId xmlns:a16="http://schemas.microsoft.com/office/drawing/2014/main" id="{68C2CDA7-7AD1-4F1C-92D5-0214E3CA1C4E}"/>
                </a:ext>
              </a:extLst>
            </p:cNvPr>
            <p:cNvSpPr txBox="1"/>
            <p:nvPr/>
          </p:nvSpPr>
          <p:spPr>
            <a:xfrm>
              <a:off x="5710991" y="4712369"/>
              <a:ext cx="385010" cy="338554"/>
            </a:xfrm>
            <a:prstGeom prst="rect">
              <a:avLst/>
            </a:prstGeom>
            <a:noFill/>
          </p:spPr>
          <p:txBody>
            <a:bodyPr wrap="square" rtlCol="0">
              <a:spAutoFit/>
            </a:bodyPr>
            <a:lstStyle/>
            <a:p>
              <a:pPr algn="ctr"/>
              <a:r>
                <a:rPr lang="en-GB" sz="1600" dirty="0"/>
                <a:t>S</a:t>
              </a:r>
            </a:p>
          </p:txBody>
        </p:sp>
        <p:sp>
          <p:nvSpPr>
            <p:cNvPr id="29" name="TextBox 28">
              <a:extLst>
                <a:ext uri="{FF2B5EF4-FFF2-40B4-BE49-F238E27FC236}">
                  <a16:creationId xmlns:a16="http://schemas.microsoft.com/office/drawing/2014/main" id="{9C1F6BE5-8818-47E0-A48B-CAABB8E49D93}"/>
                </a:ext>
              </a:extLst>
            </p:cNvPr>
            <p:cNvSpPr txBox="1"/>
            <p:nvPr/>
          </p:nvSpPr>
          <p:spPr>
            <a:xfrm>
              <a:off x="5995739" y="6392779"/>
              <a:ext cx="385010" cy="338554"/>
            </a:xfrm>
            <a:prstGeom prst="rect">
              <a:avLst/>
            </a:prstGeom>
            <a:noFill/>
          </p:spPr>
          <p:txBody>
            <a:bodyPr wrap="square" rtlCol="0">
              <a:spAutoFit/>
            </a:bodyPr>
            <a:lstStyle/>
            <a:p>
              <a:pPr algn="ctr"/>
              <a:r>
                <a:rPr lang="en-GB" sz="1600" dirty="0"/>
                <a:t>S</a:t>
              </a:r>
            </a:p>
          </p:txBody>
        </p:sp>
      </p:grpSp>
      <p:cxnSp>
        <p:nvCxnSpPr>
          <p:cNvPr id="20" name="Straight Connector 19">
            <a:extLst>
              <a:ext uri="{FF2B5EF4-FFF2-40B4-BE49-F238E27FC236}">
                <a16:creationId xmlns:a16="http://schemas.microsoft.com/office/drawing/2014/main" id="{5FA78EB7-8C9C-467B-8772-CABF8B6159DE}"/>
              </a:ext>
            </a:extLst>
          </p:cNvPr>
          <p:cNvCxnSpPr>
            <a:cxnSpLocks/>
          </p:cNvCxnSpPr>
          <p:nvPr/>
        </p:nvCxnSpPr>
        <p:spPr>
          <a:xfrm flipV="1">
            <a:off x="1933996" y="3886531"/>
            <a:ext cx="2107517" cy="240407"/>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83CBDB8-8244-46BA-A97A-C8ACE675E0AB}"/>
              </a:ext>
            </a:extLst>
          </p:cNvPr>
          <p:cNvCxnSpPr>
            <a:cxnSpLocks/>
          </p:cNvCxnSpPr>
          <p:nvPr/>
        </p:nvCxnSpPr>
        <p:spPr>
          <a:xfrm>
            <a:off x="1925904" y="4345423"/>
            <a:ext cx="2111599" cy="595876"/>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2293F108-157F-4C40-9F99-A7FB504B605F}"/>
              </a:ext>
            </a:extLst>
          </p:cNvPr>
          <p:cNvCxnSpPr>
            <a:cxnSpLocks/>
            <a:endCxn id="24" idx="1"/>
          </p:cNvCxnSpPr>
          <p:nvPr/>
        </p:nvCxnSpPr>
        <p:spPr>
          <a:xfrm>
            <a:off x="1925904" y="4410159"/>
            <a:ext cx="2123630" cy="1613983"/>
          </a:xfrm>
          <a:prstGeom prst="line">
            <a:avLst/>
          </a:prstGeom>
        </p:spPr>
        <p:style>
          <a:lnRef idx="1">
            <a:schemeClr val="dk1"/>
          </a:lnRef>
          <a:fillRef idx="0">
            <a:schemeClr val="dk1"/>
          </a:fillRef>
          <a:effectRef idx="0">
            <a:schemeClr val="dk1"/>
          </a:effectRef>
          <a:fontRef idx="minor">
            <a:schemeClr val="tx1"/>
          </a:fontRef>
        </p:style>
      </p:cxnSp>
      <p:sp>
        <p:nvSpPr>
          <p:cNvPr id="37" name="Content Placeholder 2">
            <a:extLst>
              <a:ext uri="{FF2B5EF4-FFF2-40B4-BE49-F238E27FC236}">
                <a16:creationId xmlns:a16="http://schemas.microsoft.com/office/drawing/2014/main" id="{D0C1B8E5-4153-4B35-A170-6B478E7EC1A5}"/>
              </a:ext>
            </a:extLst>
          </p:cNvPr>
          <p:cNvSpPr txBox="1">
            <a:spLocks/>
          </p:cNvSpPr>
          <p:nvPr/>
        </p:nvSpPr>
        <p:spPr bwMode="auto">
          <a:xfrm>
            <a:off x="6196263" y="3529513"/>
            <a:ext cx="2743200" cy="1343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GB" sz="2400" kern="0" dirty="0"/>
              <a:t>Magnetisation preserved in rocks – like the petri dish wax magnetic field – but reversed at intervals because of magnetic pole flips</a:t>
            </a:r>
          </a:p>
        </p:txBody>
      </p:sp>
    </p:spTree>
    <p:extLst>
      <p:ext uri="{BB962C8B-B14F-4D97-AF65-F5344CB8AC3E}">
        <p14:creationId xmlns:p14="http://schemas.microsoft.com/office/powerpoint/2010/main" val="55598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38" y="1404939"/>
            <a:ext cx="7339012" cy="4965650"/>
          </a:xfrm>
          <a:prstGeom prst="rect">
            <a:avLst/>
          </a:prstGeom>
          <a:ln>
            <a:solidFill>
              <a:schemeClr val="tx1"/>
            </a:solidFill>
          </a:ln>
        </p:spPr>
      </p:pic>
      <p:sp>
        <p:nvSpPr>
          <p:cNvPr id="3" name="Rectangle 2"/>
          <p:cNvSpPr/>
          <p:nvPr/>
        </p:nvSpPr>
        <p:spPr>
          <a:xfrm>
            <a:off x="2045370" y="6370589"/>
            <a:ext cx="5305926" cy="215444"/>
          </a:xfrm>
          <a:prstGeom prst="rect">
            <a:avLst/>
          </a:prstGeom>
        </p:spPr>
        <p:txBody>
          <a:bodyPr wrap="square">
            <a:spAutoFit/>
          </a:bodyPr>
          <a:lstStyle/>
          <a:p>
            <a:r>
              <a:rPr lang="en-GB" sz="800" b="1" dirty="0"/>
              <a:t>Classroom demonstration of concepts associated with sea floor spreading © ESTA redrawn by ESEU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28801" y="3874169"/>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Divergent margins</a:t>
            </a:r>
          </a:p>
        </p:txBody>
      </p:sp>
      <p:sp>
        <p:nvSpPr>
          <p:cNvPr id="7" name="TextBox 6">
            <a:extLst>
              <a:ext uri="{FF2B5EF4-FFF2-40B4-BE49-F238E27FC236}">
                <a16:creationId xmlns:a16="http://schemas.microsoft.com/office/drawing/2014/main" id="{FE811FFF-7168-4CAA-8C17-CE313C8E2A2A}"/>
              </a:ext>
            </a:extLst>
          </p:cNvPr>
          <p:cNvSpPr txBox="1"/>
          <p:nvPr/>
        </p:nvSpPr>
        <p:spPr>
          <a:xfrm>
            <a:off x="719328" y="5334076"/>
            <a:ext cx="8250589" cy="646331"/>
          </a:xfrm>
          <a:prstGeom prst="rect">
            <a:avLst/>
          </a:prstGeom>
          <a:noFill/>
        </p:spPr>
        <p:txBody>
          <a:bodyPr wrap="square" rtlCol="0">
            <a:spAutoFit/>
          </a:bodyPr>
          <a:lstStyle/>
          <a:p>
            <a:pPr algn="ctr"/>
            <a:r>
              <a:rPr lang="en-GB" dirty="0"/>
              <a:t>Go to: </a:t>
            </a:r>
            <a:r>
              <a:rPr lang="en-GB" dirty="0">
                <a:hlinkClick r:id="rId4"/>
              </a:rPr>
              <a:t>https://www.earthlearningidea.com/Video/V29_Divergent_margins1.html</a:t>
            </a:r>
            <a:r>
              <a:rPr lang="en-GB" dirty="0"/>
              <a:t> hyperlink</a:t>
            </a:r>
          </a:p>
        </p:txBody>
      </p:sp>
    </p:spTree>
    <p:extLst>
      <p:ext uri="{BB962C8B-B14F-4D97-AF65-F5344CB8AC3E}">
        <p14:creationId xmlns:p14="http://schemas.microsoft.com/office/powerpoint/2010/main" val="1516506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14_Magnetic_anomalie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1441" y="1105827"/>
            <a:ext cx="6809875" cy="51074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0" name="Picture 3" descr="PT039_1960s_magnetomete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1903" y="3127993"/>
            <a:ext cx="2096495" cy="31191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98296" y="6236718"/>
            <a:ext cx="2153653" cy="338554"/>
          </a:xfrm>
          <a:prstGeom prst="rect">
            <a:avLst/>
          </a:prstGeom>
        </p:spPr>
        <p:txBody>
          <a:bodyPr wrap="square">
            <a:spAutoFit/>
          </a:bodyPr>
          <a:lstStyle/>
          <a:p>
            <a:pPr algn="ctr"/>
            <a:r>
              <a:rPr lang="en-GB" sz="800" b="1" dirty="0"/>
              <a:t>The equipment used to show magnetic anomalies </a:t>
            </a:r>
            <a:r>
              <a:rPr lang="en-US" sz="800" b="1" dirty="0"/>
              <a:t>© Peter Kennett</a:t>
            </a:r>
            <a:endParaRPr lang="en-GB" sz="800" dirty="0"/>
          </a:p>
        </p:txBody>
      </p:sp>
      <p:sp>
        <p:nvSpPr>
          <p:cNvPr id="3" name="Rectangle 2"/>
          <p:cNvSpPr/>
          <p:nvPr/>
        </p:nvSpPr>
        <p:spPr>
          <a:xfrm>
            <a:off x="4150895" y="6226343"/>
            <a:ext cx="4572000" cy="215444"/>
          </a:xfrm>
          <a:prstGeom prst="rect">
            <a:avLst/>
          </a:prstGeom>
        </p:spPr>
        <p:txBody>
          <a:bodyPr>
            <a:spAutoFit/>
          </a:bodyPr>
          <a:lstStyle/>
          <a:p>
            <a:r>
              <a:rPr lang="en-US" sz="800" b="1" dirty="0"/>
              <a:t>Magnetic anomalies over the Reykjanes Ridge © Geoscience, redrawn by ESEU</a:t>
            </a:r>
            <a:endParaRPr lang="en-GB" sz="800" dirty="0"/>
          </a:p>
        </p:txBody>
      </p:sp>
    </p:spTree>
    <p:extLst>
      <p:ext uri="{BB962C8B-B14F-4D97-AF65-F5344CB8AC3E}">
        <p14:creationId xmlns:p14="http://schemas.microsoft.com/office/powerpoint/2010/main" val="1996661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48E1D73-C084-4EFE-93A0-2CFE8DB82208}"/>
              </a:ext>
            </a:extLst>
          </p:cNvPr>
          <p:cNvSpPr txBox="1">
            <a:spLocks/>
          </p:cNvSpPr>
          <p:nvPr/>
        </p:nvSpPr>
        <p:spPr bwMode="auto">
          <a:xfrm>
            <a:off x="729957" y="1259556"/>
            <a:ext cx="8229600" cy="1343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GB" sz="2400" kern="0" dirty="0"/>
              <a:t>The magnetic stripes are offset by transform faults – conservative or sliding plate margins</a:t>
            </a:r>
          </a:p>
        </p:txBody>
      </p:sp>
      <p:pic>
        <p:nvPicPr>
          <p:cNvPr id="140290" name="Picture 2">
            <a:extLst>
              <a:ext uri="{FF2B5EF4-FFF2-40B4-BE49-F238E27FC236}">
                <a16:creationId xmlns:a16="http://schemas.microsoft.com/office/drawing/2014/main" id="{31C197DE-04B8-4FF8-947E-6ED6365C3EC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6104" y="2167195"/>
            <a:ext cx="2924175" cy="1581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0291" name="Picture 3">
            <a:extLst>
              <a:ext uri="{FF2B5EF4-FFF2-40B4-BE49-F238E27FC236}">
                <a16:creationId xmlns:a16="http://schemas.microsoft.com/office/drawing/2014/main" id="{C3B76F68-E379-4A95-BB01-8EBA3CF79AD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54838" y="2920959"/>
            <a:ext cx="2962275" cy="1666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0293" name="Picture 5">
            <a:extLst>
              <a:ext uri="{FF2B5EF4-FFF2-40B4-BE49-F238E27FC236}">
                <a16:creationId xmlns:a16="http://schemas.microsoft.com/office/drawing/2014/main" id="{66F27A78-E9D9-494B-A60C-EA819C2C4BD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082493" y="4094850"/>
            <a:ext cx="2990850" cy="1628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0294" name="Picture 6">
            <a:extLst>
              <a:ext uri="{FF2B5EF4-FFF2-40B4-BE49-F238E27FC236}">
                <a16:creationId xmlns:a16="http://schemas.microsoft.com/office/drawing/2014/main" id="{5D5CC2E6-74F8-4611-A5F8-CC4392212E8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11293" y="5194601"/>
            <a:ext cx="3086100" cy="1552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042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30711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28801" y="3874169"/>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Convergent margins</a:t>
            </a:r>
          </a:p>
        </p:txBody>
      </p:sp>
      <p:sp>
        <p:nvSpPr>
          <p:cNvPr id="7" name="TextBox 6">
            <a:extLst>
              <a:ext uri="{FF2B5EF4-FFF2-40B4-BE49-F238E27FC236}">
                <a16:creationId xmlns:a16="http://schemas.microsoft.com/office/drawing/2014/main" id="{F2E54043-9D68-4857-9B9D-499CAD2AE552}"/>
              </a:ext>
            </a:extLst>
          </p:cNvPr>
          <p:cNvSpPr txBox="1"/>
          <p:nvPr/>
        </p:nvSpPr>
        <p:spPr>
          <a:xfrm>
            <a:off x="719328" y="5358460"/>
            <a:ext cx="8238397" cy="646331"/>
          </a:xfrm>
          <a:prstGeom prst="rect">
            <a:avLst/>
          </a:prstGeom>
          <a:noFill/>
        </p:spPr>
        <p:txBody>
          <a:bodyPr wrap="square" rtlCol="0">
            <a:spAutoFit/>
          </a:bodyPr>
          <a:lstStyle/>
          <a:p>
            <a:pPr algn="ctr"/>
            <a:r>
              <a:rPr lang="en-GB" dirty="0"/>
              <a:t>Go to: </a:t>
            </a:r>
            <a:r>
              <a:rPr lang="en-GB" dirty="0">
                <a:hlinkClick r:id="rId4"/>
              </a:rPr>
              <a:t>https://www.earthlearningidea.com/Video/V31_Convergent_margins.html</a:t>
            </a:r>
            <a:r>
              <a:rPr lang="en-GB" dirty="0"/>
              <a:t> hyperlink</a:t>
            </a:r>
          </a:p>
        </p:txBody>
      </p:sp>
    </p:spTree>
    <p:extLst>
      <p:ext uri="{BB962C8B-B14F-4D97-AF65-F5344CB8AC3E}">
        <p14:creationId xmlns:p14="http://schemas.microsoft.com/office/powerpoint/2010/main" val="3578048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22_cont_continent_convergence"/>
          <p:cNvPicPr>
            <a:picLocks noChangeAspect="1" noChangeArrowheads="1"/>
          </p:cNvPicPr>
          <p:nvPr/>
        </p:nvPicPr>
        <p:blipFill>
          <a:blip r:embed="rId3">
            <a:extLst>
              <a:ext uri="{28A0092B-C50C-407E-A947-70E740481C1C}">
                <a14:useLocalDpi xmlns:a14="http://schemas.microsoft.com/office/drawing/2010/main" val="0"/>
              </a:ext>
            </a:extLst>
          </a:blip>
          <a:srcRect l="22333" t="25102" r="3706" b="3264"/>
          <a:stretch>
            <a:fillRect/>
          </a:stretch>
        </p:blipFill>
        <p:spPr bwMode="auto">
          <a:xfrm>
            <a:off x="5894972" y="4246731"/>
            <a:ext cx="2827338" cy="1935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139" name="Rectangle 2"/>
          <p:cNvSpPr>
            <a:spLocks noChangeArrowheads="1"/>
          </p:cNvSpPr>
          <p:nvPr/>
        </p:nvSpPr>
        <p:spPr bwMode="auto">
          <a:xfrm>
            <a:off x="1390579" y="1052513"/>
            <a:ext cx="63834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Convergent plate margins - recycling material</a:t>
            </a:r>
          </a:p>
        </p:txBody>
      </p:sp>
      <p:pic>
        <p:nvPicPr>
          <p:cNvPr id="91141" name="Picture 5" descr="20_ocean_ocean_convergence"/>
          <p:cNvPicPr>
            <a:picLocks noChangeAspect="1" noChangeArrowheads="1"/>
          </p:cNvPicPr>
          <p:nvPr/>
        </p:nvPicPr>
        <p:blipFill>
          <a:blip r:embed="rId4">
            <a:extLst>
              <a:ext uri="{28A0092B-C50C-407E-A947-70E740481C1C}">
                <a14:useLocalDpi xmlns:a14="http://schemas.microsoft.com/office/drawing/2010/main" val="0"/>
              </a:ext>
            </a:extLst>
          </a:blip>
          <a:srcRect l="16377" t="33125" r="1665" b="8609"/>
          <a:stretch>
            <a:fillRect/>
          </a:stretch>
        </p:blipFill>
        <p:spPr bwMode="auto">
          <a:xfrm>
            <a:off x="596900" y="1514475"/>
            <a:ext cx="3017838" cy="151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717216" y="3051345"/>
            <a:ext cx="2471654" cy="338554"/>
          </a:xfrm>
          <a:prstGeom prst="rect">
            <a:avLst/>
          </a:prstGeom>
        </p:spPr>
        <p:txBody>
          <a:bodyPr wrap="square">
            <a:spAutoFit/>
          </a:bodyPr>
          <a:lstStyle/>
          <a:p>
            <a:pPr algn="ctr"/>
            <a:r>
              <a:rPr lang="en-GB" sz="800" dirty="0"/>
              <a:t>Continental plate collision zone. Re</a:t>
            </a:r>
            <a:r>
              <a:rPr lang="en-US" sz="800" dirty="0"/>
              <a:t>produced with kind permission of USGS, redrawn by ESEU</a:t>
            </a:r>
            <a:endParaRPr lang="en-GB" sz="800" dirty="0"/>
          </a:p>
        </p:txBody>
      </p:sp>
      <p:sp>
        <p:nvSpPr>
          <p:cNvPr id="8" name="Rectangle 7"/>
          <p:cNvSpPr/>
          <p:nvPr/>
        </p:nvSpPr>
        <p:spPr>
          <a:xfrm>
            <a:off x="3614738" y="4433971"/>
            <a:ext cx="2068930" cy="707886"/>
          </a:xfrm>
          <a:prstGeom prst="rect">
            <a:avLst/>
          </a:prstGeom>
        </p:spPr>
        <p:txBody>
          <a:bodyPr wrap="square">
            <a:spAutoFit/>
          </a:bodyPr>
          <a:lstStyle/>
          <a:p>
            <a:pPr algn="ctr"/>
            <a:r>
              <a:rPr lang="en-US" sz="800" b="1" dirty="0"/>
              <a:t>Subduction zone (‘partially melts and volcanoes are produced’ ‘molten rock cools down below the surface’) - reproduced with kind permission of USGS, redrawn by ESEU</a:t>
            </a:r>
            <a:endParaRPr lang="en-GB" sz="800" dirty="0"/>
          </a:p>
        </p:txBody>
      </p:sp>
      <p:sp>
        <p:nvSpPr>
          <p:cNvPr id="9" name="Rectangle 8"/>
          <p:cNvSpPr/>
          <p:nvPr/>
        </p:nvSpPr>
        <p:spPr>
          <a:xfrm>
            <a:off x="5894972" y="6181893"/>
            <a:ext cx="2827338" cy="338554"/>
          </a:xfrm>
          <a:prstGeom prst="rect">
            <a:avLst/>
          </a:prstGeom>
        </p:spPr>
        <p:txBody>
          <a:bodyPr wrap="square">
            <a:spAutoFit/>
          </a:bodyPr>
          <a:lstStyle/>
          <a:p>
            <a:r>
              <a:rPr lang="en-GB" sz="800" b="1" dirty="0"/>
              <a:t>Continental plate collision zone.  R</a:t>
            </a:r>
            <a:r>
              <a:rPr lang="en-US" sz="800" b="1" dirty="0"/>
              <a:t>eproduced with kind permission of USGS, redrawn by ESEU</a:t>
            </a:r>
            <a:endParaRPr lang="en-GB" sz="800" dirty="0"/>
          </a:p>
        </p:txBody>
      </p:sp>
      <p:pic>
        <p:nvPicPr>
          <p:cNvPr id="10" name="Picture 9"/>
          <p:cNvPicPr/>
          <p:nvPr/>
        </p:nvPicPr>
        <p:blipFill rotWithShape="1">
          <a:blip r:embed="rId5"/>
          <a:srcRect l="27881" t="36139" r="14870" b="13552"/>
          <a:stretch/>
        </p:blipFill>
        <p:spPr bwMode="auto">
          <a:xfrm>
            <a:off x="3376829" y="2622884"/>
            <a:ext cx="2626929" cy="1835149"/>
          </a:xfrm>
          <a:prstGeom prst="rect">
            <a:avLst/>
          </a:prstGeom>
          <a:ln>
            <a:solidFill>
              <a:schemeClr val="tx1"/>
            </a:solidFill>
          </a:ln>
          <a:extLst>
            <a:ext uri="{53640926-AAD7-44D8-BBD7-CCE9431645EC}">
              <a14:shadowObscured xmlns:a14="http://schemas.microsoft.com/office/drawing/2010/main"/>
            </a:ext>
          </a:extLst>
        </p:spPr>
      </p:pic>
      <p:sp>
        <p:nvSpPr>
          <p:cNvPr id="2" name="Rectangle 14">
            <a:extLst>
              <a:ext uri="{FF2B5EF4-FFF2-40B4-BE49-F238E27FC236}">
                <a16:creationId xmlns:a16="http://schemas.microsoft.com/office/drawing/2014/main" id="{7F90A942-1F04-4310-9FCC-F37917BCE0EE}"/>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22_cont_continent_convergence"/>
          <p:cNvPicPr>
            <a:picLocks noChangeAspect="1" noChangeArrowheads="1"/>
          </p:cNvPicPr>
          <p:nvPr/>
        </p:nvPicPr>
        <p:blipFill>
          <a:blip r:embed="rId3">
            <a:extLst>
              <a:ext uri="{28A0092B-C50C-407E-A947-70E740481C1C}">
                <a14:useLocalDpi xmlns:a14="http://schemas.microsoft.com/office/drawing/2010/main" val="0"/>
              </a:ext>
            </a:extLst>
          </a:blip>
          <a:srcRect l="22333" t="25102" r="3706" b="3264"/>
          <a:stretch>
            <a:fillRect/>
          </a:stretch>
        </p:blipFill>
        <p:spPr bwMode="auto">
          <a:xfrm>
            <a:off x="5773738" y="4776788"/>
            <a:ext cx="2827337" cy="1935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63" name="Rectangle 2"/>
          <p:cNvSpPr>
            <a:spLocks noChangeArrowheads="1"/>
          </p:cNvSpPr>
          <p:nvPr/>
        </p:nvSpPr>
        <p:spPr bwMode="auto">
          <a:xfrm>
            <a:off x="1403350" y="1041400"/>
            <a:ext cx="633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Convergent plate margins - recycling material</a:t>
            </a:r>
          </a:p>
        </p:txBody>
      </p:sp>
      <p:pic>
        <p:nvPicPr>
          <p:cNvPr id="92164" name="Picture 5" descr="21_ocean_continent_convergence"/>
          <p:cNvPicPr>
            <a:picLocks noChangeAspect="1" noChangeArrowheads="1"/>
          </p:cNvPicPr>
          <p:nvPr/>
        </p:nvPicPr>
        <p:blipFill>
          <a:blip r:embed="rId4">
            <a:extLst>
              <a:ext uri="{28A0092B-C50C-407E-A947-70E740481C1C}">
                <a14:useLocalDpi xmlns:a14="http://schemas.microsoft.com/office/drawing/2010/main" val="0"/>
              </a:ext>
            </a:extLst>
          </a:blip>
          <a:srcRect l="17194" t="29643" r="6802" b="5664"/>
          <a:stretch>
            <a:fillRect/>
          </a:stretch>
        </p:blipFill>
        <p:spPr bwMode="auto">
          <a:xfrm>
            <a:off x="3319463" y="3162300"/>
            <a:ext cx="2752725" cy="165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65" name="Picture 5" descr="20_ocean_ocean_convergence"/>
          <p:cNvPicPr>
            <a:picLocks noChangeAspect="1" noChangeArrowheads="1"/>
          </p:cNvPicPr>
          <p:nvPr/>
        </p:nvPicPr>
        <p:blipFill>
          <a:blip r:embed="rId5">
            <a:extLst>
              <a:ext uri="{28A0092B-C50C-407E-A947-70E740481C1C}">
                <a14:useLocalDpi xmlns:a14="http://schemas.microsoft.com/office/drawing/2010/main" val="0"/>
              </a:ext>
            </a:extLst>
          </a:blip>
          <a:srcRect l="16377" t="33125" r="1665" b="8609"/>
          <a:stretch>
            <a:fillRect/>
          </a:stretch>
        </p:blipFill>
        <p:spPr bwMode="auto">
          <a:xfrm>
            <a:off x="608013" y="1709738"/>
            <a:ext cx="3017837" cy="151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099050" y="3195638"/>
            <a:ext cx="365125" cy="128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2167" name="Freeform 28"/>
          <p:cNvSpPr>
            <a:spLocks/>
          </p:cNvSpPr>
          <p:nvPr/>
        </p:nvSpPr>
        <p:spPr bwMode="auto">
          <a:xfrm>
            <a:off x="4168651" y="3796650"/>
            <a:ext cx="107950" cy="130175"/>
          </a:xfrm>
          <a:custGeom>
            <a:avLst/>
            <a:gdLst>
              <a:gd name="T0" fmla="*/ 2147483647 w 201"/>
              <a:gd name="T1" fmla="*/ 2147483647 h 282"/>
              <a:gd name="T2" fmla="*/ 2147483647 w 201"/>
              <a:gd name="T3" fmla="*/ 2147483647 h 282"/>
              <a:gd name="T4" fmla="*/ 2147483647 w 201"/>
              <a:gd name="T5" fmla="*/ 2147483647 h 282"/>
              <a:gd name="T6" fmla="*/ 2147483647 w 201"/>
              <a:gd name="T7" fmla="*/ 2147483647 h 282"/>
              <a:gd name="T8" fmla="*/ 2147483647 w 201"/>
              <a:gd name="T9" fmla="*/ 2147483647 h 282"/>
              <a:gd name="T10" fmla="*/ 0 w 201"/>
              <a:gd name="T11" fmla="*/ 2147483647 h 282"/>
              <a:gd name="T12" fmla="*/ 2147483647 w 201"/>
              <a:gd name="T13" fmla="*/ 2147483647 h 282"/>
              <a:gd name="T14" fmla="*/ 2147483647 w 201"/>
              <a:gd name="T15" fmla="*/ 2147483647 h 282"/>
              <a:gd name="T16" fmla="*/ 2147483647 w 201"/>
              <a:gd name="T17" fmla="*/ 2147483647 h 282"/>
              <a:gd name="T18" fmla="*/ 2147483647 w 201"/>
              <a:gd name="T19" fmla="*/ 2147483647 h 282"/>
              <a:gd name="T20" fmla="*/ 2147483647 w 201"/>
              <a:gd name="T21" fmla="*/ 2147483647 h 282"/>
              <a:gd name="T22" fmla="*/ 2147483647 w 201"/>
              <a:gd name="T23" fmla="*/ 2147483647 h 282"/>
              <a:gd name="T24" fmla="*/ 2147483647 w 201"/>
              <a:gd name="T25" fmla="*/ 2147483647 h 282"/>
              <a:gd name="T26" fmla="*/ 2147483647 w 201"/>
              <a:gd name="T27" fmla="*/ 2147483647 h 282"/>
              <a:gd name="T28" fmla="*/ 2147483647 w 201"/>
              <a:gd name="T29" fmla="*/ 2147483647 h 282"/>
              <a:gd name="T30" fmla="*/ 2147483647 w 201"/>
              <a:gd name="T31" fmla="*/ 2147483647 h 282"/>
              <a:gd name="T32" fmla="*/ 2147483647 w 201"/>
              <a:gd name="T33" fmla="*/ 2147483647 h 282"/>
              <a:gd name="T34" fmla="*/ 2147483647 w 201"/>
              <a:gd name="T35" fmla="*/ 2147483647 h 282"/>
              <a:gd name="T36" fmla="*/ 2147483647 w 201"/>
              <a:gd name="T37" fmla="*/ 2147483647 h 282"/>
              <a:gd name="T38" fmla="*/ 2147483647 w 201"/>
              <a:gd name="T39" fmla="*/ 2147483647 h 282"/>
              <a:gd name="T40" fmla="*/ 2147483647 w 201"/>
              <a:gd name="T41" fmla="*/ 2147483647 h 282"/>
              <a:gd name="T42" fmla="*/ 2147483647 w 201"/>
              <a:gd name="T43" fmla="*/ 2147483647 h 282"/>
              <a:gd name="T44" fmla="*/ 2147483647 w 201"/>
              <a:gd name="T45" fmla="*/ 2147483647 h 282"/>
              <a:gd name="T46" fmla="*/ 2147483647 w 201"/>
              <a:gd name="T47" fmla="*/ 2147483647 h 282"/>
              <a:gd name="T48" fmla="*/ 2147483647 w 201"/>
              <a:gd name="T49" fmla="*/ 2147483647 h 282"/>
              <a:gd name="T50" fmla="*/ 2147483647 w 201"/>
              <a:gd name="T51" fmla="*/ 0 h 282"/>
              <a:gd name="T52" fmla="*/ 2147483647 w 201"/>
              <a:gd name="T53" fmla="*/ 0 h 282"/>
              <a:gd name="T54" fmla="*/ 2147483647 w 201"/>
              <a:gd name="T55" fmla="*/ 2147483647 h 2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1"/>
              <a:gd name="T85" fmla="*/ 0 h 282"/>
              <a:gd name="T86" fmla="*/ 201 w 201"/>
              <a:gd name="T87" fmla="*/ 282 h 2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1" h="282">
                <a:moveTo>
                  <a:pt x="83" y="3"/>
                </a:moveTo>
                <a:lnTo>
                  <a:pt x="68" y="29"/>
                </a:lnTo>
                <a:lnTo>
                  <a:pt x="36" y="53"/>
                </a:lnTo>
                <a:lnTo>
                  <a:pt x="18" y="80"/>
                </a:lnTo>
                <a:lnTo>
                  <a:pt x="6" y="114"/>
                </a:lnTo>
                <a:lnTo>
                  <a:pt x="0" y="162"/>
                </a:lnTo>
                <a:lnTo>
                  <a:pt x="4" y="198"/>
                </a:lnTo>
                <a:lnTo>
                  <a:pt x="14" y="228"/>
                </a:lnTo>
                <a:lnTo>
                  <a:pt x="26" y="252"/>
                </a:lnTo>
                <a:lnTo>
                  <a:pt x="51" y="276"/>
                </a:lnTo>
                <a:lnTo>
                  <a:pt x="82" y="282"/>
                </a:lnTo>
                <a:lnTo>
                  <a:pt x="110" y="282"/>
                </a:lnTo>
                <a:lnTo>
                  <a:pt x="146" y="274"/>
                </a:lnTo>
                <a:lnTo>
                  <a:pt x="172" y="256"/>
                </a:lnTo>
                <a:lnTo>
                  <a:pt x="188" y="240"/>
                </a:lnTo>
                <a:lnTo>
                  <a:pt x="195" y="216"/>
                </a:lnTo>
                <a:lnTo>
                  <a:pt x="198" y="186"/>
                </a:lnTo>
                <a:lnTo>
                  <a:pt x="201" y="149"/>
                </a:lnTo>
                <a:lnTo>
                  <a:pt x="201" y="108"/>
                </a:lnTo>
                <a:lnTo>
                  <a:pt x="194" y="75"/>
                </a:lnTo>
                <a:lnTo>
                  <a:pt x="177" y="54"/>
                </a:lnTo>
                <a:lnTo>
                  <a:pt x="160" y="42"/>
                </a:lnTo>
                <a:lnTo>
                  <a:pt x="140" y="34"/>
                </a:lnTo>
                <a:lnTo>
                  <a:pt x="124" y="20"/>
                </a:lnTo>
                <a:lnTo>
                  <a:pt x="117" y="8"/>
                </a:lnTo>
                <a:lnTo>
                  <a:pt x="110" y="0"/>
                </a:lnTo>
                <a:lnTo>
                  <a:pt x="99" y="0"/>
                </a:lnTo>
                <a:lnTo>
                  <a:pt x="83" y="3"/>
                </a:lnTo>
                <a:close/>
              </a:path>
            </a:pathLst>
          </a:custGeom>
          <a:gradFill rotWithShape="1">
            <a:gsLst>
              <a:gs pos="0">
                <a:srgbClr val="FF0000"/>
              </a:gs>
              <a:gs pos="100000">
                <a:srgbClr val="FE6700"/>
              </a:gs>
            </a:gsLst>
            <a:lin ang="5400000" scaled="1"/>
          </a:gradFill>
          <a:ln>
            <a:noFill/>
          </a:ln>
          <a:extLst>
            <a:ext uri="{91240B29-F687-4F45-9708-019B960494DF}">
              <a14:hiddenLine xmlns:a14="http://schemas.microsoft.com/office/drawing/2010/main" w="3175" cmpd="sng">
                <a:solidFill>
                  <a:srgbClr val="000000"/>
                </a:solidFill>
                <a:round/>
                <a:headEnd/>
                <a:tailEnd/>
              </a14:hiddenLine>
            </a:ext>
          </a:extLst>
        </p:spPr>
        <p:txBody>
          <a:bodyPr/>
          <a:lstStyle/>
          <a:p>
            <a:endParaRPr lang="en-GB" dirty="0"/>
          </a:p>
        </p:txBody>
      </p:sp>
      <p:sp>
        <p:nvSpPr>
          <p:cNvPr id="92168" name="TextBox 3"/>
          <p:cNvSpPr txBox="1">
            <a:spLocks noChangeArrowheads="1"/>
          </p:cNvSpPr>
          <p:nvPr/>
        </p:nvSpPr>
        <p:spPr bwMode="auto">
          <a:xfrm>
            <a:off x="3762375" y="1741488"/>
            <a:ext cx="2881313" cy="1138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700" b="1" dirty="0"/>
              <a:t>Ocean v ocean </a:t>
            </a:r>
          </a:p>
          <a:p>
            <a:pPr algn="ctr" eaLnBrk="1" hangingPunct="1"/>
            <a:r>
              <a:rPr lang="en-GB" sz="1700" b="1" dirty="0"/>
              <a:t>convergent plate margin </a:t>
            </a:r>
          </a:p>
          <a:p>
            <a:pPr algn="ctr" eaLnBrk="1" hangingPunct="1"/>
            <a:r>
              <a:rPr lang="en-GB" sz="1700" dirty="0"/>
              <a:t>– one oceanic plate subducted beneath another</a:t>
            </a:r>
          </a:p>
        </p:txBody>
      </p:sp>
      <p:sp>
        <p:nvSpPr>
          <p:cNvPr id="92169" name="TextBox 3"/>
          <p:cNvSpPr txBox="1">
            <a:spLocks noChangeArrowheads="1"/>
          </p:cNvSpPr>
          <p:nvPr/>
        </p:nvSpPr>
        <p:spPr bwMode="auto">
          <a:xfrm>
            <a:off x="436563" y="3357813"/>
            <a:ext cx="2786062" cy="1401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700" b="1" dirty="0"/>
              <a:t>Ocean v continent convergent plate margin </a:t>
            </a:r>
            <a:r>
              <a:rPr lang="en-GB" sz="1700" dirty="0"/>
              <a:t>– an oceanic plate  subducted beneath a continental plate</a:t>
            </a:r>
          </a:p>
        </p:txBody>
      </p:sp>
      <p:sp>
        <p:nvSpPr>
          <p:cNvPr id="92170" name="TextBox 3"/>
          <p:cNvSpPr txBox="1">
            <a:spLocks noChangeArrowheads="1"/>
          </p:cNvSpPr>
          <p:nvPr/>
        </p:nvSpPr>
        <p:spPr bwMode="auto">
          <a:xfrm>
            <a:off x="2921000" y="5340350"/>
            <a:ext cx="2724150" cy="1138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700" b="1" dirty="0"/>
              <a:t>Continent v continent convergent plate margin </a:t>
            </a:r>
            <a:r>
              <a:rPr lang="en-GB" sz="1700" dirty="0"/>
              <a:t>– two continental plates colliding</a:t>
            </a:r>
          </a:p>
        </p:txBody>
      </p:sp>
      <p:sp>
        <p:nvSpPr>
          <p:cNvPr id="2" name="Rectangle 14">
            <a:extLst>
              <a:ext uri="{FF2B5EF4-FFF2-40B4-BE49-F238E27FC236}">
                <a16:creationId xmlns:a16="http://schemas.microsoft.com/office/drawing/2014/main" id="{E944F9BC-BABC-40D7-8B7A-26F05F48EBA3}"/>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20_ocean_ocean_convergence"/>
          <p:cNvPicPr>
            <a:picLocks noChangeAspect="1" noChangeArrowheads="1"/>
          </p:cNvPicPr>
          <p:nvPr/>
        </p:nvPicPr>
        <p:blipFill>
          <a:blip r:embed="rId3">
            <a:extLst>
              <a:ext uri="{28A0092B-C50C-407E-A947-70E740481C1C}">
                <a14:useLocalDpi xmlns:a14="http://schemas.microsoft.com/office/drawing/2010/main" val="0"/>
              </a:ext>
            </a:extLst>
          </a:blip>
          <a:srcRect l="2083" t="16731" r="870" b="8609"/>
          <a:stretch>
            <a:fillRect/>
          </a:stretch>
        </p:blipFill>
        <p:spPr bwMode="auto">
          <a:xfrm>
            <a:off x="701675" y="1976438"/>
            <a:ext cx="7818438" cy="4252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427" name="Text Box 4"/>
          <p:cNvSpPr txBox="1">
            <a:spLocks noChangeArrowheads="1"/>
          </p:cNvSpPr>
          <p:nvPr/>
        </p:nvSpPr>
        <p:spPr bwMode="auto">
          <a:xfrm>
            <a:off x="2651125" y="1286376"/>
            <a:ext cx="384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Ocean-ocean convergence</a:t>
            </a:r>
          </a:p>
        </p:txBody>
      </p:sp>
      <p:sp>
        <p:nvSpPr>
          <p:cNvPr id="4" name="Rectangle 3"/>
          <p:cNvSpPr/>
          <p:nvPr/>
        </p:nvSpPr>
        <p:spPr>
          <a:xfrm>
            <a:off x="2389909" y="6247067"/>
            <a:ext cx="4790209" cy="215444"/>
          </a:xfrm>
          <a:prstGeom prst="rect">
            <a:avLst/>
          </a:prstGeom>
        </p:spPr>
        <p:txBody>
          <a:bodyPr wrap="square">
            <a:spAutoFit/>
          </a:bodyPr>
          <a:lstStyle/>
          <a:p>
            <a:pPr algn="ctr"/>
            <a:r>
              <a:rPr lang="en-GB" sz="800" b="1" dirty="0"/>
              <a:t>Continental plate collision zone. Re</a:t>
            </a:r>
            <a:r>
              <a:rPr lang="en-US" sz="800" b="1" dirty="0"/>
              <a:t>produced with kind permission of USGS, redrawn by ESEU</a:t>
            </a:r>
            <a:endParaRPr lang="en-GB" sz="800" b="1" dirty="0"/>
          </a:p>
        </p:txBody>
      </p:sp>
      <p:sp>
        <p:nvSpPr>
          <p:cNvPr id="2" name="Rectangle 14">
            <a:extLst>
              <a:ext uri="{FF2B5EF4-FFF2-40B4-BE49-F238E27FC236}">
                <a16:creationId xmlns:a16="http://schemas.microsoft.com/office/drawing/2014/main" id="{3715B6F6-96C1-4C86-B932-722C88A94222}"/>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Content Placeholder 2"/>
          <p:cNvSpPr>
            <a:spLocks noGrp="1"/>
          </p:cNvSpPr>
          <p:nvPr>
            <p:ph idx="4294967295"/>
          </p:nvPr>
        </p:nvSpPr>
        <p:spPr bwMode="auto">
          <a:xfrm>
            <a:off x="478629" y="1117469"/>
            <a:ext cx="8229600" cy="12272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Convergent plate margins: </a:t>
            </a:r>
          </a:p>
          <a:p>
            <a:pPr algn="ctr" eaLnBrk="1" hangingPunct="1">
              <a:buFontTx/>
              <a:buNone/>
            </a:pPr>
            <a:r>
              <a:rPr lang="en-GB" sz="2400" dirty="0"/>
              <a:t>where plate material is recycled</a:t>
            </a:r>
          </a:p>
        </p:txBody>
      </p:sp>
      <p:pic>
        <p:nvPicPr>
          <p:cNvPr id="102403" name="Picture 6" descr="File:150132main image feature 589 alask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76560" y="2033337"/>
            <a:ext cx="5441027" cy="42783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508373" y="6311717"/>
            <a:ext cx="4170113" cy="215444"/>
          </a:xfrm>
          <a:prstGeom prst="rect">
            <a:avLst/>
          </a:prstGeom>
        </p:spPr>
        <p:txBody>
          <a:bodyPr wrap="square">
            <a:spAutoFit/>
          </a:bodyPr>
          <a:lstStyle/>
          <a:p>
            <a:r>
              <a:rPr lang="en-GB" sz="800" b="1" dirty="0"/>
              <a:t>‘A satellite view of the Aleutian Islands, Pacific Ocean’ by NASA (public domain)</a:t>
            </a:r>
            <a:endParaRPr lang="en-GB" sz="800" dirty="0"/>
          </a:p>
        </p:txBody>
      </p:sp>
      <p:sp>
        <p:nvSpPr>
          <p:cNvPr id="3" name="Rectangle 14">
            <a:extLst>
              <a:ext uri="{FF2B5EF4-FFF2-40B4-BE49-F238E27FC236}">
                <a16:creationId xmlns:a16="http://schemas.microsoft.com/office/drawing/2014/main" id="{0EE5F877-5243-496C-A2FF-AEB4B127936B}"/>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PT029_zavadovski_island"/>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8055" y="1639242"/>
            <a:ext cx="7239000" cy="4614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4451" name="Rectangle 6"/>
          <p:cNvSpPr>
            <a:spLocks noChangeArrowheads="1"/>
          </p:cNvSpPr>
          <p:nvPr/>
        </p:nvSpPr>
        <p:spPr bwMode="auto">
          <a:xfrm>
            <a:off x="1211263" y="1052513"/>
            <a:ext cx="673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Island arc volcanism</a:t>
            </a:r>
          </a:p>
        </p:txBody>
      </p:sp>
      <p:sp>
        <p:nvSpPr>
          <p:cNvPr id="4" name="Rectangle 6"/>
          <p:cNvSpPr>
            <a:spLocks noChangeArrowheads="1"/>
          </p:cNvSpPr>
          <p:nvPr/>
        </p:nvSpPr>
        <p:spPr bwMode="auto">
          <a:xfrm>
            <a:off x="1211262" y="6254105"/>
            <a:ext cx="67325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800" b="1" dirty="0"/>
              <a:t>Zavodovski Island, South Sandwich Island, South Atlantic (Peter Kennett)</a:t>
            </a:r>
          </a:p>
        </p:txBody>
      </p:sp>
      <p:sp>
        <p:nvSpPr>
          <p:cNvPr id="2" name="Rectangle 14">
            <a:extLst>
              <a:ext uri="{FF2B5EF4-FFF2-40B4-BE49-F238E27FC236}">
                <a16:creationId xmlns:a16="http://schemas.microsoft.com/office/drawing/2014/main" id="{9B4B40CE-77D9-4FB7-B857-952A3EB39886}"/>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4"/>
          <p:cNvSpPr txBox="1">
            <a:spLocks noChangeArrowheads="1"/>
          </p:cNvSpPr>
          <p:nvPr/>
        </p:nvSpPr>
        <p:spPr bwMode="auto">
          <a:xfrm>
            <a:off x="2447925" y="1028700"/>
            <a:ext cx="425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Ocean-continent convergence</a:t>
            </a:r>
          </a:p>
        </p:txBody>
      </p:sp>
      <p:sp>
        <p:nvSpPr>
          <p:cNvPr id="4" name="Rectangle 3"/>
          <p:cNvSpPr/>
          <p:nvPr/>
        </p:nvSpPr>
        <p:spPr>
          <a:xfrm>
            <a:off x="890337" y="6390138"/>
            <a:ext cx="7693359" cy="338554"/>
          </a:xfrm>
          <a:prstGeom prst="rect">
            <a:avLst/>
          </a:prstGeom>
        </p:spPr>
        <p:txBody>
          <a:bodyPr wrap="square">
            <a:spAutoFit/>
          </a:bodyPr>
          <a:lstStyle/>
          <a:p>
            <a:pPr algn="ctr"/>
            <a:r>
              <a:rPr lang="en-US" sz="800" b="1" dirty="0"/>
              <a:t>Subduction zone (‘partially melts and volcanoes are produced’ ‘molten rock cools down below the surface’) </a:t>
            </a:r>
          </a:p>
          <a:p>
            <a:pPr algn="ctr"/>
            <a:r>
              <a:rPr lang="en-US" sz="800" b="1" dirty="0"/>
              <a:t>- reproduced with kind permission of USGS, redrawn by ESEU</a:t>
            </a:r>
            <a:endParaRPr lang="en-GB" sz="800" dirty="0"/>
          </a:p>
        </p:txBody>
      </p:sp>
      <p:grpSp>
        <p:nvGrpSpPr>
          <p:cNvPr id="3" name="Group 2">
            <a:extLst>
              <a:ext uri="{FF2B5EF4-FFF2-40B4-BE49-F238E27FC236}">
                <a16:creationId xmlns:a16="http://schemas.microsoft.com/office/drawing/2014/main" id="{A21EA879-6320-4576-B799-8129B70D6E84}"/>
              </a:ext>
            </a:extLst>
          </p:cNvPr>
          <p:cNvGrpSpPr/>
          <p:nvPr/>
        </p:nvGrpSpPr>
        <p:grpSpPr>
          <a:xfrm>
            <a:off x="890337" y="1510381"/>
            <a:ext cx="7609138" cy="4879757"/>
            <a:chOff x="890337" y="1510381"/>
            <a:chExt cx="7609138" cy="4879757"/>
          </a:xfrm>
          <a:solidFill>
            <a:schemeClr val="bg1"/>
          </a:solidFill>
        </p:grpSpPr>
        <p:sp>
          <p:nvSpPr>
            <p:cNvPr id="2" name="Rectangle 1">
              <a:extLst>
                <a:ext uri="{FF2B5EF4-FFF2-40B4-BE49-F238E27FC236}">
                  <a16:creationId xmlns:a16="http://schemas.microsoft.com/office/drawing/2014/main" id="{B9AE9E7D-393F-4D6A-A592-FDF3CFD84E08}"/>
                </a:ext>
              </a:extLst>
            </p:cNvPr>
            <p:cNvSpPr/>
            <p:nvPr/>
          </p:nvSpPr>
          <p:spPr>
            <a:xfrm>
              <a:off x="2187146" y="2780270"/>
              <a:ext cx="6240162" cy="35463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0594" name="Picture 5" descr="21_ocean_continent_convergence"/>
            <p:cNvPicPr>
              <a:picLocks noChangeAspect="1" noChangeArrowheads="1"/>
            </p:cNvPicPr>
            <p:nvPr/>
          </p:nvPicPr>
          <p:blipFill>
            <a:blip r:embed="rId3" cstate="print">
              <a:extLst>
                <a:ext uri="{28A0092B-C50C-407E-A947-70E740481C1C}">
                  <a14:useLocalDpi xmlns:a14="http://schemas.microsoft.com/office/drawing/2010/main" val="0"/>
                </a:ext>
              </a:extLst>
            </a:blip>
            <a:srcRect l="1920" t="10097" r="5217" b="5664"/>
            <a:stretch>
              <a:fillRect/>
            </a:stretch>
          </p:blipFill>
          <p:spPr bwMode="auto">
            <a:xfrm>
              <a:off x="890337" y="1510381"/>
              <a:ext cx="7609138" cy="4879757"/>
            </a:xfrm>
            <a:prstGeom prst="rect">
              <a:avLst/>
            </a:prstGeom>
            <a:grpFill/>
            <a:ln w="9525">
              <a:solidFill>
                <a:schemeClr val="tx1"/>
              </a:solidFill>
              <a:miter lim="800000"/>
              <a:headEnd/>
              <a:tailEnd/>
            </a:ln>
          </p:spPr>
        </p:pic>
        <p:pic>
          <p:nvPicPr>
            <p:cNvPr id="6" name="Picture 5">
              <a:extLst>
                <a:ext uri="{FF2B5EF4-FFF2-40B4-BE49-F238E27FC236}">
                  <a16:creationId xmlns:a16="http://schemas.microsoft.com/office/drawing/2014/main" id="{9F7D89EE-78C1-4590-A5AC-494ACF53AF94}"/>
                </a:ext>
              </a:extLst>
            </p:cNvPr>
            <p:cNvPicPr/>
            <p:nvPr/>
          </p:nvPicPr>
          <p:blipFill rotWithShape="1">
            <a:blip r:embed="rId4">
              <a:clrChange>
                <a:clrFrom>
                  <a:srgbClr val="FFFFFF"/>
                </a:clrFrom>
                <a:clrTo>
                  <a:srgbClr val="FFFFFF">
                    <a:alpha val="0"/>
                  </a:srgbClr>
                </a:clrTo>
              </a:clrChange>
            </a:blip>
            <a:srcRect l="27881" t="43077" r="14870" b="13552"/>
            <a:stretch/>
          </p:blipFill>
          <p:spPr bwMode="auto">
            <a:xfrm>
              <a:off x="2179282" y="2680855"/>
              <a:ext cx="6252518" cy="3626426"/>
            </a:xfrm>
            <a:prstGeom prst="rect">
              <a:avLst/>
            </a:prstGeom>
            <a:grpFill/>
            <a:ln>
              <a:noFill/>
            </a:ln>
            <a:extLst>
              <a:ext uri="{53640926-AAD7-44D8-BBD7-CCE9431645EC}">
                <a14:shadowObscured xmlns:a14="http://schemas.microsoft.com/office/drawing/2010/main"/>
              </a:ext>
            </a:extLst>
          </p:spPr>
        </p:pic>
      </p:grpSp>
      <p:sp>
        <p:nvSpPr>
          <p:cNvPr id="7" name="Freeform: Shape 6">
            <a:extLst>
              <a:ext uri="{FF2B5EF4-FFF2-40B4-BE49-F238E27FC236}">
                <a16:creationId xmlns:a16="http://schemas.microsoft.com/office/drawing/2014/main" id="{FBD50FC0-AFAD-43EE-96E3-E509E6D13E0A}"/>
              </a:ext>
            </a:extLst>
          </p:cNvPr>
          <p:cNvSpPr/>
          <p:nvPr/>
        </p:nvSpPr>
        <p:spPr>
          <a:xfrm>
            <a:off x="5476009" y="1902492"/>
            <a:ext cx="2845318" cy="1072055"/>
          </a:xfrm>
          <a:custGeom>
            <a:avLst/>
            <a:gdLst>
              <a:gd name="connsiteX0" fmla="*/ 21020 w 2564524"/>
              <a:gd name="connsiteY0" fmla="*/ 451945 h 1072055"/>
              <a:gd name="connsiteX1" fmla="*/ 0 w 2564524"/>
              <a:gd name="connsiteY1" fmla="*/ 1040524 h 1072055"/>
              <a:gd name="connsiteX2" fmla="*/ 147145 w 2564524"/>
              <a:gd name="connsiteY2" fmla="*/ 1072055 h 1072055"/>
              <a:gd name="connsiteX3" fmla="*/ 2564524 w 2564524"/>
              <a:gd name="connsiteY3" fmla="*/ 378372 h 1072055"/>
              <a:gd name="connsiteX4" fmla="*/ 2291255 w 2564524"/>
              <a:gd name="connsiteY4" fmla="*/ 0 h 1072055"/>
              <a:gd name="connsiteX5" fmla="*/ 388882 w 2564524"/>
              <a:gd name="connsiteY5" fmla="*/ 63062 h 1072055"/>
              <a:gd name="connsiteX6" fmla="*/ 21020 w 2564524"/>
              <a:gd name="connsiteY6" fmla="*/ 451945 h 107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4524" h="1072055">
                <a:moveTo>
                  <a:pt x="21020" y="451945"/>
                </a:moveTo>
                <a:lnTo>
                  <a:pt x="0" y="1040524"/>
                </a:lnTo>
                <a:lnTo>
                  <a:pt x="147145" y="1072055"/>
                </a:lnTo>
                <a:lnTo>
                  <a:pt x="2564524" y="378372"/>
                </a:lnTo>
                <a:lnTo>
                  <a:pt x="2291255" y="0"/>
                </a:lnTo>
                <a:lnTo>
                  <a:pt x="388882" y="63062"/>
                </a:lnTo>
                <a:lnTo>
                  <a:pt x="21020" y="45194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14">
            <a:extLst>
              <a:ext uri="{FF2B5EF4-FFF2-40B4-BE49-F238E27FC236}">
                <a16:creationId xmlns:a16="http://schemas.microsoft.com/office/drawing/2014/main" id="{B6A3D4C0-F94F-4074-8EEB-15BC12484173}"/>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ChangeArrowheads="1"/>
          </p:cNvSpPr>
          <p:nvPr/>
        </p:nvSpPr>
        <p:spPr bwMode="auto">
          <a:xfrm>
            <a:off x="652463" y="1041400"/>
            <a:ext cx="7826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Ocean-continent convergence:  Mount St Helens</a:t>
            </a:r>
          </a:p>
        </p:txBody>
      </p:sp>
      <p:pic>
        <p:nvPicPr>
          <p:cNvPr id="111619" name="Picture 5" descr="MSH80_eruption_mount_st_helens_05-18-80_med"/>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15389" y="1493487"/>
            <a:ext cx="3323473" cy="5017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991225" y="6494129"/>
            <a:ext cx="2971800" cy="215444"/>
          </a:xfrm>
          <a:prstGeom prst="rect">
            <a:avLst/>
          </a:prstGeom>
        </p:spPr>
        <p:txBody>
          <a:bodyPr wrap="square">
            <a:spAutoFit/>
          </a:bodyPr>
          <a:lstStyle/>
          <a:p>
            <a:r>
              <a:rPr lang="en-US" sz="800" b="1" dirty="0"/>
              <a:t>Mount St Helens © USGS/</a:t>
            </a:r>
            <a:r>
              <a:rPr lang="en-GB" sz="800" b="1" dirty="0"/>
              <a:t>Cascades Volcano Observatory</a:t>
            </a:r>
            <a:endParaRPr lang="en-GB" sz="800" dirty="0"/>
          </a:p>
        </p:txBody>
      </p:sp>
      <p:sp>
        <p:nvSpPr>
          <p:cNvPr id="3" name="Rectangle 14">
            <a:extLst>
              <a:ext uri="{FF2B5EF4-FFF2-40B4-BE49-F238E27FC236}">
                <a16:creationId xmlns:a16="http://schemas.microsoft.com/office/drawing/2014/main" id="{E6C869E2-2F71-42CE-BEA1-B86BBBB39532}"/>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a:spLocks noGrp="1"/>
          </p:cNvSpPr>
          <p:nvPr>
            <p:ph idx="4294967295"/>
          </p:nvPr>
        </p:nvSpPr>
        <p:spPr bwMode="auto">
          <a:xfrm>
            <a:off x="469900" y="1186699"/>
            <a:ext cx="8229600" cy="954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Divergent plate margins - </a:t>
            </a:r>
          </a:p>
          <a:p>
            <a:pPr algn="ctr" eaLnBrk="1" hangingPunct="1">
              <a:buFontTx/>
              <a:buNone/>
            </a:pPr>
            <a:r>
              <a:rPr lang="en-GB" sz="2400" dirty="0"/>
              <a:t>adding new plate material</a:t>
            </a:r>
            <a:endParaRPr lang="en-GB" sz="2400" i="1" dirty="0"/>
          </a:p>
        </p:txBody>
      </p:sp>
      <p:sp>
        <p:nvSpPr>
          <p:cNvPr id="2" name="Rectangle 1"/>
          <p:cNvSpPr/>
          <p:nvPr/>
        </p:nvSpPr>
        <p:spPr>
          <a:xfrm>
            <a:off x="2576700" y="6196012"/>
            <a:ext cx="3963949" cy="215444"/>
          </a:xfrm>
          <a:prstGeom prst="rect">
            <a:avLst/>
          </a:prstGeom>
        </p:spPr>
        <p:txBody>
          <a:bodyPr wrap="square">
            <a:spAutoFit/>
          </a:bodyPr>
          <a:lstStyle/>
          <a:p>
            <a:r>
              <a:rPr lang="en-GB" sz="800" b="1" dirty="0"/>
              <a:t>Underwater basalt lava at a divergent margin in the public domain by Vintei</a:t>
            </a:r>
            <a:endParaRPr lang="en-GB" sz="800" dirty="0"/>
          </a:p>
        </p:txBody>
      </p:sp>
      <p:pic>
        <p:nvPicPr>
          <p:cNvPr id="1026" name="Picture 2">
            <a:extLst>
              <a:ext uri="{FF2B5EF4-FFF2-40B4-BE49-F238E27FC236}">
                <a16:creationId xmlns:a16="http://schemas.microsoft.com/office/drawing/2014/main" id="{435113B2-F468-4E3B-971A-D15C193BF0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72338" y="2313710"/>
            <a:ext cx="5179627" cy="3865297"/>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 name="Rectangle 14">
            <a:extLst>
              <a:ext uri="{FF2B5EF4-FFF2-40B4-BE49-F238E27FC236}">
                <a16:creationId xmlns:a16="http://schemas.microsoft.com/office/drawing/2014/main" id="{1D53F9A4-D9B9-44F2-8B13-C1CDE7DBCF58}"/>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5" descr="22_cont_continent_convergence"/>
          <p:cNvPicPr>
            <a:picLocks noChangeAspect="1" noChangeArrowheads="1"/>
          </p:cNvPicPr>
          <p:nvPr/>
        </p:nvPicPr>
        <p:blipFill>
          <a:blip r:embed="rId3">
            <a:extLst>
              <a:ext uri="{28A0092B-C50C-407E-A947-70E740481C1C}">
                <a14:useLocalDpi xmlns:a14="http://schemas.microsoft.com/office/drawing/2010/main" val="0"/>
              </a:ext>
            </a:extLst>
          </a:blip>
          <a:srcRect t="16219"/>
          <a:stretch>
            <a:fillRect/>
          </a:stretch>
        </p:blipFill>
        <p:spPr bwMode="auto">
          <a:xfrm>
            <a:off x="623888" y="1527510"/>
            <a:ext cx="7985125" cy="4730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1859" name="Text Box 4"/>
          <p:cNvSpPr txBox="1">
            <a:spLocks noChangeArrowheads="1"/>
          </p:cNvSpPr>
          <p:nvPr/>
        </p:nvSpPr>
        <p:spPr bwMode="auto">
          <a:xfrm>
            <a:off x="2285205" y="1070310"/>
            <a:ext cx="466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Continent-continent convergence</a:t>
            </a:r>
          </a:p>
        </p:txBody>
      </p:sp>
      <p:sp>
        <p:nvSpPr>
          <p:cNvPr id="4" name="Rectangle 3"/>
          <p:cNvSpPr/>
          <p:nvPr/>
        </p:nvSpPr>
        <p:spPr>
          <a:xfrm>
            <a:off x="2285205" y="6311340"/>
            <a:ext cx="6219742" cy="215444"/>
          </a:xfrm>
          <a:prstGeom prst="rect">
            <a:avLst/>
          </a:prstGeom>
        </p:spPr>
        <p:txBody>
          <a:bodyPr wrap="square">
            <a:spAutoFit/>
          </a:bodyPr>
          <a:lstStyle/>
          <a:p>
            <a:r>
              <a:rPr lang="en-GB" sz="800" b="1" dirty="0"/>
              <a:t>Continental plate collision zone.  Reproduced </a:t>
            </a:r>
            <a:r>
              <a:rPr lang="en-US" sz="800" b="1" dirty="0"/>
              <a:t>with kind permission of USGS, redrawn by ESEU</a:t>
            </a:r>
            <a:endParaRPr lang="en-GB" sz="800" dirty="0"/>
          </a:p>
        </p:txBody>
      </p:sp>
      <p:sp>
        <p:nvSpPr>
          <p:cNvPr id="2" name="Rectangle 14">
            <a:extLst>
              <a:ext uri="{FF2B5EF4-FFF2-40B4-BE49-F238E27FC236}">
                <a16:creationId xmlns:a16="http://schemas.microsoft.com/office/drawing/2014/main" id="{F79F078A-1E16-41F3-923A-E717392727C8}"/>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4294967295"/>
          </p:nvPr>
        </p:nvSpPr>
        <p:spPr bwMode="auto">
          <a:xfrm>
            <a:off x="240632" y="1073150"/>
            <a:ext cx="8449343" cy="1563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Plates in motion – cardboard replica </a:t>
            </a:r>
          </a:p>
          <a:p>
            <a:pPr algn="ctr" eaLnBrk="1" hangingPunct="1">
              <a:buFontTx/>
              <a:buNone/>
            </a:pPr>
            <a:r>
              <a:rPr lang="en-GB" sz="2400" dirty="0"/>
              <a:t>A working model of how colliding continents</a:t>
            </a:r>
          </a:p>
          <a:p>
            <a:pPr algn="ctr" eaLnBrk="1" hangingPunct="1">
              <a:buFontTx/>
              <a:buNone/>
            </a:pPr>
            <a:r>
              <a:rPr lang="en-GB" sz="2400" dirty="0"/>
              <a:t>produce mountain chains – like this one</a:t>
            </a:r>
            <a:endParaRPr lang="en-GB" sz="2400" i="1" dirty="0"/>
          </a:p>
        </p:txBody>
      </p:sp>
      <p:pic>
        <p:nvPicPr>
          <p:cNvPr id="120835" name="Picture 6" descr="File:Hymalayas 86.15103E 31.99726N.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64254" y="2406316"/>
            <a:ext cx="5429020" cy="40650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76709" y="6471413"/>
            <a:ext cx="6894094" cy="215444"/>
          </a:xfrm>
          <a:prstGeom prst="rect">
            <a:avLst/>
          </a:prstGeom>
        </p:spPr>
        <p:txBody>
          <a:bodyPr wrap="square">
            <a:spAutoFit/>
          </a:bodyPr>
          <a:lstStyle/>
          <a:p>
            <a:r>
              <a:rPr lang="en-GB" sz="800" b="1" dirty="0"/>
              <a:t> ‘The Tibetan Plateau, </a:t>
            </a:r>
            <a:r>
              <a:rPr lang="en-US" sz="800" b="1" dirty="0"/>
              <a:t>Himalayas’ by NASA – image in the</a:t>
            </a:r>
            <a:r>
              <a:rPr lang="en-GB" sz="800" b="1" dirty="0"/>
              <a:t> public domain ‘The Tibetan Plateau, </a:t>
            </a:r>
            <a:r>
              <a:rPr lang="en-US" sz="800" b="1" dirty="0"/>
              <a:t>Himalayas’ by NASA </a:t>
            </a:r>
            <a:r>
              <a:rPr lang="en-GB" sz="800" b="1" dirty="0"/>
              <a:t>(public domain)</a:t>
            </a:r>
            <a:endParaRPr lang="en-GB" sz="800" dirty="0"/>
          </a:p>
        </p:txBody>
      </p:sp>
      <p:sp>
        <p:nvSpPr>
          <p:cNvPr id="3" name="Rectangle 14">
            <a:extLst>
              <a:ext uri="{FF2B5EF4-FFF2-40B4-BE49-F238E27FC236}">
                <a16:creationId xmlns:a16="http://schemas.microsoft.com/office/drawing/2014/main" id="{3C02C100-0DBE-4878-8B8A-7E730667F93A}"/>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7" descr="23_cont_cont_In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925" y="1474788"/>
            <a:ext cx="3054165" cy="49439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884" name="Text Box 6"/>
          <p:cNvSpPr txBox="1">
            <a:spLocks noChangeArrowheads="1"/>
          </p:cNvSpPr>
          <p:nvPr/>
        </p:nvSpPr>
        <p:spPr bwMode="auto">
          <a:xfrm>
            <a:off x="2246313" y="1017588"/>
            <a:ext cx="466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Continent-continent convergence</a:t>
            </a:r>
          </a:p>
        </p:txBody>
      </p:sp>
      <p:sp>
        <p:nvSpPr>
          <p:cNvPr id="122885" name="Text Box 7"/>
          <p:cNvSpPr txBox="1">
            <a:spLocks noChangeArrowheads="1"/>
          </p:cNvSpPr>
          <p:nvPr/>
        </p:nvSpPr>
        <p:spPr bwMode="auto">
          <a:xfrm>
            <a:off x="723900" y="1911350"/>
            <a:ext cx="4281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The rapid northward drift of the Indian plate (at 15-40cm per year) produced the Himalayas and Tibetan Plateau when it collided with the Eurasian plate.</a:t>
            </a:r>
          </a:p>
        </p:txBody>
      </p:sp>
      <p:pic>
        <p:nvPicPr>
          <p:cNvPr id="122886" name="Picture 9" descr="Wester%20cwm"/>
          <p:cNvPicPr>
            <a:picLocks noChangeAspect="1" noChangeArrowheads="1"/>
          </p:cNvPicPr>
          <p:nvPr/>
        </p:nvPicPr>
        <p:blipFill rotWithShape="1">
          <a:blip r:embed="rId4">
            <a:extLst>
              <a:ext uri="{28A0092B-C50C-407E-A947-70E740481C1C}">
                <a14:useLocalDpi xmlns:a14="http://schemas.microsoft.com/office/drawing/2010/main" val="0"/>
              </a:ext>
            </a:extLst>
          </a:blip>
          <a:srcRect l="15943" t="7955" r="25309" b="35375"/>
          <a:stretch/>
        </p:blipFill>
        <p:spPr bwMode="auto">
          <a:xfrm>
            <a:off x="942980" y="3336968"/>
            <a:ext cx="3555989" cy="22718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42980" y="5617753"/>
            <a:ext cx="3752724" cy="215444"/>
          </a:xfrm>
          <a:prstGeom prst="rect">
            <a:avLst/>
          </a:prstGeom>
        </p:spPr>
        <p:txBody>
          <a:bodyPr wrap="square">
            <a:spAutoFit/>
          </a:bodyPr>
          <a:lstStyle/>
          <a:p>
            <a:r>
              <a:rPr lang="en-US" sz="800" b="1" dirty="0"/>
              <a:t>Folds at Lhotse (Himalayas) by </a:t>
            </a:r>
            <a:r>
              <a:rPr lang="en-GB" sz="800" b="1" dirty="0"/>
              <a:t>Michael Searle © University of Oxford</a:t>
            </a:r>
            <a:endParaRPr lang="en-GB" sz="800" dirty="0"/>
          </a:p>
        </p:txBody>
      </p:sp>
      <p:sp>
        <p:nvSpPr>
          <p:cNvPr id="3" name="Rectangle 2"/>
          <p:cNvSpPr/>
          <p:nvPr/>
        </p:nvSpPr>
        <p:spPr>
          <a:xfrm>
            <a:off x="5495925" y="6418764"/>
            <a:ext cx="3080084" cy="338554"/>
          </a:xfrm>
          <a:prstGeom prst="rect">
            <a:avLst/>
          </a:prstGeom>
        </p:spPr>
        <p:txBody>
          <a:bodyPr wrap="square">
            <a:spAutoFit/>
          </a:bodyPr>
          <a:lstStyle/>
          <a:p>
            <a:pPr algn="ctr"/>
            <a:r>
              <a:rPr lang="en-GB" sz="800" b="1" dirty="0"/>
              <a:t>Eurasian Plate (India's movement) © </a:t>
            </a:r>
            <a:r>
              <a:rPr lang="en-US" sz="800" b="1" dirty="0"/>
              <a:t>This Dynamic Earth: the Story of Plate Tectonics, USGS, redrawn by ESEU</a:t>
            </a:r>
            <a:endParaRPr lang="en-GB" sz="800" dirty="0"/>
          </a:p>
        </p:txBody>
      </p:sp>
      <p:sp>
        <p:nvSpPr>
          <p:cNvPr id="4" name="Rectangle 14">
            <a:extLst>
              <a:ext uri="{FF2B5EF4-FFF2-40B4-BE49-F238E27FC236}">
                <a16:creationId xmlns:a16="http://schemas.microsoft.com/office/drawing/2014/main" id="{4B94BD30-75FE-4547-97E8-4A49D77891AB}"/>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DSCN045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576304" y="1860550"/>
            <a:ext cx="6023142" cy="45173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907" name="Rectangle 3"/>
          <p:cNvSpPr>
            <a:spLocks noChangeArrowheads="1"/>
          </p:cNvSpPr>
          <p:nvPr/>
        </p:nvSpPr>
        <p:spPr bwMode="auto">
          <a:xfrm>
            <a:off x="2182813" y="1030288"/>
            <a:ext cx="4810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Plates in motion:</a:t>
            </a:r>
            <a:br>
              <a:rPr lang="en-GB" sz="2400" dirty="0"/>
            </a:br>
            <a:r>
              <a:rPr lang="en-GB" sz="2400" dirty="0"/>
              <a:t>cardboard replica plates in motion</a:t>
            </a:r>
          </a:p>
        </p:txBody>
      </p:sp>
      <p:sp>
        <p:nvSpPr>
          <p:cNvPr id="2" name="Rectangle 1"/>
          <p:cNvSpPr/>
          <p:nvPr/>
        </p:nvSpPr>
        <p:spPr>
          <a:xfrm>
            <a:off x="3139991" y="6420234"/>
            <a:ext cx="3232651" cy="215444"/>
          </a:xfrm>
          <a:prstGeom prst="rect">
            <a:avLst/>
          </a:prstGeom>
        </p:spPr>
        <p:txBody>
          <a:bodyPr wrap="square">
            <a:spAutoFit/>
          </a:bodyPr>
          <a:lstStyle/>
          <a:p>
            <a:r>
              <a:rPr lang="en-US" sz="800" b="1" dirty="0"/>
              <a:t>Cardboard replica of plates in motion (photograph) © ESEU</a:t>
            </a:r>
            <a:endParaRPr lang="en-GB" sz="800" dirty="0"/>
          </a:p>
        </p:txBody>
      </p:sp>
      <p:sp>
        <p:nvSpPr>
          <p:cNvPr id="3" name="Rectangle 14">
            <a:extLst>
              <a:ext uri="{FF2B5EF4-FFF2-40B4-BE49-F238E27FC236}">
                <a16:creationId xmlns:a16="http://schemas.microsoft.com/office/drawing/2014/main" id="{585CAB7B-E071-4F70-9097-04B3F62DA400}"/>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2184400" y="1065213"/>
            <a:ext cx="4808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Plates in motion:</a:t>
            </a:r>
            <a:br>
              <a:rPr lang="en-GB" sz="2400" dirty="0"/>
            </a:br>
            <a:r>
              <a:rPr lang="en-GB" sz="2400" dirty="0"/>
              <a:t>cardboard replica plates in motion</a:t>
            </a:r>
          </a:p>
        </p:txBody>
      </p:sp>
      <p:pic>
        <p:nvPicPr>
          <p:cNvPr id="124931" name="Picture 2" descr="27_mountain_formation_demo"/>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2330" t="28308"/>
          <a:stretch>
            <a:fillRect/>
          </a:stretch>
        </p:blipFill>
        <p:spPr bwMode="auto">
          <a:xfrm>
            <a:off x="1200150" y="2133600"/>
            <a:ext cx="6767513" cy="4108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543301" y="6310734"/>
            <a:ext cx="3821405" cy="215444"/>
          </a:xfrm>
          <a:prstGeom prst="rect">
            <a:avLst/>
          </a:prstGeom>
        </p:spPr>
        <p:txBody>
          <a:bodyPr wrap="square">
            <a:spAutoFit/>
          </a:bodyPr>
          <a:lstStyle/>
          <a:p>
            <a:r>
              <a:rPr lang="en-US" sz="800" b="1" dirty="0"/>
              <a:t>Cardboard replica of plates in motion (diagram) © ESTA, redrawn by ESEU</a:t>
            </a:r>
            <a:endParaRPr lang="en-GB" sz="800" dirty="0"/>
          </a:p>
        </p:txBody>
      </p:sp>
      <p:sp>
        <p:nvSpPr>
          <p:cNvPr id="3" name="Rectangle 14">
            <a:extLst>
              <a:ext uri="{FF2B5EF4-FFF2-40B4-BE49-F238E27FC236}">
                <a16:creationId xmlns:a16="http://schemas.microsoft.com/office/drawing/2014/main" id="{7ADBFF6B-8D3D-4B1F-AD06-FD2C8DBFA24D}"/>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2184400" y="1065213"/>
            <a:ext cx="4808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Plates in motion:</a:t>
            </a:r>
            <a:br>
              <a:rPr lang="en-GB" sz="2400" dirty="0"/>
            </a:br>
            <a:r>
              <a:rPr lang="en-GB" sz="2400" dirty="0"/>
              <a:t>cardboard replica plates in motion</a:t>
            </a:r>
          </a:p>
        </p:txBody>
      </p:sp>
      <p:grpSp>
        <p:nvGrpSpPr>
          <p:cNvPr id="2" name="Group 1">
            <a:extLst>
              <a:ext uri="{FF2B5EF4-FFF2-40B4-BE49-F238E27FC236}">
                <a16:creationId xmlns:a16="http://schemas.microsoft.com/office/drawing/2014/main" id="{B4C82E3C-F9CC-41E6-A586-0EAED132DB93}"/>
              </a:ext>
            </a:extLst>
          </p:cNvPr>
          <p:cNvGrpSpPr/>
          <p:nvPr/>
        </p:nvGrpSpPr>
        <p:grpSpPr>
          <a:xfrm>
            <a:off x="622569" y="2033904"/>
            <a:ext cx="7859950" cy="4204027"/>
            <a:chOff x="622569" y="2033904"/>
            <a:chExt cx="7859950" cy="4204027"/>
          </a:xfrm>
        </p:grpSpPr>
        <p:pic>
          <p:nvPicPr>
            <p:cNvPr id="4" name="Picture 3"/>
            <p:cNvPicPr/>
            <p:nvPr/>
          </p:nvPicPr>
          <p:blipFill>
            <a:blip r:embed="rId3">
              <a:extLst>
                <a:ext uri="{28A0092B-C50C-407E-A947-70E740481C1C}">
                  <a14:useLocalDpi xmlns:a14="http://schemas.microsoft.com/office/drawing/2010/main" val="0"/>
                </a:ext>
              </a:extLst>
            </a:blip>
            <a:srcRect t="27496" r="2722" b="13976"/>
            <a:stretch>
              <a:fillRect/>
            </a:stretch>
          </p:blipFill>
          <p:spPr bwMode="auto">
            <a:xfrm>
              <a:off x="622569" y="2033904"/>
              <a:ext cx="7859950" cy="3958333"/>
            </a:xfrm>
            <a:prstGeom prst="rect">
              <a:avLst/>
            </a:prstGeom>
            <a:solidFill>
              <a:srgbClr val="FFFFFF"/>
            </a:solidFill>
            <a:ln>
              <a:solidFill>
                <a:schemeClr val="tx1"/>
              </a:solidFill>
            </a:ln>
          </p:spPr>
        </p:pic>
        <p:sp>
          <p:nvSpPr>
            <p:cNvPr id="5" name="Rectangle 4"/>
            <p:cNvSpPr/>
            <p:nvPr/>
          </p:nvSpPr>
          <p:spPr>
            <a:xfrm>
              <a:off x="3309594" y="6022487"/>
              <a:ext cx="2485899" cy="215444"/>
            </a:xfrm>
            <a:prstGeom prst="rect">
              <a:avLst/>
            </a:prstGeom>
          </p:spPr>
          <p:txBody>
            <a:bodyPr wrap="square">
              <a:spAutoFit/>
            </a:bodyPr>
            <a:lstStyle/>
            <a:p>
              <a:r>
                <a:rPr lang="en-US" sz="800" b="1" dirty="0"/>
                <a:t>Photograph of plates in motion © Chris King</a:t>
              </a:r>
              <a:endParaRPr lang="en-GB" sz="800" dirty="0"/>
            </a:p>
          </p:txBody>
        </p:sp>
        <p:pic>
          <p:nvPicPr>
            <p:cNvPr id="7" name="Picture 6">
              <a:extLst>
                <a:ext uri="{FF2B5EF4-FFF2-40B4-BE49-F238E27FC236}">
                  <a16:creationId xmlns:a16="http://schemas.microsoft.com/office/drawing/2014/main" id="{0E0B317E-8F8E-47C1-AAA0-CEA415097E5E}"/>
                </a:ext>
              </a:extLst>
            </p:cNvPr>
            <p:cNvPicPr/>
            <p:nvPr/>
          </p:nvPicPr>
          <p:blipFill rotWithShape="1">
            <a:blip r:embed="rId3">
              <a:extLst>
                <a:ext uri="{28A0092B-C50C-407E-A947-70E740481C1C}">
                  <a14:useLocalDpi xmlns:a14="http://schemas.microsoft.com/office/drawing/2010/main" val="0"/>
                </a:ext>
              </a:extLst>
            </a:blip>
            <a:srcRect l="38277" t="71176" r="37866" b="19324"/>
            <a:stretch/>
          </p:blipFill>
          <p:spPr bwMode="auto">
            <a:xfrm>
              <a:off x="3991234" y="4979770"/>
              <a:ext cx="1927655" cy="642551"/>
            </a:xfrm>
            <a:prstGeom prst="rect">
              <a:avLst/>
            </a:prstGeom>
            <a:solidFill>
              <a:srgbClr val="FFFFFF"/>
            </a:solidFill>
            <a:ln>
              <a:noFill/>
            </a:ln>
          </p:spPr>
        </p:pic>
        <p:pic>
          <p:nvPicPr>
            <p:cNvPr id="11" name="Picture 10">
              <a:extLst>
                <a:ext uri="{FF2B5EF4-FFF2-40B4-BE49-F238E27FC236}">
                  <a16:creationId xmlns:a16="http://schemas.microsoft.com/office/drawing/2014/main" id="{85D70C4A-2EE0-4466-BACA-ADF4E6F9A0CC}"/>
                </a:ext>
              </a:extLst>
            </p:cNvPr>
            <p:cNvPicPr/>
            <p:nvPr/>
          </p:nvPicPr>
          <p:blipFill rotWithShape="1">
            <a:blip r:embed="rId3">
              <a:extLst>
                <a:ext uri="{28A0092B-C50C-407E-A947-70E740481C1C}">
                  <a14:useLocalDpi xmlns:a14="http://schemas.microsoft.com/office/drawing/2010/main" val="0"/>
                </a:ext>
              </a:extLst>
            </a:blip>
            <a:srcRect l="38277" t="71176" r="41588" b="25779"/>
            <a:stretch/>
          </p:blipFill>
          <p:spPr bwMode="auto">
            <a:xfrm>
              <a:off x="4143634" y="4996243"/>
              <a:ext cx="1626971" cy="205949"/>
            </a:xfrm>
            <a:prstGeom prst="rect">
              <a:avLst/>
            </a:prstGeom>
            <a:solidFill>
              <a:srgbClr val="FFFFFF"/>
            </a:solidFill>
            <a:ln>
              <a:noFill/>
            </a:ln>
          </p:spPr>
        </p:pic>
      </p:grpSp>
      <p:sp>
        <p:nvSpPr>
          <p:cNvPr id="3" name="Rectangle 14">
            <a:extLst>
              <a:ext uri="{FF2B5EF4-FFF2-40B4-BE49-F238E27FC236}">
                <a16:creationId xmlns:a16="http://schemas.microsoft.com/office/drawing/2014/main" id="{B17BFBA5-B227-4215-ACD3-23464B580435}"/>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2270889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338072" y="3837593"/>
            <a:ext cx="6705600"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Deformation</a:t>
            </a:r>
          </a:p>
        </p:txBody>
      </p:sp>
      <p:sp>
        <p:nvSpPr>
          <p:cNvPr id="7" name="TextBox 6">
            <a:extLst>
              <a:ext uri="{FF2B5EF4-FFF2-40B4-BE49-F238E27FC236}">
                <a16:creationId xmlns:a16="http://schemas.microsoft.com/office/drawing/2014/main" id="{A6CCE9B0-0E66-4500-BED8-BE4E81414766}"/>
              </a:ext>
            </a:extLst>
          </p:cNvPr>
          <p:cNvSpPr txBox="1"/>
          <p:nvPr/>
        </p:nvSpPr>
        <p:spPr>
          <a:xfrm>
            <a:off x="536448" y="5370652"/>
            <a:ext cx="8531005" cy="369332"/>
          </a:xfrm>
          <a:prstGeom prst="rect">
            <a:avLst/>
          </a:prstGeom>
          <a:noFill/>
        </p:spPr>
        <p:txBody>
          <a:bodyPr wrap="square" rtlCol="0">
            <a:spAutoFit/>
          </a:bodyPr>
          <a:lstStyle/>
          <a:p>
            <a:pPr algn="ctr"/>
            <a:r>
              <a:rPr lang="en-GB" dirty="0"/>
              <a:t>Go to: </a:t>
            </a:r>
            <a:r>
              <a:rPr lang="en-GB" dirty="0">
                <a:hlinkClick r:id="rId4"/>
              </a:rPr>
              <a:t>https://www.earthlearningidea.com/Video/V31_Deformation2.html</a:t>
            </a:r>
            <a:r>
              <a:rPr lang="en-GB" dirty="0"/>
              <a:t> hyperlink</a:t>
            </a:r>
          </a:p>
        </p:txBody>
      </p:sp>
    </p:spTree>
    <p:extLst>
      <p:ext uri="{BB962C8B-B14F-4D97-AF65-F5344CB8AC3E}">
        <p14:creationId xmlns:p14="http://schemas.microsoft.com/office/powerpoint/2010/main" val="1456437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533400" y="1470025"/>
            <a:ext cx="2514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2400" b="1" dirty="0">
              <a:solidFill>
                <a:srgbClr val="0C2B3C"/>
              </a:solidFill>
            </a:endParaRPr>
          </a:p>
        </p:txBody>
      </p:sp>
      <p:sp>
        <p:nvSpPr>
          <p:cNvPr id="60420" name="Rectangle 7"/>
          <p:cNvSpPr>
            <a:spLocks noChangeArrowheads="1"/>
          </p:cNvSpPr>
          <p:nvPr/>
        </p:nvSpPr>
        <p:spPr bwMode="auto">
          <a:xfrm>
            <a:off x="1347788" y="-1214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p:txBody>
      </p:sp>
      <p:pic>
        <p:nvPicPr>
          <p:cNvPr id="60422" name="Picture 2" descr="squeezebox 1 em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1425575"/>
            <a:ext cx="7259638" cy="4789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3" name="Rectangle 3"/>
          <p:cNvSpPr txBox="1">
            <a:spLocks noChangeArrowheads="1"/>
          </p:cNvSpPr>
          <p:nvPr/>
        </p:nvSpPr>
        <p:spPr bwMode="auto">
          <a:xfrm>
            <a:off x="1013666" y="5715000"/>
            <a:ext cx="7429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bg1"/>
                </a:solidFill>
                <a:latin typeface="Arial" charset="0"/>
                <a:cs typeface="Lucida Sans Unicode" charset="0"/>
              </a:defRPr>
            </a:lvl1pPr>
            <a:lvl2pPr marL="742950" indent="-285750" eaLnBrk="0" hangingPunct="0">
              <a:defRPr sz="2000">
                <a:solidFill>
                  <a:schemeClr val="bg1"/>
                </a:solidFill>
                <a:latin typeface="Arial" charset="0"/>
                <a:cs typeface="Lucida Sans Unicode" charset="0"/>
              </a:defRPr>
            </a:lvl2pPr>
            <a:lvl3pPr marL="1143000" indent="-228600" eaLnBrk="0" hangingPunct="0">
              <a:defRPr sz="2000">
                <a:solidFill>
                  <a:schemeClr val="bg1"/>
                </a:solidFill>
                <a:latin typeface="Arial" charset="0"/>
                <a:cs typeface="Lucida Sans Unicode" charset="0"/>
              </a:defRPr>
            </a:lvl3pPr>
            <a:lvl4pPr marL="1600200" indent="-228600" eaLnBrk="0" hangingPunct="0">
              <a:defRPr sz="2000">
                <a:solidFill>
                  <a:schemeClr val="bg1"/>
                </a:solidFill>
                <a:latin typeface="Arial" charset="0"/>
                <a:cs typeface="Lucida Sans Unicode" charset="0"/>
              </a:defRPr>
            </a:lvl4pPr>
            <a:lvl5pPr marL="2057400" indent="-228600" eaLnBrk="0" hangingPunct="0">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9pPr>
          </a:lstStyle>
          <a:p>
            <a:pPr algn="ctr" eaLnBrk="1" hangingPunct="1"/>
            <a:r>
              <a:rPr lang="en-GB" sz="2400" b="1" dirty="0">
                <a:solidFill>
                  <a:schemeClr val="tx1"/>
                </a:solidFill>
              </a:rPr>
              <a:t>The Himalayas in 30s…</a:t>
            </a:r>
            <a:endParaRPr lang="en-GB" sz="2400" b="1" dirty="0"/>
          </a:p>
        </p:txBody>
      </p:sp>
      <p:sp>
        <p:nvSpPr>
          <p:cNvPr id="11" name="Rectangle 4"/>
          <p:cNvSpPr>
            <a:spLocks noChangeArrowheads="1"/>
          </p:cNvSpPr>
          <p:nvPr/>
        </p:nvSpPr>
        <p:spPr bwMode="auto">
          <a:xfrm>
            <a:off x="985838" y="1428750"/>
            <a:ext cx="7213600" cy="571500"/>
          </a:xfrm>
          <a:prstGeom prst="rect">
            <a:avLst/>
          </a:prstGeom>
          <a:solidFill>
            <a:schemeClr val="accent3">
              <a:alpha val="25000"/>
            </a:schemeClr>
          </a:solidFill>
          <a:ln w="9525">
            <a:noFill/>
            <a:miter lim="800000"/>
            <a:headEnd/>
            <a:tailEnd/>
          </a:ln>
        </p:spPr>
        <p:txBody>
          <a:bodyPr anchor="ctr"/>
          <a:lstStyle/>
          <a:p>
            <a:pPr algn="ctr">
              <a:defRPr/>
            </a:pPr>
            <a:r>
              <a:rPr lang="en-GB" sz="2400" b="1" dirty="0">
                <a:solidFill>
                  <a:schemeClr val="tx1"/>
                </a:solidFill>
                <a:latin typeface="Arial" pitchFamily="34" charset="0"/>
              </a:rPr>
              <a:t>Deformation – make your own folds and faults</a:t>
            </a:r>
          </a:p>
        </p:txBody>
      </p:sp>
      <p:sp>
        <p:nvSpPr>
          <p:cNvPr id="2" name="Rectangle 14">
            <a:extLst>
              <a:ext uri="{FF2B5EF4-FFF2-40B4-BE49-F238E27FC236}">
                <a16:creationId xmlns:a16="http://schemas.microsoft.com/office/drawing/2014/main" id="{7C5F9DC0-F78A-431B-B975-DF6EDE23BB89}"/>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queezebox 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50" y="1428750"/>
            <a:ext cx="7256463" cy="4786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3" name="Rectangle 4"/>
          <p:cNvSpPr>
            <a:spLocks noChangeArrowheads="1"/>
          </p:cNvSpPr>
          <p:nvPr/>
        </p:nvSpPr>
        <p:spPr bwMode="auto">
          <a:xfrm>
            <a:off x="533400" y="1470025"/>
            <a:ext cx="2514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2400" b="1" dirty="0">
              <a:solidFill>
                <a:srgbClr val="0C2B3C"/>
              </a:solidFill>
            </a:endParaRPr>
          </a:p>
        </p:txBody>
      </p:sp>
      <p:sp>
        <p:nvSpPr>
          <p:cNvPr id="61445" name="Rectangle 7"/>
          <p:cNvSpPr>
            <a:spLocks noChangeArrowheads="1"/>
          </p:cNvSpPr>
          <p:nvPr/>
        </p:nvSpPr>
        <p:spPr bwMode="auto">
          <a:xfrm>
            <a:off x="1347788" y="-1214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p:txBody>
      </p:sp>
      <p:sp>
        <p:nvSpPr>
          <p:cNvPr id="10" name="Rectangle 4"/>
          <p:cNvSpPr>
            <a:spLocks noChangeArrowheads="1"/>
          </p:cNvSpPr>
          <p:nvPr/>
        </p:nvSpPr>
        <p:spPr bwMode="auto">
          <a:xfrm>
            <a:off x="985838" y="1428750"/>
            <a:ext cx="7213600" cy="571500"/>
          </a:xfrm>
          <a:prstGeom prst="rect">
            <a:avLst/>
          </a:prstGeom>
          <a:solidFill>
            <a:schemeClr val="accent3">
              <a:alpha val="25000"/>
            </a:schemeClr>
          </a:solidFill>
          <a:ln w="9525">
            <a:noFill/>
            <a:miter lim="800000"/>
            <a:headEnd/>
            <a:tailEnd/>
          </a:ln>
        </p:spPr>
        <p:txBody>
          <a:bodyPr anchor="ctr"/>
          <a:lstStyle/>
          <a:p>
            <a:pPr algn="ctr">
              <a:defRPr/>
            </a:pPr>
            <a:r>
              <a:rPr lang="en-GB" sz="2400" b="1" dirty="0">
                <a:solidFill>
                  <a:schemeClr val="tx1"/>
                </a:solidFill>
                <a:latin typeface="Arial" pitchFamily="34" charset="0"/>
              </a:rPr>
              <a:t>Deformation – make your own folds and faults</a:t>
            </a:r>
          </a:p>
        </p:txBody>
      </p:sp>
      <p:sp>
        <p:nvSpPr>
          <p:cNvPr id="61448" name="Rectangle 3"/>
          <p:cNvSpPr txBox="1">
            <a:spLocks noChangeArrowheads="1"/>
          </p:cNvSpPr>
          <p:nvPr/>
        </p:nvSpPr>
        <p:spPr bwMode="auto">
          <a:xfrm>
            <a:off x="857250" y="5715000"/>
            <a:ext cx="7429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bg1"/>
                </a:solidFill>
                <a:latin typeface="Arial" charset="0"/>
                <a:cs typeface="Lucida Sans Unicode" charset="0"/>
              </a:defRPr>
            </a:lvl1pPr>
            <a:lvl2pPr marL="742950" indent="-285750" eaLnBrk="0" hangingPunct="0">
              <a:defRPr sz="2000">
                <a:solidFill>
                  <a:schemeClr val="bg1"/>
                </a:solidFill>
                <a:latin typeface="Arial" charset="0"/>
                <a:cs typeface="Lucida Sans Unicode" charset="0"/>
              </a:defRPr>
            </a:lvl2pPr>
            <a:lvl3pPr marL="1143000" indent="-228600" eaLnBrk="0" hangingPunct="0">
              <a:defRPr sz="2000">
                <a:solidFill>
                  <a:schemeClr val="bg1"/>
                </a:solidFill>
                <a:latin typeface="Arial" charset="0"/>
                <a:cs typeface="Lucida Sans Unicode" charset="0"/>
              </a:defRPr>
            </a:lvl3pPr>
            <a:lvl4pPr marL="1600200" indent="-228600" eaLnBrk="0" hangingPunct="0">
              <a:defRPr sz="2000">
                <a:solidFill>
                  <a:schemeClr val="bg1"/>
                </a:solidFill>
                <a:latin typeface="Arial" charset="0"/>
                <a:cs typeface="Lucida Sans Unicode" charset="0"/>
              </a:defRPr>
            </a:lvl4pPr>
            <a:lvl5pPr marL="2057400" indent="-228600" eaLnBrk="0" hangingPunct="0">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9pPr>
          </a:lstStyle>
          <a:p>
            <a:pPr algn="ctr" eaLnBrk="1" hangingPunct="1"/>
            <a:r>
              <a:rPr lang="en-GB" sz="2400" b="1" dirty="0">
                <a:solidFill>
                  <a:schemeClr val="tx1"/>
                </a:solidFill>
              </a:rPr>
              <a:t>The Himalayas in 30s</a:t>
            </a:r>
          </a:p>
        </p:txBody>
      </p:sp>
      <p:sp>
        <p:nvSpPr>
          <p:cNvPr id="2" name="Rectangle 14">
            <a:extLst>
              <a:ext uri="{FF2B5EF4-FFF2-40B4-BE49-F238E27FC236}">
                <a16:creationId xmlns:a16="http://schemas.microsoft.com/office/drawing/2014/main" id="{B6DF659F-F613-49A8-8190-1C3784F5E48B}"/>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hidden="1"/>
          <p:cNvSpPr>
            <a:spLocks noChangeArrowheads="1"/>
          </p:cNvSpPr>
          <p:nvPr/>
        </p:nvSpPr>
        <p:spPr bwMode="auto">
          <a:xfrm>
            <a:off x="533400" y="1470025"/>
            <a:ext cx="2514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2400" b="1" dirty="0">
              <a:solidFill>
                <a:srgbClr val="0C2B3C"/>
              </a:solidFill>
            </a:endParaRPr>
          </a:p>
        </p:txBody>
      </p:sp>
      <p:sp>
        <p:nvSpPr>
          <p:cNvPr id="62468" name="Rectangle 4"/>
          <p:cNvSpPr>
            <a:spLocks noChangeArrowheads="1"/>
          </p:cNvSpPr>
          <p:nvPr/>
        </p:nvSpPr>
        <p:spPr bwMode="auto">
          <a:xfrm>
            <a:off x="942975" y="1428750"/>
            <a:ext cx="7270750" cy="4786313"/>
          </a:xfrm>
          <a:prstGeom prst="rect">
            <a:avLst/>
          </a:prstGeom>
          <a:solidFill>
            <a:schemeClr val="bg1"/>
          </a:solidFill>
          <a:ln w="9525">
            <a:solidFill>
              <a:schemeClr val="tx1"/>
            </a:solidFill>
            <a:miter lim="800000"/>
            <a:headEnd/>
            <a:tailEnd/>
          </a:ln>
        </p:spPr>
        <p:txBody>
          <a:bodyPr/>
          <a:lstStyle/>
          <a:p>
            <a:pPr algn="ctr">
              <a:lnSpc>
                <a:spcPct val="150000"/>
              </a:lnSpc>
            </a:pPr>
            <a:endParaRPr lang="en-US" sz="2400" b="1" dirty="0"/>
          </a:p>
        </p:txBody>
      </p:sp>
      <p:sp>
        <p:nvSpPr>
          <p:cNvPr id="62469" name="Rectangle 7" hidden="1"/>
          <p:cNvSpPr>
            <a:spLocks noChangeArrowheads="1"/>
          </p:cNvSpPr>
          <p:nvPr/>
        </p:nvSpPr>
        <p:spPr bwMode="auto">
          <a:xfrm>
            <a:off x="1347788" y="-1214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p:txBody>
      </p:sp>
      <p:pic>
        <p:nvPicPr>
          <p:cNvPr id="62472" name="Picture 11" descr="anim_sb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2517056"/>
            <a:ext cx="6200775"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Rectangle 4"/>
          <p:cNvSpPr>
            <a:spLocks noChangeArrowheads="1"/>
          </p:cNvSpPr>
          <p:nvPr/>
        </p:nvSpPr>
        <p:spPr bwMode="auto">
          <a:xfrm>
            <a:off x="942975" y="1428750"/>
            <a:ext cx="72707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2400" b="1" dirty="0">
                <a:solidFill>
                  <a:schemeClr val="tx1"/>
                </a:solidFill>
              </a:rPr>
              <a:t>Deformation – make your own folds and faults</a:t>
            </a:r>
          </a:p>
        </p:txBody>
      </p:sp>
      <p:sp>
        <p:nvSpPr>
          <p:cNvPr id="9" name="Rectangle 3">
            <a:extLst>
              <a:ext uri="{FF2B5EF4-FFF2-40B4-BE49-F238E27FC236}">
                <a16:creationId xmlns:a16="http://schemas.microsoft.com/office/drawing/2014/main" id="{F989062F-A94A-4F31-AFD3-F81B96241F6C}"/>
              </a:ext>
            </a:extLst>
          </p:cNvPr>
          <p:cNvSpPr txBox="1">
            <a:spLocks noChangeArrowheads="1"/>
          </p:cNvSpPr>
          <p:nvPr/>
        </p:nvSpPr>
        <p:spPr bwMode="auto">
          <a:xfrm>
            <a:off x="857250" y="5715000"/>
            <a:ext cx="7429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bg1"/>
                </a:solidFill>
                <a:latin typeface="Arial" charset="0"/>
                <a:cs typeface="Lucida Sans Unicode" charset="0"/>
              </a:defRPr>
            </a:lvl1pPr>
            <a:lvl2pPr marL="742950" indent="-285750" eaLnBrk="0" hangingPunct="0">
              <a:defRPr sz="2000">
                <a:solidFill>
                  <a:schemeClr val="bg1"/>
                </a:solidFill>
                <a:latin typeface="Arial" charset="0"/>
                <a:cs typeface="Lucida Sans Unicode" charset="0"/>
              </a:defRPr>
            </a:lvl2pPr>
            <a:lvl3pPr marL="1143000" indent="-228600" eaLnBrk="0" hangingPunct="0">
              <a:defRPr sz="2000">
                <a:solidFill>
                  <a:schemeClr val="bg1"/>
                </a:solidFill>
                <a:latin typeface="Arial" charset="0"/>
                <a:cs typeface="Lucida Sans Unicode" charset="0"/>
              </a:defRPr>
            </a:lvl3pPr>
            <a:lvl4pPr marL="1600200" indent="-228600" eaLnBrk="0" hangingPunct="0">
              <a:defRPr sz="2000">
                <a:solidFill>
                  <a:schemeClr val="bg1"/>
                </a:solidFill>
                <a:latin typeface="Arial" charset="0"/>
                <a:cs typeface="Lucida Sans Unicode" charset="0"/>
              </a:defRPr>
            </a:lvl4pPr>
            <a:lvl5pPr marL="2057400" indent="-228600" eaLnBrk="0" hangingPunct="0">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9pPr>
          </a:lstStyle>
          <a:p>
            <a:pPr algn="ctr" eaLnBrk="1" hangingPunct="1"/>
            <a:r>
              <a:rPr lang="en-GB" sz="2400" b="1" dirty="0">
                <a:solidFill>
                  <a:schemeClr val="tx1"/>
                </a:solidFill>
              </a:rPr>
              <a:t>The Himalayas in 30s</a:t>
            </a:r>
          </a:p>
        </p:txBody>
      </p:sp>
      <p:sp>
        <p:nvSpPr>
          <p:cNvPr id="2" name="Rectangle 14">
            <a:extLst>
              <a:ext uri="{FF2B5EF4-FFF2-40B4-BE49-F238E27FC236}">
                <a16:creationId xmlns:a16="http://schemas.microsoft.com/office/drawing/2014/main" id="{03A4CFE0-8231-41FC-AFA0-D1B51118C4B4}"/>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descr="18_mid_ocean_ridge"/>
          <p:cNvPicPr>
            <a:picLocks noChangeAspect="1" noChangeArrowheads="1"/>
          </p:cNvPicPr>
          <p:nvPr/>
        </p:nvPicPr>
        <p:blipFill>
          <a:blip r:embed="rId3">
            <a:extLst>
              <a:ext uri="{28A0092B-C50C-407E-A947-70E740481C1C}">
                <a14:useLocalDpi xmlns:a14="http://schemas.microsoft.com/office/drawing/2010/main" val="0"/>
              </a:ext>
            </a:extLst>
          </a:blip>
          <a:srcRect l="22951" t="15015" b="18192"/>
          <a:stretch>
            <a:fillRect/>
          </a:stretch>
        </p:blipFill>
        <p:spPr bwMode="auto">
          <a:xfrm>
            <a:off x="1182688" y="1868488"/>
            <a:ext cx="6765925" cy="414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3" name="Text Box 4"/>
          <p:cNvSpPr txBox="1">
            <a:spLocks noChangeArrowheads="1"/>
          </p:cNvSpPr>
          <p:nvPr/>
        </p:nvSpPr>
        <p:spPr bwMode="auto">
          <a:xfrm>
            <a:off x="726856" y="1280319"/>
            <a:ext cx="74943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Activity at an oceanic ridge – a divergent plate margin</a:t>
            </a:r>
          </a:p>
        </p:txBody>
      </p:sp>
      <p:sp>
        <p:nvSpPr>
          <p:cNvPr id="4" name="TextBox 3"/>
          <p:cNvSpPr txBox="1"/>
          <p:nvPr/>
        </p:nvSpPr>
        <p:spPr>
          <a:xfrm>
            <a:off x="3216035" y="6015038"/>
            <a:ext cx="2771274" cy="215444"/>
          </a:xfrm>
          <a:prstGeom prst="rect">
            <a:avLst/>
          </a:prstGeom>
          <a:noFill/>
        </p:spPr>
        <p:txBody>
          <a:bodyPr wrap="square" rtlCol="0">
            <a:spAutoFit/>
          </a:bodyPr>
          <a:lstStyle/>
          <a:p>
            <a:r>
              <a:rPr lang="en-GB" sz="800" b="1" dirty="0"/>
              <a:t>An oceanic ridge © Press &amp; Siever, redrawn by ESEU </a:t>
            </a:r>
          </a:p>
        </p:txBody>
      </p:sp>
      <p:sp>
        <p:nvSpPr>
          <p:cNvPr id="2" name="Rectangle 14">
            <a:extLst>
              <a:ext uri="{FF2B5EF4-FFF2-40B4-BE49-F238E27FC236}">
                <a16:creationId xmlns:a16="http://schemas.microsoft.com/office/drawing/2014/main" id="{3C5B264C-FE49-4D54-B131-D019CE235123}"/>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569720" y="3874169"/>
            <a:ext cx="6705600"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Continental jigsaw puzzles</a:t>
            </a:r>
          </a:p>
        </p:txBody>
      </p:sp>
      <p:sp>
        <p:nvSpPr>
          <p:cNvPr id="7" name="TextBox 6">
            <a:extLst>
              <a:ext uri="{FF2B5EF4-FFF2-40B4-BE49-F238E27FC236}">
                <a16:creationId xmlns:a16="http://schemas.microsoft.com/office/drawing/2014/main" id="{A6CCE9B0-0E66-4500-BED8-BE4E81414766}"/>
              </a:ext>
            </a:extLst>
          </p:cNvPr>
          <p:cNvSpPr txBox="1"/>
          <p:nvPr/>
        </p:nvSpPr>
        <p:spPr>
          <a:xfrm>
            <a:off x="402336" y="5370652"/>
            <a:ext cx="8750461" cy="369332"/>
          </a:xfrm>
          <a:prstGeom prst="rect">
            <a:avLst/>
          </a:prstGeom>
          <a:noFill/>
        </p:spPr>
        <p:txBody>
          <a:bodyPr wrap="square" rtlCol="0">
            <a:spAutoFit/>
          </a:bodyPr>
          <a:lstStyle/>
          <a:p>
            <a:pPr algn="ctr"/>
            <a:r>
              <a:rPr lang="en-GB" dirty="0"/>
              <a:t>Go to: </a:t>
            </a:r>
            <a:r>
              <a:rPr lang="en-GB" dirty="0">
                <a:hlinkClick r:id="rId4"/>
              </a:rPr>
              <a:t>https://www.earthlearningidea.com/Video/V32_Jigsaw_puzzles.html</a:t>
            </a:r>
            <a:r>
              <a:rPr lang="en-GB" dirty="0"/>
              <a:t> hyperlink</a:t>
            </a:r>
          </a:p>
        </p:txBody>
      </p:sp>
    </p:spTree>
    <p:extLst>
      <p:ext uri="{BB962C8B-B14F-4D97-AF65-F5344CB8AC3E}">
        <p14:creationId xmlns:p14="http://schemas.microsoft.com/office/powerpoint/2010/main" val="518412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4294967295"/>
          </p:nvPr>
        </p:nvSpPr>
        <p:spPr bwMode="auto">
          <a:xfrm>
            <a:off x="496888" y="1290220"/>
            <a:ext cx="8229600" cy="541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Continental jigsaw puzzles - the ‘matching’ evidence</a:t>
            </a:r>
          </a:p>
          <a:p>
            <a:pPr algn="ctr" eaLnBrk="1" hangingPunct="1">
              <a:buFontTx/>
              <a:buNone/>
            </a:pPr>
            <a:endParaRPr lang="en-GB" sz="2400" dirty="0"/>
          </a:p>
        </p:txBody>
      </p:sp>
      <p:pic>
        <p:nvPicPr>
          <p:cNvPr id="33795" name="Picture 7" descr="gonw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2010271"/>
            <a:ext cx="5619750" cy="376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323875" y="5771059"/>
            <a:ext cx="4712785" cy="215444"/>
          </a:xfrm>
          <a:prstGeom prst="rect">
            <a:avLst/>
          </a:prstGeom>
        </p:spPr>
        <p:txBody>
          <a:bodyPr wrap="square">
            <a:spAutoFit/>
          </a:bodyPr>
          <a:lstStyle/>
          <a:p>
            <a:pPr algn="ctr"/>
            <a:r>
              <a:rPr lang="en-GB" sz="800" b="1" dirty="0"/>
              <a:t>Debating the reconstruction of the supercontinent of ‘Gondwana’ </a:t>
            </a:r>
            <a:r>
              <a:rPr lang="en-US" sz="800" b="1" dirty="0"/>
              <a:t>© Peter Kennett</a:t>
            </a:r>
            <a:endParaRPr lang="en-GB" sz="800" b="1" dirty="0"/>
          </a:p>
        </p:txBody>
      </p:sp>
      <p:sp>
        <p:nvSpPr>
          <p:cNvPr id="3" name="Rectangle 14">
            <a:extLst>
              <a:ext uri="{FF2B5EF4-FFF2-40B4-BE49-F238E27FC236}">
                <a16:creationId xmlns:a16="http://schemas.microsoft.com/office/drawing/2014/main" id="{6C72F4BC-90FA-4667-A0CE-C33C1BD99FCE}"/>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592108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757873" y="1231292"/>
            <a:ext cx="77604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The continental jigsaw puzzles </a:t>
            </a:r>
            <a:r>
              <a:rPr lang="en-GB" sz="1400" dirty="0"/>
              <a:t>(</a:t>
            </a:r>
            <a:r>
              <a:rPr lang="en-US" sz="1400" dirty="0"/>
              <a:t>the outlines of the Gondwana continents)</a:t>
            </a:r>
            <a:endParaRPr lang="en-GB" sz="1400" dirty="0"/>
          </a:p>
        </p:txBody>
      </p:sp>
      <p:pic>
        <p:nvPicPr>
          <p:cNvPr id="34819" name="Picture 13" descr="09_Continental_Jigsaw_4cutup_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803400"/>
            <a:ext cx="7900987" cy="4392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636144" y="6209460"/>
            <a:ext cx="6261985" cy="215444"/>
          </a:xfrm>
          <a:prstGeom prst="rect">
            <a:avLst/>
          </a:prstGeom>
        </p:spPr>
        <p:txBody>
          <a:bodyPr wrap="square">
            <a:spAutoFit/>
          </a:bodyPr>
          <a:lstStyle/>
          <a:p>
            <a:r>
              <a:rPr lang="en-GB" sz="800" b="1" dirty="0"/>
              <a:t>The continental jigsaw puzzle (the outlines of the Gondwana continents) © Author/origin unknown – redraw by Peter Kennett</a:t>
            </a:r>
            <a:endParaRPr lang="en-GB" sz="800" dirty="0"/>
          </a:p>
        </p:txBody>
      </p:sp>
      <p:sp>
        <p:nvSpPr>
          <p:cNvPr id="3" name="Rectangle 14">
            <a:extLst>
              <a:ext uri="{FF2B5EF4-FFF2-40B4-BE49-F238E27FC236}">
                <a16:creationId xmlns:a16="http://schemas.microsoft.com/office/drawing/2014/main" id="{5FE655F7-5AC3-4B4D-B565-DB0BE55049A8}"/>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1659709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10_Continental_Jigsaw"/>
          <p:cNvPicPr>
            <a:picLocks noChangeAspect="1" noChangeArrowheads="1"/>
          </p:cNvPicPr>
          <p:nvPr/>
        </p:nvPicPr>
        <p:blipFill rotWithShape="1">
          <a:blip r:embed="rId3">
            <a:extLst>
              <a:ext uri="{28A0092B-C50C-407E-A947-70E740481C1C}">
                <a14:useLocalDpi xmlns:a14="http://schemas.microsoft.com/office/drawing/2010/main" val="0"/>
              </a:ext>
            </a:extLst>
          </a:blip>
          <a:srcRect l="1487" t="2709" r="8149" b="4480"/>
          <a:stretch/>
        </p:blipFill>
        <p:spPr bwMode="auto">
          <a:xfrm>
            <a:off x="1307180" y="1588771"/>
            <a:ext cx="6576990" cy="47777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3" name="Text Box 3"/>
          <p:cNvSpPr txBox="1">
            <a:spLocks noChangeArrowheads="1"/>
          </p:cNvSpPr>
          <p:nvPr/>
        </p:nvSpPr>
        <p:spPr bwMode="auto">
          <a:xfrm>
            <a:off x="271127" y="1041400"/>
            <a:ext cx="8964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The continental jigsaw puzzles </a:t>
            </a:r>
            <a:r>
              <a:rPr lang="en-GB" sz="1400" dirty="0"/>
              <a:t>(</a:t>
            </a:r>
            <a:r>
              <a:rPr lang="en-US" sz="1400" dirty="0"/>
              <a:t>continental shelf match at 1000m depth below sea level</a:t>
            </a:r>
            <a:r>
              <a:rPr lang="en-GB" sz="1400" dirty="0"/>
              <a:t>)</a:t>
            </a:r>
          </a:p>
        </p:txBody>
      </p:sp>
      <p:sp>
        <p:nvSpPr>
          <p:cNvPr id="2" name="Rectangle 1"/>
          <p:cNvSpPr/>
          <p:nvPr/>
        </p:nvSpPr>
        <p:spPr>
          <a:xfrm>
            <a:off x="1840230" y="6362871"/>
            <a:ext cx="5511064" cy="215444"/>
          </a:xfrm>
          <a:prstGeom prst="rect">
            <a:avLst/>
          </a:prstGeom>
        </p:spPr>
        <p:txBody>
          <a:bodyPr wrap="square">
            <a:spAutoFit/>
          </a:bodyPr>
          <a:lstStyle/>
          <a:p>
            <a:r>
              <a:rPr lang="en-GB" sz="800" b="1" dirty="0"/>
              <a:t>The continental jigsaw puzzle, continental shelf (best fit at 1000m) </a:t>
            </a:r>
            <a:r>
              <a:rPr lang="en-US" sz="800" b="1" dirty="0"/>
              <a:t>© Andrew McLeish in ‘Geological Science’</a:t>
            </a:r>
            <a:endParaRPr lang="en-GB" sz="800" dirty="0"/>
          </a:p>
        </p:txBody>
      </p:sp>
      <p:sp>
        <p:nvSpPr>
          <p:cNvPr id="3" name="Rectangle 2">
            <a:extLst>
              <a:ext uri="{FF2B5EF4-FFF2-40B4-BE49-F238E27FC236}">
                <a16:creationId xmlns:a16="http://schemas.microsoft.com/office/drawing/2014/main" id="{1F871ECE-2EF9-4067-9B94-CCE850EB3DF1}"/>
              </a:ext>
            </a:extLst>
          </p:cNvPr>
          <p:cNvSpPr/>
          <p:nvPr/>
        </p:nvSpPr>
        <p:spPr>
          <a:xfrm>
            <a:off x="1440180" y="1691640"/>
            <a:ext cx="256032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14">
            <a:extLst>
              <a:ext uri="{FF2B5EF4-FFF2-40B4-BE49-F238E27FC236}">
                <a16:creationId xmlns:a16="http://schemas.microsoft.com/office/drawing/2014/main" id="{2008ABBA-210C-4385-A46F-F9431B18F339}"/>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64461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240030" y="1052513"/>
            <a:ext cx="91326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The continental jigsaw puzzles </a:t>
            </a:r>
            <a:r>
              <a:rPr lang="en-GB" sz="1400" dirty="0"/>
              <a:t>(</a:t>
            </a:r>
            <a:r>
              <a:rPr lang="en-US" sz="1400" dirty="0"/>
              <a:t>former distribution of ice across the Gondwana continents</a:t>
            </a:r>
            <a:r>
              <a:rPr lang="en-GB" sz="1400" dirty="0"/>
              <a:t>)</a:t>
            </a:r>
          </a:p>
        </p:txBody>
      </p:sp>
      <p:pic>
        <p:nvPicPr>
          <p:cNvPr id="36867" name="Picture 7" descr="09_Continental_Jigsaw_plus_ice_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1" y="1515593"/>
            <a:ext cx="7671134" cy="47899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071834" y="6305572"/>
            <a:ext cx="6883445" cy="215444"/>
          </a:xfrm>
          <a:prstGeom prst="rect">
            <a:avLst/>
          </a:prstGeom>
        </p:spPr>
        <p:txBody>
          <a:bodyPr wrap="square">
            <a:spAutoFit/>
          </a:bodyPr>
          <a:lstStyle/>
          <a:p>
            <a:r>
              <a:rPr lang="en-GB" sz="800" b="1" dirty="0"/>
              <a:t>The continental jigsaw puzzles (former distribution of ice across the Gondwana continents) © Andrew McLeish in ‘Geological Science’</a:t>
            </a:r>
            <a:endParaRPr lang="en-GB" sz="800" dirty="0"/>
          </a:p>
        </p:txBody>
      </p:sp>
      <p:sp>
        <p:nvSpPr>
          <p:cNvPr id="3" name="Rectangle 14">
            <a:extLst>
              <a:ext uri="{FF2B5EF4-FFF2-40B4-BE49-F238E27FC236}">
                <a16:creationId xmlns:a16="http://schemas.microsoft.com/office/drawing/2014/main" id="{A28C3A41-95A0-44B2-AADC-B79FFE7B07C3}"/>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2430124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55320" y="1052513"/>
            <a:ext cx="8214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The continental jigsaw puzzles </a:t>
            </a:r>
            <a:r>
              <a:rPr lang="en-GB" sz="1400" dirty="0"/>
              <a:t>(</a:t>
            </a:r>
            <a:r>
              <a:rPr lang="en-US" sz="1400" dirty="0"/>
              <a:t>matching ancient rock distributions</a:t>
            </a:r>
            <a:r>
              <a:rPr lang="en-GB" sz="1400" dirty="0"/>
              <a:t>)</a:t>
            </a:r>
          </a:p>
        </p:txBody>
      </p:sp>
      <p:sp>
        <p:nvSpPr>
          <p:cNvPr id="37891" name="Text Box 4"/>
          <p:cNvSpPr txBox="1">
            <a:spLocks noChangeArrowheads="1"/>
          </p:cNvSpPr>
          <p:nvPr/>
        </p:nvSpPr>
        <p:spPr bwMode="auto">
          <a:xfrm>
            <a:off x="4983159" y="5678153"/>
            <a:ext cx="35893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800" b="1" dirty="0"/>
              <a:t>The distribution of younger rocks across South America and Africa up to the beginning of the continental split.  Source unknown, redrawn by ESEU</a:t>
            </a:r>
            <a:endParaRPr lang="en-GB" sz="800" b="1" dirty="0"/>
          </a:p>
        </p:txBody>
      </p:sp>
      <p:pic>
        <p:nvPicPr>
          <p:cNvPr id="37892" name="Picture 6" descr="Diagram 008c_gondwanaland rock match_bw"/>
          <p:cNvPicPr>
            <a:picLocks noChangeAspect="1" noChangeArrowheads="1"/>
          </p:cNvPicPr>
          <p:nvPr/>
        </p:nvPicPr>
        <p:blipFill>
          <a:blip r:embed="rId3">
            <a:extLst>
              <a:ext uri="{28A0092B-C50C-407E-A947-70E740481C1C}">
                <a14:useLocalDpi xmlns:a14="http://schemas.microsoft.com/office/drawing/2010/main" val="0"/>
              </a:ext>
            </a:extLst>
          </a:blip>
          <a:srcRect r="52280"/>
          <a:stretch>
            <a:fillRect/>
          </a:stretch>
        </p:blipFill>
        <p:spPr bwMode="auto">
          <a:xfrm>
            <a:off x="4983159" y="1514475"/>
            <a:ext cx="3599657" cy="41121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3" name="Rectangle 7"/>
          <p:cNvSpPr>
            <a:spLocks noChangeArrowheads="1"/>
          </p:cNvSpPr>
          <p:nvPr/>
        </p:nvSpPr>
        <p:spPr bwMode="auto">
          <a:xfrm>
            <a:off x="608012" y="5678153"/>
            <a:ext cx="35592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800" b="1" dirty="0"/>
              <a:t>The distribution of ancient rocks across South America and Africa </a:t>
            </a:r>
          </a:p>
          <a:p>
            <a:pPr algn="ctr"/>
            <a:r>
              <a:rPr lang="en-US" sz="800" b="1" dirty="0"/>
              <a:t>© Andrew McLeish in ‘Geological Science’</a:t>
            </a:r>
            <a:endParaRPr lang="en-GB" sz="800" b="1" dirty="0"/>
          </a:p>
        </p:txBody>
      </p:sp>
      <p:pic>
        <p:nvPicPr>
          <p:cNvPr id="37894" name="Picture 6" descr="Diagram 008c_gondwanaland rock match_bw"/>
          <p:cNvPicPr>
            <a:picLocks noChangeAspect="1" noChangeArrowheads="1"/>
          </p:cNvPicPr>
          <p:nvPr/>
        </p:nvPicPr>
        <p:blipFill>
          <a:blip r:embed="rId3">
            <a:extLst>
              <a:ext uri="{28A0092B-C50C-407E-A947-70E740481C1C}">
                <a14:useLocalDpi xmlns:a14="http://schemas.microsoft.com/office/drawing/2010/main" val="0"/>
              </a:ext>
            </a:extLst>
          </a:blip>
          <a:srcRect l="52692"/>
          <a:stretch>
            <a:fillRect/>
          </a:stretch>
        </p:blipFill>
        <p:spPr bwMode="auto">
          <a:xfrm>
            <a:off x="608012" y="1514475"/>
            <a:ext cx="3559293" cy="41019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4">
            <a:extLst>
              <a:ext uri="{FF2B5EF4-FFF2-40B4-BE49-F238E27FC236}">
                <a16:creationId xmlns:a16="http://schemas.microsoft.com/office/drawing/2014/main" id="{16A78454-2348-4CF1-AD4F-D3556BCD40E0}"/>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139911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4" descr="08_Gondwanaland_foss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650" y="1841500"/>
            <a:ext cx="6872288" cy="462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 Box 4"/>
          <p:cNvSpPr txBox="1">
            <a:spLocks noChangeArrowheads="1"/>
          </p:cNvSpPr>
          <p:nvPr/>
        </p:nvSpPr>
        <p:spPr bwMode="auto">
          <a:xfrm>
            <a:off x="711518" y="1067753"/>
            <a:ext cx="796004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The continental jigsaw puzzles</a:t>
            </a:r>
            <a:r>
              <a:rPr lang="en-GB" sz="1400" dirty="0"/>
              <a:t> (distribution of land/freshwater animals and plants in the continents of ‘Gondwana’)</a:t>
            </a:r>
          </a:p>
        </p:txBody>
      </p:sp>
      <p:sp>
        <p:nvSpPr>
          <p:cNvPr id="2" name="Rectangle 1"/>
          <p:cNvSpPr/>
          <p:nvPr/>
        </p:nvSpPr>
        <p:spPr>
          <a:xfrm>
            <a:off x="1143001" y="6470650"/>
            <a:ext cx="6823710" cy="215444"/>
          </a:xfrm>
          <a:prstGeom prst="rect">
            <a:avLst/>
          </a:prstGeom>
        </p:spPr>
        <p:txBody>
          <a:bodyPr wrap="square">
            <a:spAutoFit/>
          </a:bodyPr>
          <a:lstStyle/>
          <a:p>
            <a:pPr algn="ctr"/>
            <a:r>
              <a:rPr lang="en-GB" sz="800" b="1" dirty="0"/>
              <a:t>The continental jigsaw puzzles fossil distribution evidence, re</a:t>
            </a:r>
            <a:r>
              <a:rPr lang="en-US" sz="800" b="1" dirty="0"/>
              <a:t>produced with kind permission of USGS</a:t>
            </a:r>
            <a:endParaRPr lang="en-GB" sz="800" b="1" dirty="0"/>
          </a:p>
        </p:txBody>
      </p:sp>
      <p:sp>
        <p:nvSpPr>
          <p:cNvPr id="3" name="Rectangle 14">
            <a:extLst>
              <a:ext uri="{FF2B5EF4-FFF2-40B4-BE49-F238E27FC236}">
                <a16:creationId xmlns:a16="http://schemas.microsoft.com/office/drawing/2014/main" id="{27AE49F2-BB17-44C9-9973-2B3E140BE65D}"/>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92955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descr="25_Plate_maps"/>
          <p:cNvPicPr>
            <a:picLocks noChangeAspect="1" noChangeArrowheads="1"/>
          </p:cNvPicPr>
          <p:nvPr/>
        </p:nvPicPr>
        <p:blipFill>
          <a:blip r:embed="rId3" cstate="print">
            <a:extLst>
              <a:ext uri="{28A0092B-C50C-407E-A947-70E740481C1C}">
                <a14:useLocalDpi xmlns:a14="http://schemas.microsoft.com/office/drawing/2010/main" val="0"/>
              </a:ext>
            </a:extLst>
          </a:blip>
          <a:srcRect l="10826" t="15894" r="7483" b="6381"/>
          <a:stretch>
            <a:fillRect/>
          </a:stretch>
        </p:blipFill>
        <p:spPr bwMode="auto">
          <a:xfrm>
            <a:off x="1256510" y="1509713"/>
            <a:ext cx="6966740" cy="468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1" name="Text Box 4"/>
          <p:cNvSpPr txBox="1">
            <a:spLocks noChangeArrowheads="1"/>
          </p:cNvSpPr>
          <p:nvPr/>
        </p:nvSpPr>
        <p:spPr bwMode="auto">
          <a:xfrm>
            <a:off x="1385359" y="1037273"/>
            <a:ext cx="6776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Map of plates and continental distributions today</a:t>
            </a:r>
          </a:p>
        </p:txBody>
      </p:sp>
      <p:sp>
        <p:nvSpPr>
          <p:cNvPr id="2" name="Rectangle 1"/>
          <p:cNvSpPr/>
          <p:nvPr/>
        </p:nvSpPr>
        <p:spPr>
          <a:xfrm>
            <a:off x="2205990" y="6227893"/>
            <a:ext cx="5205463" cy="215444"/>
          </a:xfrm>
          <a:prstGeom prst="rect">
            <a:avLst/>
          </a:prstGeom>
        </p:spPr>
        <p:txBody>
          <a:bodyPr wrap="square">
            <a:spAutoFit/>
          </a:bodyPr>
          <a:lstStyle/>
          <a:p>
            <a:pPr algn="ctr"/>
            <a:r>
              <a:rPr lang="en-GB" sz="800" b="1" dirty="0"/>
              <a:t>Map of plates © </a:t>
            </a:r>
            <a:r>
              <a:rPr lang="en-US" sz="800" b="1" dirty="0"/>
              <a:t>This Dynamic Earth: the Story of Plate Tectonics, USGS, redrawn by ESEU</a:t>
            </a:r>
            <a:endParaRPr lang="en-GB" sz="800" b="1" dirty="0"/>
          </a:p>
        </p:txBody>
      </p:sp>
      <p:sp>
        <p:nvSpPr>
          <p:cNvPr id="3" name="Rectangle 14">
            <a:extLst>
              <a:ext uri="{FF2B5EF4-FFF2-40B4-BE49-F238E27FC236}">
                <a16:creationId xmlns:a16="http://schemas.microsoft.com/office/drawing/2014/main" id="{11DC162B-AA0E-402D-8ED9-F736D256E1EC}"/>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4456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latin typeface="Calibri" panose="020F0502020204030204" pitchFamily="34" charset="0"/>
                <a:ea typeface="Calibri" panose="020F0502020204030204" pitchFamily="34" charset="0"/>
                <a:cs typeface="Times New Roman" panose="02020603050405020304" pitchFamily="18" charset="0"/>
              </a:rPr>
              <a:t>Brickquake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35676DE5-1538-4DFF-A527-E1FB5E203428}"/>
              </a:ext>
            </a:extLst>
          </p:cNvPr>
          <p:cNvSpPr txBox="1"/>
          <p:nvPr/>
        </p:nvSpPr>
        <p:spPr>
          <a:xfrm>
            <a:off x="646176" y="5370652"/>
            <a:ext cx="8250589" cy="369332"/>
          </a:xfrm>
          <a:prstGeom prst="rect">
            <a:avLst/>
          </a:prstGeom>
          <a:noFill/>
        </p:spPr>
        <p:txBody>
          <a:bodyPr wrap="square" rtlCol="0">
            <a:spAutoFit/>
          </a:bodyPr>
          <a:lstStyle/>
          <a:p>
            <a:pPr algn="ctr"/>
            <a:r>
              <a:rPr lang="en-GB" dirty="0"/>
              <a:t>Go to: </a:t>
            </a:r>
            <a:r>
              <a:rPr lang="en-GB" dirty="0">
                <a:hlinkClick r:id="rId4"/>
              </a:rPr>
              <a:t>https://www.earthlearningidea.com/Video/V33_Brickquake.html</a:t>
            </a:r>
            <a:r>
              <a:rPr lang="en-GB" dirty="0"/>
              <a:t> hyperlink</a:t>
            </a:r>
          </a:p>
        </p:txBody>
      </p:sp>
    </p:spTree>
    <p:extLst>
      <p:ext uri="{BB962C8B-B14F-4D97-AF65-F5344CB8AC3E}">
        <p14:creationId xmlns:p14="http://schemas.microsoft.com/office/powerpoint/2010/main" val="918848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2"/>
          <p:cNvSpPr>
            <a:spLocks noGrp="1"/>
          </p:cNvSpPr>
          <p:nvPr>
            <p:ph idx="4294967295"/>
          </p:nvPr>
        </p:nvSpPr>
        <p:spPr bwMode="auto">
          <a:xfrm>
            <a:off x="457200" y="1062038"/>
            <a:ext cx="8229600" cy="2012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gn="ctr">
              <a:buNone/>
            </a:pPr>
            <a:r>
              <a:rPr lang="en-GB" sz="2400" dirty="0"/>
              <a:t>Brickquake – can earthquakes be predicted?</a:t>
            </a:r>
          </a:p>
          <a:p>
            <a:pPr marL="0" indent="0" algn="ctr" eaLnBrk="1" hangingPunct="1">
              <a:buNone/>
            </a:pPr>
            <a:r>
              <a:rPr lang="en-GB" sz="2400" dirty="0"/>
              <a:t>How earthquakes work – </a:t>
            </a:r>
          </a:p>
          <a:p>
            <a:pPr algn="ctr" eaLnBrk="1" hangingPunct="1">
              <a:buFontTx/>
              <a:buNone/>
            </a:pPr>
            <a:r>
              <a:rPr lang="en-GB" sz="2400" dirty="0"/>
              <a:t>and how difficult they are to predict </a:t>
            </a:r>
          </a:p>
        </p:txBody>
      </p:sp>
      <p:pic>
        <p:nvPicPr>
          <p:cNvPr id="136195" name="Picture 5" descr="earthquak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14025" y="2563170"/>
            <a:ext cx="4572000" cy="3049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4377448" y="3638145"/>
            <a:ext cx="4143982" cy="2918298"/>
          </a:xfrm>
          <a:prstGeom prst="rect">
            <a:avLst/>
          </a:prstGeom>
          <a:solidFill>
            <a:srgbClr val="FFFFFF"/>
          </a:solidFill>
          <a:ln>
            <a:solidFill>
              <a:schemeClr val="tx1"/>
            </a:solidFill>
          </a:ln>
        </p:spPr>
      </p:pic>
      <p:sp>
        <p:nvSpPr>
          <p:cNvPr id="2" name="Rectangle 1"/>
          <p:cNvSpPr/>
          <p:nvPr/>
        </p:nvSpPr>
        <p:spPr>
          <a:xfrm>
            <a:off x="1220998" y="5629143"/>
            <a:ext cx="2400508" cy="338554"/>
          </a:xfrm>
          <a:prstGeom prst="rect">
            <a:avLst/>
          </a:prstGeom>
        </p:spPr>
        <p:txBody>
          <a:bodyPr wrap="square">
            <a:spAutoFit/>
          </a:bodyPr>
          <a:lstStyle/>
          <a:p>
            <a:r>
              <a:rPr lang="en-GB" sz="800" b="1" dirty="0"/>
              <a:t>Ground deformation after an earthquake </a:t>
            </a:r>
            <a:r>
              <a:rPr lang="en-US" sz="800" b="1" dirty="0"/>
              <a:t>© </a:t>
            </a:r>
            <a:r>
              <a:rPr lang="en-GB" sz="800" b="1" dirty="0"/>
              <a:t>National Geophysical Data Center (NGDC)</a:t>
            </a:r>
            <a:endParaRPr lang="en-GB" sz="800" dirty="0"/>
          </a:p>
        </p:txBody>
      </p:sp>
      <p:sp>
        <p:nvSpPr>
          <p:cNvPr id="3" name="Rectangle 2"/>
          <p:cNvSpPr/>
          <p:nvPr/>
        </p:nvSpPr>
        <p:spPr>
          <a:xfrm>
            <a:off x="6004270" y="6556443"/>
            <a:ext cx="1154519" cy="215444"/>
          </a:xfrm>
          <a:prstGeom prst="rect">
            <a:avLst/>
          </a:prstGeom>
        </p:spPr>
        <p:txBody>
          <a:bodyPr wrap="square">
            <a:spAutoFit/>
          </a:bodyPr>
          <a:lstStyle/>
          <a:p>
            <a:r>
              <a:rPr lang="en-US" sz="800" b="1" dirty="0"/>
              <a:t>Brickquake (ESEU)</a:t>
            </a:r>
            <a:endParaRPr lang="en-GB" sz="800" dirty="0"/>
          </a:p>
        </p:txBody>
      </p:sp>
      <p:sp>
        <p:nvSpPr>
          <p:cNvPr id="5" name="Rectangle 14">
            <a:extLst>
              <a:ext uri="{FF2B5EF4-FFF2-40B4-BE49-F238E27FC236}">
                <a16:creationId xmlns:a16="http://schemas.microsoft.com/office/drawing/2014/main" id="{C3B415CB-482A-401B-A2B0-A6F5673C3644}"/>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966165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027"/>
          <p:cNvSpPr txBox="1">
            <a:spLocks noChangeArrowheads="1"/>
          </p:cNvSpPr>
          <p:nvPr/>
        </p:nvSpPr>
        <p:spPr bwMode="auto">
          <a:xfrm>
            <a:off x="1355725" y="1412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a:latin typeface="Times New Roman" pitchFamily="18" charset="0"/>
            </a:endParaRPr>
          </a:p>
        </p:txBody>
      </p:sp>
      <p:sp>
        <p:nvSpPr>
          <p:cNvPr id="77827" name="Rectangle 1030"/>
          <p:cNvSpPr>
            <a:spLocks noChangeArrowheads="1"/>
          </p:cNvSpPr>
          <p:nvPr/>
        </p:nvSpPr>
        <p:spPr bwMode="auto">
          <a:xfrm>
            <a:off x="2876550" y="1041400"/>
            <a:ext cx="3441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Mid-Atlantic ridge</a:t>
            </a:r>
          </a:p>
        </p:txBody>
      </p:sp>
      <p:pic>
        <p:nvPicPr>
          <p:cNvPr id="77828" name="Picture 6" descr="UNEP Mid-Atlantic 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175" y="1550988"/>
            <a:ext cx="3541713" cy="4741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29" name="Text Box 7"/>
          <p:cNvSpPr txBox="1">
            <a:spLocks noChangeArrowheads="1"/>
          </p:cNvSpPr>
          <p:nvPr/>
        </p:nvSpPr>
        <p:spPr bwMode="auto">
          <a:xfrm>
            <a:off x="2956051" y="6340475"/>
            <a:ext cx="32239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800" b="1" dirty="0"/>
              <a:t>http://maps.grida.no/go/graphic/world-ocean-bathymetric-map</a:t>
            </a:r>
          </a:p>
          <a:p>
            <a:pPr algn="ctr" eaLnBrk="1" hangingPunct="1"/>
            <a:r>
              <a:rPr lang="en-GB" sz="800" b="1" dirty="0"/>
              <a:t>(Hugo Ahlenius, UNEP/GRID-Arendal)</a:t>
            </a:r>
          </a:p>
        </p:txBody>
      </p:sp>
      <p:sp>
        <p:nvSpPr>
          <p:cNvPr id="2" name="Rectangle 14">
            <a:extLst>
              <a:ext uri="{FF2B5EF4-FFF2-40B4-BE49-F238E27FC236}">
                <a16:creationId xmlns:a16="http://schemas.microsoft.com/office/drawing/2014/main" id="{3EE8BF8D-8A12-4261-AF8F-990472AC5D14}"/>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2"/>
          <p:cNvSpPr>
            <a:spLocks noGrp="1"/>
          </p:cNvSpPr>
          <p:nvPr>
            <p:ph idx="4294967295"/>
          </p:nvPr>
        </p:nvSpPr>
        <p:spPr bwMode="auto">
          <a:xfrm>
            <a:off x="457200" y="1062038"/>
            <a:ext cx="8229600" cy="2012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gn="ctr">
              <a:buNone/>
            </a:pPr>
            <a:r>
              <a:rPr lang="en-GB" sz="2400" dirty="0"/>
              <a:t>Brickquake – can earthquakes be predicted?</a:t>
            </a:r>
          </a:p>
          <a:p>
            <a:pPr marL="0" indent="0" algn="ctr" eaLnBrk="1" hangingPunct="1">
              <a:buNone/>
            </a:pPr>
            <a:r>
              <a:rPr lang="en-GB" sz="2400" dirty="0"/>
              <a:t>How earthquakes work – </a:t>
            </a:r>
          </a:p>
          <a:p>
            <a:pPr algn="ctr" eaLnBrk="1" hangingPunct="1">
              <a:buFontTx/>
              <a:buNone/>
            </a:pPr>
            <a:r>
              <a:rPr lang="en-GB" sz="2400" dirty="0"/>
              <a:t>and how difficult they are to predict </a:t>
            </a:r>
          </a:p>
        </p:txBody>
      </p:sp>
      <p:pic>
        <p:nvPicPr>
          <p:cNvPr id="4" name="Picture 3"/>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t="20568" r="10024" b="28198"/>
          <a:stretch/>
        </p:blipFill>
        <p:spPr bwMode="auto">
          <a:xfrm>
            <a:off x="1189404" y="2817340"/>
            <a:ext cx="7287331" cy="3101546"/>
          </a:xfrm>
          <a:prstGeom prst="rect">
            <a:avLst/>
          </a:prstGeom>
          <a:solidFill>
            <a:srgbClr val="FFFFFF"/>
          </a:solidFill>
          <a:ln>
            <a:solidFill>
              <a:schemeClr val="tx1"/>
            </a:solidFill>
          </a:ln>
        </p:spPr>
      </p:pic>
      <p:sp>
        <p:nvSpPr>
          <p:cNvPr id="3" name="Rectangle 2"/>
          <p:cNvSpPr/>
          <p:nvPr/>
        </p:nvSpPr>
        <p:spPr>
          <a:xfrm>
            <a:off x="4348464" y="5988032"/>
            <a:ext cx="1154519" cy="215444"/>
          </a:xfrm>
          <a:prstGeom prst="rect">
            <a:avLst/>
          </a:prstGeom>
        </p:spPr>
        <p:txBody>
          <a:bodyPr wrap="square">
            <a:spAutoFit/>
          </a:bodyPr>
          <a:lstStyle/>
          <a:p>
            <a:r>
              <a:rPr lang="en-US" sz="800" b="1" dirty="0"/>
              <a:t>Brickquake (ESEU)</a:t>
            </a:r>
            <a:endParaRPr lang="en-GB" sz="800" dirty="0"/>
          </a:p>
        </p:txBody>
      </p:sp>
      <p:sp>
        <p:nvSpPr>
          <p:cNvPr id="2" name="Rectangle 14">
            <a:extLst>
              <a:ext uri="{FF2B5EF4-FFF2-40B4-BE49-F238E27FC236}">
                <a16:creationId xmlns:a16="http://schemas.microsoft.com/office/drawing/2014/main" id="{53118A95-8F87-4502-B85B-CB926C172D53}"/>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2226155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2"/>
          <p:cNvSpPr>
            <a:spLocks noGrp="1"/>
          </p:cNvSpPr>
          <p:nvPr>
            <p:ph idx="4294967295"/>
          </p:nvPr>
        </p:nvSpPr>
        <p:spPr bwMode="auto">
          <a:xfrm>
            <a:off x="457200" y="1062038"/>
            <a:ext cx="8229600" cy="2012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gn="ctr">
              <a:buNone/>
            </a:pPr>
            <a:r>
              <a:rPr lang="en-GB" sz="2400" dirty="0"/>
              <a:t>Brickquake – can earthquakes be predicted?</a:t>
            </a:r>
          </a:p>
          <a:p>
            <a:pPr marL="0" indent="0" algn="ctr" eaLnBrk="1" hangingPunct="1">
              <a:buNone/>
            </a:pPr>
            <a:r>
              <a:rPr lang="en-GB" sz="2400" dirty="0"/>
              <a:t>How earthquakes work – </a:t>
            </a:r>
          </a:p>
          <a:p>
            <a:pPr algn="ctr" eaLnBrk="1" hangingPunct="1">
              <a:buFontTx/>
              <a:buNone/>
            </a:pPr>
            <a:r>
              <a:rPr lang="en-GB" sz="2400" dirty="0"/>
              <a:t>and how difficult they are to predict </a:t>
            </a:r>
          </a:p>
        </p:txBody>
      </p:sp>
      <p:pic>
        <p:nvPicPr>
          <p:cNvPr id="5" name="Picture 4"/>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6384" y="2660412"/>
            <a:ext cx="8268510" cy="3292915"/>
          </a:xfrm>
          <a:prstGeom prst="rect">
            <a:avLst/>
          </a:prstGeom>
          <a:solidFill>
            <a:srgbClr val="FFFFFF"/>
          </a:solidFill>
          <a:ln>
            <a:solidFill>
              <a:schemeClr val="tx1"/>
            </a:solidFill>
          </a:ln>
        </p:spPr>
      </p:pic>
      <p:sp>
        <p:nvSpPr>
          <p:cNvPr id="4" name="Rectangle 3"/>
          <p:cNvSpPr/>
          <p:nvPr/>
        </p:nvSpPr>
        <p:spPr>
          <a:xfrm>
            <a:off x="3056533" y="5953327"/>
            <a:ext cx="3392906" cy="215444"/>
          </a:xfrm>
          <a:prstGeom prst="rect">
            <a:avLst/>
          </a:prstGeom>
        </p:spPr>
        <p:txBody>
          <a:bodyPr wrap="square">
            <a:spAutoFit/>
          </a:bodyPr>
          <a:lstStyle/>
          <a:p>
            <a:r>
              <a:rPr lang="en-US" sz="800" b="1" dirty="0"/>
              <a:t>Brickquake – can earthquakes be predicted (diagram) © ESEU</a:t>
            </a:r>
            <a:endParaRPr lang="en-GB" sz="800" dirty="0"/>
          </a:p>
        </p:txBody>
      </p:sp>
      <p:sp>
        <p:nvSpPr>
          <p:cNvPr id="3" name="Rectangle 14">
            <a:extLst>
              <a:ext uri="{FF2B5EF4-FFF2-40B4-BE49-F238E27FC236}">
                <a16:creationId xmlns:a16="http://schemas.microsoft.com/office/drawing/2014/main" id="{BCD7E596-A724-4CDB-8F2E-E4584388F8C0}"/>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4009167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nvPr>
        </p:nvGraphicFramePr>
        <p:xfrm>
          <a:off x="717550" y="4916488"/>
          <a:ext cx="4572000" cy="1621156"/>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28575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500" b="1" i="0" u="none" strike="noStrike" cap="none" normalizeH="0" baseline="0" dirty="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solidFill>
                          <a:effectLst/>
                          <a:latin typeface="Arial" pitchFamily="34" charset="0"/>
                          <a:cs typeface="Times New Roman" pitchFamily="18" charset="0"/>
                        </a:rPr>
                        <a:t>‘Brickquake’ results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500" b="1" i="0" u="none" strike="noStrike" cap="none" normalizeH="0" baseline="0" dirty="0">
                        <a:ln>
                          <a:noFill/>
                        </a:ln>
                        <a:solidFill>
                          <a:schemeClr val="tx1"/>
                        </a:solidFill>
                        <a:effectLst/>
                        <a:latin typeface="Arial" pitchFamily="34" charset="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286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Distance moved</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(cm)</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Force</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(Newtons)</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Relative energy released</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14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2</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15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30</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14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7.5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45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337.5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14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3.5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35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122.5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14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4</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25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100</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13724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8" name="TextBox 7"/>
          <p:cNvSpPr txBox="1"/>
          <p:nvPr/>
        </p:nvSpPr>
        <p:spPr>
          <a:xfrm>
            <a:off x="5751514" y="1538288"/>
            <a:ext cx="2640012" cy="1015663"/>
          </a:xfrm>
          <a:prstGeom prst="rect">
            <a:avLst/>
          </a:prstGeom>
          <a:noFill/>
        </p:spPr>
        <p:txBody>
          <a:bodyPr wrap="square">
            <a:spAutoFit/>
          </a:bodyPr>
          <a:lstStyle/>
          <a:p>
            <a:pPr lvl="0" algn="ctr"/>
            <a:r>
              <a:rPr lang="en-GB" sz="2000" dirty="0"/>
              <a:t>‘Brickquake’ – can earthquakes be predicted?</a:t>
            </a:r>
          </a:p>
        </p:txBody>
      </p:sp>
      <p:pic>
        <p:nvPicPr>
          <p:cNvPr id="137249" name="Picture 5" descr="10a_distr_of_earthquake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4688" y="1133559"/>
            <a:ext cx="4724400" cy="3340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358483" y="4510316"/>
            <a:ext cx="3356809" cy="215444"/>
          </a:xfrm>
          <a:prstGeom prst="rect">
            <a:avLst/>
          </a:prstGeom>
        </p:spPr>
        <p:txBody>
          <a:bodyPr wrap="square">
            <a:spAutoFit/>
          </a:bodyPr>
          <a:lstStyle/>
          <a:p>
            <a:r>
              <a:rPr lang="en-GB" sz="800" b="1" dirty="0"/>
              <a:t>Distribution of earthquakes – source unknown, redrawn by ESEU </a:t>
            </a:r>
            <a:endParaRPr lang="en-GB" sz="800" dirty="0"/>
          </a:p>
        </p:txBody>
      </p:sp>
      <p:sp>
        <p:nvSpPr>
          <p:cNvPr id="10" name="Rectangle 9"/>
          <p:cNvSpPr/>
          <p:nvPr/>
        </p:nvSpPr>
        <p:spPr>
          <a:xfrm>
            <a:off x="6593305" y="6077897"/>
            <a:ext cx="1215189" cy="215444"/>
          </a:xfrm>
          <a:prstGeom prst="rect">
            <a:avLst/>
          </a:prstGeom>
        </p:spPr>
        <p:txBody>
          <a:bodyPr wrap="square">
            <a:spAutoFit/>
          </a:bodyPr>
          <a:lstStyle/>
          <a:p>
            <a:r>
              <a:rPr lang="en-GB" sz="800" b="1" dirty="0"/>
              <a:t>Brickquake (ESEU) </a:t>
            </a:r>
            <a:endParaRPr lang="en-GB" sz="800" dirty="0"/>
          </a:p>
        </p:txBody>
      </p:sp>
      <p:pic>
        <p:nvPicPr>
          <p:cNvPr id="3" name="Picture 2" descr="A person standing in front of a box&#10;&#10;Description automatically generated">
            <a:extLst>
              <a:ext uri="{FF2B5EF4-FFF2-40B4-BE49-F238E27FC236}">
                <a16:creationId xmlns:a16="http://schemas.microsoft.com/office/drawing/2014/main" id="{9D86290C-10C9-47CC-BDBA-938597F34A8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724144" y="2617244"/>
            <a:ext cx="3182112" cy="3304032"/>
          </a:xfrm>
          <a:prstGeom prst="rect">
            <a:avLst/>
          </a:prstGeom>
        </p:spPr>
      </p:pic>
      <p:sp>
        <p:nvSpPr>
          <p:cNvPr id="2" name="Rectangle 14">
            <a:extLst>
              <a:ext uri="{FF2B5EF4-FFF2-40B4-BE49-F238E27FC236}">
                <a16:creationId xmlns:a16="http://schemas.microsoft.com/office/drawing/2014/main" id="{BDE0C85E-FEE6-42CC-84F0-42ED6353E83A}"/>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5489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4456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latin typeface="Calibri" panose="020F0502020204030204" pitchFamily="34" charset="0"/>
                <a:ea typeface="Calibri" panose="020F0502020204030204" pitchFamily="34" charset="0"/>
                <a:cs typeface="Times New Roman" panose="02020603050405020304" pitchFamily="18" charset="0"/>
              </a:rPr>
              <a:t>Party popper eruption</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329B1629-DA2C-4B20-8E5B-4CB699C05602}"/>
              </a:ext>
            </a:extLst>
          </p:cNvPr>
          <p:cNvSpPr txBox="1"/>
          <p:nvPr/>
        </p:nvSpPr>
        <p:spPr>
          <a:xfrm>
            <a:off x="775504" y="5370652"/>
            <a:ext cx="7974957" cy="646331"/>
          </a:xfrm>
          <a:prstGeom prst="rect">
            <a:avLst/>
          </a:prstGeom>
          <a:noFill/>
        </p:spPr>
        <p:txBody>
          <a:bodyPr wrap="square" rtlCol="0">
            <a:spAutoFit/>
          </a:bodyPr>
          <a:lstStyle/>
          <a:p>
            <a:pPr algn="ctr"/>
            <a:r>
              <a:rPr lang="en-GB" dirty="0"/>
              <a:t>Go to: </a:t>
            </a:r>
            <a:r>
              <a:rPr lang="en-GB" dirty="0">
                <a:hlinkClick r:id="rId4"/>
              </a:rPr>
              <a:t>https://www.earthlearningidea.com/Video/V34_Party_poppers.html</a:t>
            </a:r>
            <a:r>
              <a:rPr lang="en-GB" dirty="0"/>
              <a:t> hyperlink</a:t>
            </a:r>
          </a:p>
        </p:txBody>
      </p:sp>
    </p:spTree>
    <p:extLst>
      <p:ext uri="{BB962C8B-B14F-4D97-AF65-F5344CB8AC3E}">
        <p14:creationId xmlns:p14="http://schemas.microsoft.com/office/powerpoint/2010/main" val="2374895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ontent Placeholder 2"/>
          <p:cNvSpPr>
            <a:spLocks noGrp="1"/>
          </p:cNvSpPr>
          <p:nvPr>
            <p:ph idx="4294967295"/>
          </p:nvPr>
        </p:nvSpPr>
        <p:spPr bwMode="auto">
          <a:xfrm>
            <a:off x="1746250" y="1160463"/>
            <a:ext cx="5678487"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Tx/>
              <a:buNone/>
            </a:pPr>
            <a:r>
              <a:rPr lang="en-GB" sz="2400" dirty="0"/>
              <a:t>How predictable are volcanic eruptions? – party popper simulation</a:t>
            </a:r>
          </a:p>
        </p:txBody>
      </p:sp>
      <p:pic>
        <p:nvPicPr>
          <p:cNvPr id="144387" name="Picture 8"/>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l="36394" t="25000" r="34065" b="22287"/>
          <a:stretch>
            <a:fillRect/>
          </a:stretch>
        </p:blipFill>
        <p:spPr bwMode="auto">
          <a:xfrm>
            <a:off x="1281970" y="2083285"/>
            <a:ext cx="3228740" cy="43203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264511" y="6415983"/>
            <a:ext cx="3118968" cy="215444"/>
          </a:xfrm>
          <a:prstGeom prst="rect">
            <a:avLst/>
          </a:prstGeom>
        </p:spPr>
        <p:txBody>
          <a:bodyPr wrap="square">
            <a:spAutoFit/>
          </a:bodyPr>
          <a:lstStyle/>
          <a:p>
            <a:r>
              <a:rPr lang="en-GB" sz="800" b="1" dirty="0"/>
              <a:t>Set-up for the party popper activity © Peter Kennett, ESEU</a:t>
            </a:r>
          </a:p>
        </p:txBody>
      </p:sp>
      <p:pic>
        <p:nvPicPr>
          <p:cNvPr id="9" name="Picture 8">
            <a:extLst>
              <a:ext uri="{FF2B5EF4-FFF2-40B4-BE49-F238E27FC236}">
                <a16:creationId xmlns:a16="http://schemas.microsoft.com/office/drawing/2014/main" id="{3C9A9E75-B50D-4C81-8BEE-D70C032072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l="36394" t="25000" r="34065" b="22287"/>
          <a:stretch>
            <a:fillRect/>
          </a:stretch>
        </p:blipFill>
        <p:spPr bwMode="auto">
          <a:xfrm flipH="1">
            <a:off x="5141397" y="2087404"/>
            <a:ext cx="3228740" cy="43203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4">
            <a:extLst>
              <a:ext uri="{FF2B5EF4-FFF2-40B4-BE49-F238E27FC236}">
                <a16:creationId xmlns:a16="http://schemas.microsoft.com/office/drawing/2014/main" id="{B883E90B-E379-4A0F-B3C3-C9AFF6625709}"/>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1191064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ontent Placeholder 2"/>
          <p:cNvSpPr>
            <a:spLocks noGrp="1"/>
          </p:cNvSpPr>
          <p:nvPr>
            <p:ph idx="4294967295"/>
          </p:nvPr>
        </p:nvSpPr>
        <p:spPr bwMode="auto">
          <a:xfrm>
            <a:off x="1235676" y="1160463"/>
            <a:ext cx="7389340"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Tx/>
              <a:buNone/>
            </a:pPr>
            <a:r>
              <a:rPr lang="en-GB" sz="2400" dirty="0"/>
              <a:t>How predictable are volcanic eruptions? – party popper simulation – the result of 156 attempts</a:t>
            </a:r>
          </a:p>
        </p:txBody>
      </p:sp>
      <p:pic>
        <p:nvPicPr>
          <p:cNvPr id="8" name="Picture 7">
            <a:extLst>
              <a:ext uri="{FF2B5EF4-FFF2-40B4-BE49-F238E27FC236}">
                <a16:creationId xmlns:a16="http://schemas.microsoft.com/office/drawing/2014/main" id="{42980E3C-1D87-4695-9EAA-B178192930A8}"/>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271" t="8238" r="17559" b="25839"/>
          <a:stretch/>
        </p:blipFill>
        <p:spPr bwMode="auto">
          <a:xfrm>
            <a:off x="1889338" y="2075420"/>
            <a:ext cx="6340261" cy="4325380"/>
          </a:xfrm>
          <a:prstGeom prst="rect">
            <a:avLst/>
          </a:prstGeom>
          <a:solidFill>
            <a:srgbClr val="FFFFFF"/>
          </a:solidFill>
          <a:ln>
            <a:solidFill>
              <a:schemeClr val="tx1"/>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E6F096D3-7DEE-442B-BA10-B8431E13D140}"/>
              </a:ext>
            </a:extLst>
          </p:cNvPr>
          <p:cNvSpPr txBox="1"/>
          <p:nvPr/>
        </p:nvSpPr>
        <p:spPr>
          <a:xfrm>
            <a:off x="3299254" y="6425514"/>
            <a:ext cx="3682314" cy="338554"/>
          </a:xfrm>
          <a:prstGeom prst="rect">
            <a:avLst/>
          </a:prstGeom>
          <a:noFill/>
        </p:spPr>
        <p:txBody>
          <a:bodyPr wrap="square" rtlCol="0">
            <a:spAutoFit/>
          </a:bodyPr>
          <a:lstStyle/>
          <a:p>
            <a:pPr algn="ctr"/>
            <a:r>
              <a:rPr lang="en-GB" sz="800" b="1" dirty="0"/>
              <a:t>© David Bailey, British Geological Survey</a:t>
            </a:r>
          </a:p>
          <a:p>
            <a:pPr algn="ctr"/>
            <a:endParaRPr lang="en-GB" sz="800" b="1" dirty="0"/>
          </a:p>
        </p:txBody>
      </p:sp>
      <p:sp>
        <p:nvSpPr>
          <p:cNvPr id="2" name="Rectangle 14">
            <a:extLst>
              <a:ext uri="{FF2B5EF4-FFF2-40B4-BE49-F238E27FC236}">
                <a16:creationId xmlns:a16="http://schemas.microsoft.com/office/drawing/2014/main" id="{6F3C68C7-DFD7-4054-A507-CD057203B0DF}"/>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631001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ontent Placeholder 2"/>
          <p:cNvSpPr>
            <a:spLocks noGrp="1"/>
          </p:cNvSpPr>
          <p:nvPr>
            <p:ph idx="4294967295"/>
          </p:nvPr>
        </p:nvSpPr>
        <p:spPr bwMode="auto">
          <a:xfrm>
            <a:off x="1746250" y="1160463"/>
            <a:ext cx="5678487"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Tx/>
              <a:buNone/>
            </a:pPr>
            <a:r>
              <a:rPr lang="en-GB" sz="2400" dirty="0"/>
              <a:t>How predictable are volcanic eruptions? – party popper simulation</a:t>
            </a:r>
          </a:p>
        </p:txBody>
      </p:sp>
      <p:sp>
        <p:nvSpPr>
          <p:cNvPr id="3" name="Rectangle 2"/>
          <p:cNvSpPr/>
          <p:nvPr/>
        </p:nvSpPr>
        <p:spPr>
          <a:xfrm>
            <a:off x="3853937" y="6642556"/>
            <a:ext cx="2363147" cy="215444"/>
          </a:xfrm>
          <a:prstGeom prst="rect">
            <a:avLst/>
          </a:prstGeom>
        </p:spPr>
        <p:txBody>
          <a:bodyPr wrap="none">
            <a:spAutoFit/>
          </a:bodyPr>
          <a:lstStyle/>
          <a:p>
            <a:r>
              <a:rPr lang="en-GB" sz="800" b="1" dirty="0"/>
              <a:t>Volcano alert ‘Chance cards’ © David Turner</a:t>
            </a:r>
          </a:p>
        </p:txBody>
      </p:sp>
      <p:pic>
        <p:nvPicPr>
          <p:cNvPr id="5" name="Picture 4">
            <a:extLst>
              <a:ext uri="{FF2B5EF4-FFF2-40B4-BE49-F238E27FC236}">
                <a16:creationId xmlns:a16="http://schemas.microsoft.com/office/drawing/2014/main" id="{9A40F538-751A-4483-BE83-41C0247948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5811" t="28018" r="10271" b="14565"/>
          <a:stretch/>
        </p:blipFill>
        <p:spPr>
          <a:xfrm>
            <a:off x="2164711" y="1952366"/>
            <a:ext cx="6435594" cy="4732638"/>
          </a:xfrm>
          <a:prstGeom prst="rect">
            <a:avLst/>
          </a:prstGeom>
        </p:spPr>
      </p:pic>
      <p:sp>
        <p:nvSpPr>
          <p:cNvPr id="9" name="Content Placeholder 2">
            <a:extLst>
              <a:ext uri="{FF2B5EF4-FFF2-40B4-BE49-F238E27FC236}">
                <a16:creationId xmlns:a16="http://schemas.microsoft.com/office/drawing/2014/main" id="{0A72427C-781A-4C72-A3E3-4A9FFF8B2B8F}"/>
              </a:ext>
            </a:extLst>
          </p:cNvPr>
          <p:cNvSpPr txBox="1">
            <a:spLocks/>
          </p:cNvSpPr>
          <p:nvPr/>
        </p:nvSpPr>
        <p:spPr bwMode="auto">
          <a:xfrm>
            <a:off x="539408" y="2153123"/>
            <a:ext cx="1511814"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FontTx/>
              <a:buNone/>
            </a:pPr>
            <a:r>
              <a:rPr lang="en-GB" sz="2400" kern="0" dirty="0"/>
              <a:t>Party popper eruption ‘chance’ cards</a:t>
            </a:r>
          </a:p>
        </p:txBody>
      </p:sp>
      <p:sp>
        <p:nvSpPr>
          <p:cNvPr id="2" name="Rectangle 14">
            <a:extLst>
              <a:ext uri="{FF2B5EF4-FFF2-40B4-BE49-F238E27FC236}">
                <a16:creationId xmlns:a16="http://schemas.microsoft.com/office/drawing/2014/main" id="{45BC197B-657D-47FB-BD49-8A451E41B9D1}"/>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1070405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28801" y="3874169"/>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Plate plenary</a:t>
            </a:r>
          </a:p>
        </p:txBody>
      </p:sp>
      <p:sp>
        <p:nvSpPr>
          <p:cNvPr id="7" name="TextBox 6">
            <a:extLst>
              <a:ext uri="{FF2B5EF4-FFF2-40B4-BE49-F238E27FC236}">
                <a16:creationId xmlns:a16="http://schemas.microsoft.com/office/drawing/2014/main" id="{CA453EB2-1DBE-4981-A7AF-99937215BCA1}"/>
              </a:ext>
            </a:extLst>
          </p:cNvPr>
          <p:cNvSpPr txBox="1"/>
          <p:nvPr/>
        </p:nvSpPr>
        <p:spPr>
          <a:xfrm>
            <a:off x="499872" y="5370652"/>
            <a:ext cx="8506621" cy="369332"/>
          </a:xfrm>
          <a:prstGeom prst="rect">
            <a:avLst/>
          </a:prstGeom>
          <a:noFill/>
        </p:spPr>
        <p:txBody>
          <a:bodyPr wrap="square" rtlCol="0">
            <a:spAutoFit/>
          </a:bodyPr>
          <a:lstStyle/>
          <a:p>
            <a:pPr algn="ctr"/>
            <a:r>
              <a:rPr lang="en-GB" dirty="0"/>
              <a:t>Go to: </a:t>
            </a:r>
            <a:r>
              <a:rPr lang="en-GB" dirty="0">
                <a:hlinkClick r:id="rId4"/>
              </a:rPr>
              <a:t>https://www.earthlearningidea.com/Video/V35_Plate_plenary.html</a:t>
            </a:r>
            <a:r>
              <a:rPr lang="en-GB" dirty="0"/>
              <a:t> hyperlink</a:t>
            </a:r>
          </a:p>
        </p:txBody>
      </p:sp>
    </p:spTree>
    <p:extLst>
      <p:ext uri="{BB962C8B-B14F-4D97-AF65-F5344CB8AC3E}">
        <p14:creationId xmlns:p14="http://schemas.microsoft.com/office/powerpoint/2010/main" val="3382094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Content Placeholder 2"/>
          <p:cNvSpPr>
            <a:spLocks noGrp="1"/>
          </p:cNvSpPr>
          <p:nvPr>
            <p:ph idx="4294967295"/>
          </p:nvPr>
        </p:nvSpPr>
        <p:spPr bwMode="auto">
          <a:xfrm>
            <a:off x="473075" y="1038225"/>
            <a:ext cx="8229600" cy="938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endParaRPr lang="en-GB" sz="2400" dirty="0"/>
          </a:p>
          <a:p>
            <a:pPr algn="ctr" eaLnBrk="1" hangingPunct="1">
              <a:buFontTx/>
              <a:buNone/>
            </a:pPr>
            <a:r>
              <a:rPr lang="en-GB" sz="2400" dirty="0"/>
              <a:t>What am I doing?</a:t>
            </a:r>
          </a:p>
        </p:txBody>
      </p:sp>
      <p:pic>
        <p:nvPicPr>
          <p:cNvPr id="138242" name="Picture 2" descr="File:30th St hiline balancing on rails jeh.jpg"/>
          <p:cNvPicPr>
            <a:picLocks noChangeAspect="1" noChangeArrowheads="1"/>
          </p:cNvPicPr>
          <p:nvPr/>
        </p:nvPicPr>
        <p:blipFill rotWithShape="1">
          <a:blip r:embed="rId3">
            <a:extLst>
              <a:ext uri="{28A0092B-C50C-407E-A947-70E740481C1C}">
                <a14:useLocalDpi xmlns:a14="http://schemas.microsoft.com/office/drawing/2010/main" val="0"/>
              </a:ext>
            </a:extLst>
          </a:blip>
          <a:srcRect l="14972" t="12971" r="43699" b="16736"/>
          <a:stretch/>
        </p:blipFill>
        <p:spPr bwMode="auto">
          <a:xfrm>
            <a:off x="3363912" y="2466975"/>
            <a:ext cx="2447925" cy="33987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940425" y="5157861"/>
            <a:ext cx="2762250" cy="707886"/>
          </a:xfrm>
          <a:prstGeom prst="rect">
            <a:avLst/>
          </a:prstGeom>
        </p:spPr>
        <p:txBody>
          <a:bodyPr wrap="square">
            <a:spAutoFit/>
          </a:bodyPr>
          <a:lstStyle/>
          <a:p>
            <a:r>
              <a:rPr lang="en-GB" sz="1000" i="1" dirty="0"/>
              <a:t>Published by Jim Henderson under the Creative Commons CC0 1.0 Universal Public Domain Dedication as File:30th St hiline balancing on rails jeh.jpg</a:t>
            </a:r>
          </a:p>
        </p:txBody>
      </p:sp>
      <p:sp>
        <p:nvSpPr>
          <p:cNvPr id="3" name="Rectangle 14">
            <a:extLst>
              <a:ext uri="{FF2B5EF4-FFF2-40B4-BE49-F238E27FC236}">
                <a16:creationId xmlns:a16="http://schemas.microsoft.com/office/drawing/2014/main" id="{D8C0C839-2721-4F84-9AE4-10E9B34C510D}"/>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ontent Placeholder 2"/>
          <p:cNvSpPr>
            <a:spLocks noGrp="1"/>
          </p:cNvSpPr>
          <p:nvPr>
            <p:ph idx="4294967295"/>
          </p:nvPr>
        </p:nvSpPr>
        <p:spPr bwMode="auto">
          <a:xfrm>
            <a:off x="3481388" y="1047750"/>
            <a:ext cx="2159000" cy="414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Plate-riding</a:t>
            </a:r>
          </a:p>
        </p:txBody>
      </p:sp>
      <p:pic>
        <p:nvPicPr>
          <p:cNvPr id="133123" name="Picture 4" descr="File:Surfing in Hawa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624013"/>
            <a:ext cx="6705600" cy="3554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124" name="Picture 2" descr="File:Globe.png"/>
          <p:cNvPicPr>
            <a:picLocks noChangeAspect="1" noChangeArrowheads="1"/>
          </p:cNvPicPr>
          <p:nvPr/>
        </p:nvPicPr>
        <p:blipFill rotWithShape="1">
          <a:blip r:embed="rId4">
            <a:extLst>
              <a:ext uri="{28A0092B-C50C-407E-A947-70E740481C1C}">
                <a14:useLocalDpi xmlns:a14="http://schemas.microsoft.com/office/drawing/2010/main" val="0"/>
              </a:ext>
            </a:extLst>
          </a:blip>
          <a:srcRect b="62623"/>
          <a:stretch/>
        </p:blipFill>
        <p:spPr bwMode="auto">
          <a:xfrm>
            <a:off x="1811338" y="4872038"/>
            <a:ext cx="533400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31242" y="6402248"/>
            <a:ext cx="1180096" cy="338554"/>
          </a:xfrm>
          <a:prstGeom prst="rect">
            <a:avLst/>
          </a:prstGeom>
        </p:spPr>
        <p:txBody>
          <a:bodyPr wrap="square">
            <a:spAutoFit/>
          </a:bodyPr>
          <a:lstStyle/>
          <a:p>
            <a:r>
              <a:rPr lang="en-GB" sz="800" b="1" dirty="0"/>
              <a:t>Image of the Earth © Noldoaran</a:t>
            </a:r>
            <a:endParaRPr lang="en-GB" sz="800" dirty="0"/>
          </a:p>
        </p:txBody>
      </p:sp>
      <p:sp>
        <p:nvSpPr>
          <p:cNvPr id="7" name="Rectangle 6"/>
          <p:cNvSpPr/>
          <p:nvPr/>
        </p:nvSpPr>
        <p:spPr>
          <a:xfrm>
            <a:off x="6042025" y="4827171"/>
            <a:ext cx="1901825" cy="338554"/>
          </a:xfrm>
          <a:prstGeom prst="rect">
            <a:avLst/>
          </a:prstGeom>
        </p:spPr>
        <p:txBody>
          <a:bodyPr wrap="square">
            <a:spAutoFit/>
          </a:bodyPr>
          <a:lstStyle/>
          <a:p>
            <a:pPr algn="r"/>
            <a:r>
              <a:rPr lang="en-GB" sz="800" b="1" dirty="0"/>
              <a:t>‘Surfer’ by United States Marine Corps (public domain)</a:t>
            </a:r>
            <a:endParaRPr lang="en-GB" sz="800" dirty="0"/>
          </a:p>
        </p:txBody>
      </p:sp>
      <p:sp>
        <p:nvSpPr>
          <p:cNvPr id="2" name="Rectangle 14">
            <a:extLst>
              <a:ext uri="{FF2B5EF4-FFF2-40B4-BE49-F238E27FC236}">
                <a16:creationId xmlns:a16="http://schemas.microsoft.com/office/drawing/2014/main" id="{D654AB51-ADD8-47EB-9AC6-F055E24D14DE}"/>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ChangeArrowheads="1"/>
          </p:cNvSpPr>
          <p:nvPr/>
        </p:nvSpPr>
        <p:spPr bwMode="auto">
          <a:xfrm>
            <a:off x="2947988" y="1041400"/>
            <a:ext cx="32543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Icelandic-type eruption</a:t>
            </a:r>
          </a:p>
        </p:txBody>
      </p:sp>
      <p:pic>
        <p:nvPicPr>
          <p:cNvPr id="79875" name="Picture 5" descr="19591114_2045_JPE_L"/>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4225" y="1635125"/>
            <a:ext cx="762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63386" y="6397625"/>
            <a:ext cx="4823578" cy="215444"/>
          </a:xfrm>
          <a:prstGeom prst="rect">
            <a:avLst/>
          </a:prstGeom>
        </p:spPr>
        <p:txBody>
          <a:bodyPr wrap="square">
            <a:spAutoFit/>
          </a:bodyPr>
          <a:lstStyle/>
          <a:p>
            <a:r>
              <a:rPr lang="en-US" sz="800" b="1" dirty="0"/>
              <a:t>Icelandic-type eruption - </a:t>
            </a:r>
            <a:r>
              <a:rPr lang="en-GB" sz="800" b="1" dirty="0"/>
              <a:t>reproduced with kind permission of U.S. Department of Interior, USGS</a:t>
            </a:r>
          </a:p>
        </p:txBody>
      </p:sp>
      <p:sp>
        <p:nvSpPr>
          <p:cNvPr id="4" name="Rectangle 14">
            <a:extLst>
              <a:ext uri="{FF2B5EF4-FFF2-40B4-BE49-F238E27FC236}">
                <a16:creationId xmlns:a16="http://schemas.microsoft.com/office/drawing/2014/main" id="{682665FD-0877-4916-B5DF-8A93218CD527}"/>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Content Placeholder 2"/>
          <p:cNvSpPr>
            <a:spLocks noGrp="1"/>
          </p:cNvSpPr>
          <p:nvPr>
            <p:ph idx="4294967295"/>
          </p:nvPr>
        </p:nvSpPr>
        <p:spPr bwMode="auto">
          <a:xfrm>
            <a:off x="3505200" y="1047750"/>
            <a:ext cx="2159000" cy="414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Plate-riding</a:t>
            </a:r>
          </a:p>
        </p:txBody>
      </p:sp>
      <p:pic>
        <p:nvPicPr>
          <p:cNvPr id="134147" name="Picture 4" descr="File:Surfing in Hawa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611313"/>
            <a:ext cx="6705600" cy="3554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4148" name="Picture 2" descr="File:Globe.png"/>
          <p:cNvPicPr>
            <a:picLocks noChangeAspect="1" noChangeArrowheads="1"/>
          </p:cNvPicPr>
          <p:nvPr/>
        </p:nvPicPr>
        <p:blipFill rotWithShape="1">
          <a:blip r:embed="rId4">
            <a:extLst>
              <a:ext uri="{28A0092B-C50C-407E-A947-70E740481C1C}">
                <a14:useLocalDpi xmlns:a14="http://schemas.microsoft.com/office/drawing/2010/main" val="0"/>
              </a:ext>
            </a:extLst>
          </a:blip>
          <a:srcRect b="62385"/>
          <a:stretch/>
        </p:blipFill>
        <p:spPr bwMode="auto">
          <a:xfrm>
            <a:off x="1798638" y="4859338"/>
            <a:ext cx="53340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Box 4"/>
          <p:cNvSpPr txBox="1">
            <a:spLocks noChangeArrowheads="1"/>
          </p:cNvSpPr>
          <p:nvPr/>
        </p:nvSpPr>
        <p:spPr bwMode="auto">
          <a:xfrm>
            <a:off x="5820352" y="1592113"/>
            <a:ext cx="3184525" cy="646331"/>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‘What is happening in front of me?’</a:t>
            </a:r>
          </a:p>
        </p:txBody>
      </p:sp>
      <p:sp>
        <p:nvSpPr>
          <p:cNvPr id="134150" name="TextBox 5"/>
          <p:cNvSpPr txBox="1">
            <a:spLocks noChangeArrowheads="1"/>
          </p:cNvSpPr>
          <p:nvPr/>
        </p:nvSpPr>
        <p:spPr bwMode="auto">
          <a:xfrm>
            <a:off x="747711" y="1594857"/>
            <a:ext cx="2700337" cy="369332"/>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‘How fast am I going?’</a:t>
            </a:r>
          </a:p>
        </p:txBody>
      </p:sp>
      <p:sp>
        <p:nvSpPr>
          <p:cNvPr id="7" name="Rectangle 6"/>
          <p:cNvSpPr/>
          <p:nvPr/>
        </p:nvSpPr>
        <p:spPr>
          <a:xfrm>
            <a:off x="6042025" y="4827171"/>
            <a:ext cx="1901825" cy="338554"/>
          </a:xfrm>
          <a:prstGeom prst="rect">
            <a:avLst/>
          </a:prstGeom>
        </p:spPr>
        <p:txBody>
          <a:bodyPr wrap="square">
            <a:spAutoFit/>
          </a:bodyPr>
          <a:lstStyle/>
          <a:p>
            <a:pPr algn="r"/>
            <a:r>
              <a:rPr lang="en-GB" sz="800" b="1" dirty="0"/>
              <a:t>‘Surfer’ by United States Marine Corps (public domain)</a:t>
            </a:r>
            <a:endParaRPr lang="en-GB" sz="800" dirty="0"/>
          </a:p>
        </p:txBody>
      </p:sp>
      <p:sp>
        <p:nvSpPr>
          <p:cNvPr id="8" name="Rectangle 7"/>
          <p:cNvSpPr/>
          <p:nvPr/>
        </p:nvSpPr>
        <p:spPr>
          <a:xfrm>
            <a:off x="631242" y="6402248"/>
            <a:ext cx="1180096" cy="338554"/>
          </a:xfrm>
          <a:prstGeom prst="rect">
            <a:avLst/>
          </a:prstGeom>
        </p:spPr>
        <p:txBody>
          <a:bodyPr wrap="square">
            <a:spAutoFit/>
          </a:bodyPr>
          <a:lstStyle/>
          <a:p>
            <a:r>
              <a:rPr lang="en-GB" sz="800" b="1" dirty="0"/>
              <a:t>Image of the Earth © Noldoaran</a:t>
            </a:r>
            <a:endParaRPr lang="en-GB" sz="800" dirty="0"/>
          </a:p>
        </p:txBody>
      </p:sp>
      <p:sp>
        <p:nvSpPr>
          <p:cNvPr id="10" name="TextBox 5">
            <a:extLst>
              <a:ext uri="{FF2B5EF4-FFF2-40B4-BE49-F238E27FC236}">
                <a16:creationId xmlns:a16="http://schemas.microsoft.com/office/drawing/2014/main" id="{94E335B5-2E40-4B23-9558-F76DC8370270}"/>
              </a:ext>
            </a:extLst>
          </p:cNvPr>
          <p:cNvSpPr txBox="1">
            <a:spLocks noChangeArrowheads="1"/>
          </p:cNvSpPr>
          <p:nvPr/>
        </p:nvSpPr>
        <p:spPr bwMode="auto">
          <a:xfrm>
            <a:off x="733861" y="2633952"/>
            <a:ext cx="2700337" cy="646331"/>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‘In which direction am I travelling?’</a:t>
            </a:r>
          </a:p>
        </p:txBody>
      </p:sp>
      <p:sp>
        <p:nvSpPr>
          <p:cNvPr id="11" name="TextBox 5">
            <a:extLst>
              <a:ext uri="{FF2B5EF4-FFF2-40B4-BE49-F238E27FC236}">
                <a16:creationId xmlns:a16="http://schemas.microsoft.com/office/drawing/2014/main" id="{1BD9ED30-4CAC-403B-9065-F64DF908CB0E}"/>
              </a:ext>
            </a:extLst>
          </p:cNvPr>
          <p:cNvSpPr txBox="1">
            <a:spLocks noChangeArrowheads="1"/>
          </p:cNvSpPr>
          <p:nvPr/>
        </p:nvSpPr>
        <p:spPr bwMode="auto">
          <a:xfrm>
            <a:off x="747713" y="3908567"/>
            <a:ext cx="2700337" cy="646331"/>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‘What is happening behind me?’</a:t>
            </a:r>
          </a:p>
        </p:txBody>
      </p:sp>
      <p:sp>
        <p:nvSpPr>
          <p:cNvPr id="12" name="TextBox 4">
            <a:extLst>
              <a:ext uri="{FF2B5EF4-FFF2-40B4-BE49-F238E27FC236}">
                <a16:creationId xmlns:a16="http://schemas.microsoft.com/office/drawing/2014/main" id="{274C8238-E345-4A3B-AB73-847F71658C4A}"/>
              </a:ext>
            </a:extLst>
          </p:cNvPr>
          <p:cNvSpPr txBox="1">
            <a:spLocks noChangeArrowheads="1"/>
          </p:cNvSpPr>
          <p:nvPr/>
        </p:nvSpPr>
        <p:spPr bwMode="auto">
          <a:xfrm>
            <a:off x="5806498" y="3476340"/>
            <a:ext cx="3184525" cy="369332"/>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‘How can I tell I’m moving?’</a:t>
            </a:r>
          </a:p>
        </p:txBody>
      </p:sp>
      <p:sp>
        <p:nvSpPr>
          <p:cNvPr id="2" name="Rectangle 14">
            <a:extLst>
              <a:ext uri="{FF2B5EF4-FFF2-40B4-BE49-F238E27FC236}">
                <a16:creationId xmlns:a16="http://schemas.microsoft.com/office/drawing/2014/main" id="{6E32E73C-F8CD-47BF-B66F-F3E634DA52ED}"/>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1331422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Content Placeholder 2"/>
          <p:cNvSpPr>
            <a:spLocks noGrp="1"/>
          </p:cNvSpPr>
          <p:nvPr>
            <p:ph idx="4294967295"/>
          </p:nvPr>
        </p:nvSpPr>
        <p:spPr bwMode="auto">
          <a:xfrm>
            <a:off x="3505200" y="1047750"/>
            <a:ext cx="2159000" cy="414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Plate-riding</a:t>
            </a:r>
          </a:p>
        </p:txBody>
      </p:sp>
      <p:pic>
        <p:nvPicPr>
          <p:cNvPr id="134147" name="Picture 4" descr="File:Surfing in Hawa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611313"/>
            <a:ext cx="6705600" cy="3554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4148" name="Picture 2" descr="File:Globe.png"/>
          <p:cNvPicPr>
            <a:picLocks noChangeAspect="1" noChangeArrowheads="1"/>
          </p:cNvPicPr>
          <p:nvPr/>
        </p:nvPicPr>
        <p:blipFill rotWithShape="1">
          <a:blip r:embed="rId4">
            <a:extLst>
              <a:ext uri="{28A0092B-C50C-407E-A947-70E740481C1C}">
                <a14:useLocalDpi xmlns:a14="http://schemas.microsoft.com/office/drawing/2010/main" val="0"/>
              </a:ext>
            </a:extLst>
          </a:blip>
          <a:srcRect b="62385"/>
          <a:stretch/>
        </p:blipFill>
        <p:spPr bwMode="auto">
          <a:xfrm>
            <a:off x="1798638" y="4859338"/>
            <a:ext cx="53340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Box 4"/>
          <p:cNvSpPr txBox="1">
            <a:spLocks noChangeArrowheads="1"/>
          </p:cNvSpPr>
          <p:nvPr/>
        </p:nvSpPr>
        <p:spPr bwMode="auto">
          <a:xfrm>
            <a:off x="5820352" y="1592113"/>
            <a:ext cx="3184525" cy="1754326"/>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‘What is happening in front of me?’</a:t>
            </a:r>
          </a:p>
          <a:p>
            <a:pPr eaLnBrk="1" hangingPunct="1"/>
            <a:r>
              <a:rPr lang="en-GB" i="1" dirty="0"/>
              <a:t>(I’m heading towards the Japanese subduction zone, with its earthquakes, volcanoes and mountains</a:t>
            </a:r>
          </a:p>
        </p:txBody>
      </p:sp>
      <p:sp>
        <p:nvSpPr>
          <p:cNvPr id="134150" name="TextBox 5"/>
          <p:cNvSpPr txBox="1">
            <a:spLocks noChangeArrowheads="1"/>
          </p:cNvSpPr>
          <p:nvPr/>
        </p:nvSpPr>
        <p:spPr bwMode="auto">
          <a:xfrm>
            <a:off x="747711" y="1594857"/>
            <a:ext cx="2700337" cy="923330"/>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‘How fast am I going?’</a:t>
            </a:r>
          </a:p>
          <a:p>
            <a:pPr eaLnBrk="1" hangingPunct="1"/>
            <a:r>
              <a:rPr lang="en-GB" i="1" dirty="0"/>
              <a:t>(as fast as our fingernails grow)</a:t>
            </a:r>
          </a:p>
        </p:txBody>
      </p:sp>
      <p:sp>
        <p:nvSpPr>
          <p:cNvPr id="7" name="Rectangle 6"/>
          <p:cNvSpPr/>
          <p:nvPr/>
        </p:nvSpPr>
        <p:spPr>
          <a:xfrm>
            <a:off x="6042025" y="4827171"/>
            <a:ext cx="1901825" cy="338554"/>
          </a:xfrm>
          <a:prstGeom prst="rect">
            <a:avLst/>
          </a:prstGeom>
        </p:spPr>
        <p:txBody>
          <a:bodyPr wrap="square">
            <a:spAutoFit/>
          </a:bodyPr>
          <a:lstStyle/>
          <a:p>
            <a:pPr algn="r"/>
            <a:r>
              <a:rPr lang="en-GB" sz="800" b="1" dirty="0"/>
              <a:t>‘Surfer’ by United States Marine Corps (public domain)</a:t>
            </a:r>
            <a:endParaRPr lang="en-GB" sz="800" dirty="0"/>
          </a:p>
        </p:txBody>
      </p:sp>
      <p:sp>
        <p:nvSpPr>
          <p:cNvPr id="8" name="Rectangle 7"/>
          <p:cNvSpPr/>
          <p:nvPr/>
        </p:nvSpPr>
        <p:spPr>
          <a:xfrm>
            <a:off x="631242" y="6402248"/>
            <a:ext cx="1180096" cy="338554"/>
          </a:xfrm>
          <a:prstGeom prst="rect">
            <a:avLst/>
          </a:prstGeom>
        </p:spPr>
        <p:txBody>
          <a:bodyPr wrap="square">
            <a:spAutoFit/>
          </a:bodyPr>
          <a:lstStyle/>
          <a:p>
            <a:r>
              <a:rPr lang="en-GB" sz="800" b="1" dirty="0"/>
              <a:t>Image of the Earth © Noldoaran</a:t>
            </a:r>
            <a:endParaRPr lang="en-GB" sz="800" dirty="0"/>
          </a:p>
        </p:txBody>
      </p:sp>
      <p:sp>
        <p:nvSpPr>
          <p:cNvPr id="10" name="TextBox 5">
            <a:extLst>
              <a:ext uri="{FF2B5EF4-FFF2-40B4-BE49-F238E27FC236}">
                <a16:creationId xmlns:a16="http://schemas.microsoft.com/office/drawing/2014/main" id="{94E335B5-2E40-4B23-9558-F76DC8370270}"/>
              </a:ext>
            </a:extLst>
          </p:cNvPr>
          <p:cNvSpPr txBox="1">
            <a:spLocks noChangeArrowheads="1"/>
          </p:cNvSpPr>
          <p:nvPr/>
        </p:nvSpPr>
        <p:spPr bwMode="auto">
          <a:xfrm>
            <a:off x="733861" y="2633952"/>
            <a:ext cx="2700337" cy="923330"/>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‘In which direction am I travelling?’</a:t>
            </a:r>
          </a:p>
          <a:p>
            <a:pPr eaLnBrk="1" hangingPunct="1"/>
            <a:r>
              <a:rPr lang="en-GB" i="1" dirty="0"/>
              <a:t>(towards the East)</a:t>
            </a:r>
          </a:p>
        </p:txBody>
      </p:sp>
      <p:sp>
        <p:nvSpPr>
          <p:cNvPr id="11" name="TextBox 5">
            <a:extLst>
              <a:ext uri="{FF2B5EF4-FFF2-40B4-BE49-F238E27FC236}">
                <a16:creationId xmlns:a16="http://schemas.microsoft.com/office/drawing/2014/main" id="{1BD9ED30-4CAC-403B-9065-F64DF908CB0E}"/>
              </a:ext>
            </a:extLst>
          </p:cNvPr>
          <p:cNvSpPr txBox="1">
            <a:spLocks noChangeArrowheads="1"/>
          </p:cNvSpPr>
          <p:nvPr/>
        </p:nvSpPr>
        <p:spPr bwMode="auto">
          <a:xfrm>
            <a:off x="747713" y="3908567"/>
            <a:ext cx="2700337" cy="1477328"/>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‘What is happening behind me?’</a:t>
            </a:r>
          </a:p>
          <a:p>
            <a:pPr eaLnBrk="1" hangingPunct="1"/>
            <a:r>
              <a:rPr lang="en-GB" i="1" dirty="0"/>
              <a:t>(new plate material is being formed, as in Iceland</a:t>
            </a:r>
          </a:p>
        </p:txBody>
      </p:sp>
      <p:sp>
        <p:nvSpPr>
          <p:cNvPr id="12" name="TextBox 4">
            <a:extLst>
              <a:ext uri="{FF2B5EF4-FFF2-40B4-BE49-F238E27FC236}">
                <a16:creationId xmlns:a16="http://schemas.microsoft.com/office/drawing/2014/main" id="{274C8238-E345-4A3B-AB73-847F71658C4A}"/>
              </a:ext>
            </a:extLst>
          </p:cNvPr>
          <p:cNvSpPr txBox="1">
            <a:spLocks noChangeArrowheads="1"/>
          </p:cNvSpPr>
          <p:nvPr/>
        </p:nvSpPr>
        <p:spPr bwMode="auto">
          <a:xfrm>
            <a:off x="5806498" y="3476340"/>
            <a:ext cx="3184525" cy="1477328"/>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‘How can I tell I’m moving?’</a:t>
            </a:r>
          </a:p>
          <a:p>
            <a:pPr eaLnBrk="1" hangingPunct="1"/>
            <a:r>
              <a:rPr lang="en-GB" i="1" dirty="0"/>
              <a:t>(GPS measurements over several years, magnetic stripe evidence, age of the sea floor evidence</a:t>
            </a:r>
          </a:p>
        </p:txBody>
      </p:sp>
      <p:sp>
        <p:nvSpPr>
          <p:cNvPr id="2" name="Rectangle 14">
            <a:extLst>
              <a:ext uri="{FF2B5EF4-FFF2-40B4-BE49-F238E27FC236}">
                <a16:creationId xmlns:a16="http://schemas.microsoft.com/office/drawing/2014/main" id="{FA34B87F-4B61-4F08-8462-F818A021EB73}"/>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Content Placeholder 2"/>
          <p:cNvSpPr>
            <a:spLocks noGrp="1"/>
          </p:cNvSpPr>
          <p:nvPr>
            <p:ph idx="4294967295"/>
          </p:nvPr>
        </p:nvSpPr>
        <p:spPr bwMode="auto">
          <a:xfrm>
            <a:off x="473075" y="1038225"/>
            <a:ext cx="8411618" cy="938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sz="2400" dirty="0"/>
              <a:t>Model the five different types of plate margin with your hands</a:t>
            </a:r>
          </a:p>
          <a:p>
            <a:pPr marL="0" indent="0" eaLnBrk="1" hangingPunct="1">
              <a:buNone/>
            </a:pPr>
            <a:r>
              <a:rPr lang="en-GB" sz="2400" dirty="0"/>
              <a:t>Possible answers include:</a:t>
            </a:r>
          </a:p>
          <a:p>
            <a:pPr marL="0" indent="0" eaLnBrk="1" hangingPunct="1">
              <a:buNone/>
            </a:pPr>
            <a:endParaRPr lang="en-GB" sz="1200" dirty="0"/>
          </a:p>
          <a:p>
            <a:pPr eaLnBrk="1" hangingPunct="1"/>
            <a:r>
              <a:rPr lang="en-GB" sz="2400" dirty="0"/>
              <a:t>divergent margin</a:t>
            </a:r>
          </a:p>
          <a:p>
            <a:pPr eaLnBrk="1" hangingPunct="1"/>
            <a:endParaRPr lang="en-GB" sz="2400" dirty="0"/>
          </a:p>
          <a:p>
            <a:pPr eaLnBrk="1" hangingPunct="1"/>
            <a:r>
              <a:rPr lang="en-GB" sz="2400" dirty="0"/>
              <a:t>ocean v ocean</a:t>
            </a:r>
          </a:p>
          <a:p>
            <a:pPr eaLnBrk="1" hangingPunct="1"/>
            <a:endParaRPr lang="en-GB" sz="2400" dirty="0"/>
          </a:p>
          <a:p>
            <a:pPr eaLnBrk="1" hangingPunct="1"/>
            <a:r>
              <a:rPr lang="en-GB" sz="2400" dirty="0"/>
              <a:t>ocean v continent</a:t>
            </a:r>
          </a:p>
          <a:p>
            <a:pPr eaLnBrk="1" hangingPunct="1"/>
            <a:endParaRPr lang="en-GB" sz="2400" dirty="0"/>
          </a:p>
          <a:p>
            <a:pPr eaLnBrk="1" hangingPunct="1"/>
            <a:r>
              <a:rPr lang="en-GB" sz="2400" dirty="0"/>
              <a:t>continent v continent</a:t>
            </a:r>
          </a:p>
          <a:p>
            <a:pPr eaLnBrk="1" hangingPunct="1"/>
            <a:endParaRPr lang="en-GB" sz="2400" dirty="0"/>
          </a:p>
          <a:p>
            <a:pPr eaLnBrk="1" hangingPunct="1"/>
            <a:r>
              <a:rPr lang="en-GB" sz="2400" dirty="0"/>
              <a:t>conservative (transform)</a:t>
            </a:r>
          </a:p>
          <a:p>
            <a:pPr eaLnBrk="1" hangingPunct="1"/>
            <a:endParaRPr lang="en-GB" sz="2400" dirty="0"/>
          </a:p>
        </p:txBody>
      </p:sp>
      <p:pic>
        <p:nvPicPr>
          <p:cNvPr id="6" name="Picture 5">
            <a:extLst>
              <a:ext uri="{FF2B5EF4-FFF2-40B4-BE49-F238E27FC236}">
                <a16:creationId xmlns:a16="http://schemas.microsoft.com/office/drawing/2014/main" id="{0DA85448-1CF3-4847-9CFD-ED49E7B87581}"/>
              </a:ext>
            </a:extLst>
          </p:cNvPr>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1205" t="23771" r="13010" b="12814"/>
          <a:stretch/>
        </p:blipFill>
        <p:spPr bwMode="auto">
          <a:xfrm>
            <a:off x="4516765" y="1856096"/>
            <a:ext cx="1624728" cy="77792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4373F9FC-7949-498C-8E4C-F90D59B39282}"/>
              </a:ext>
            </a:extLst>
          </p:cNvPr>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7469" t="12163" r="8963" b="25420"/>
          <a:stretch/>
        </p:blipFill>
        <p:spPr bwMode="auto">
          <a:xfrm>
            <a:off x="6694046" y="1856097"/>
            <a:ext cx="1658383" cy="79157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7916972F-3538-4243-933E-EC162285B2B2}"/>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3589" t="3147" r="11878" b="37460"/>
          <a:stretch/>
        </p:blipFill>
        <p:spPr bwMode="auto">
          <a:xfrm>
            <a:off x="5307862" y="2759715"/>
            <a:ext cx="2171112" cy="829646"/>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C6EF8336-5D0C-4162-839D-4A84321369C1}"/>
              </a:ext>
            </a:extLst>
          </p:cNvPr>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2160" t="3068" r="10780" b="37880"/>
          <a:stretch/>
        </p:blipFill>
        <p:spPr bwMode="auto">
          <a:xfrm>
            <a:off x="5416408" y="3709959"/>
            <a:ext cx="1967031" cy="930280"/>
          </a:xfrm>
          <a:prstGeom prst="rect">
            <a:avLst/>
          </a:prstGeom>
          <a:ln>
            <a:solidFill>
              <a:schemeClr val="tx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A1DCF51-48DA-449B-A8F2-DE828E320A68}"/>
              </a:ext>
            </a:extLst>
          </p:cNvPr>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18337" t="12037" r="11888" b="35508"/>
          <a:stretch/>
        </p:blipFill>
        <p:spPr bwMode="auto">
          <a:xfrm>
            <a:off x="5481476" y="4787794"/>
            <a:ext cx="1861019" cy="90332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E441CE1-C9FE-4B34-BFA9-42E9312BA5D0}"/>
              </a:ext>
            </a:extLst>
          </p:cNvPr>
          <p:cNvPicPr/>
          <p:nvPr/>
        </p:nvPicPr>
        <p:blipFill rotWithShape="1">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l="2732" t="40853" r="25647" b="-1"/>
          <a:stretch/>
        </p:blipFill>
        <p:spPr bwMode="auto">
          <a:xfrm>
            <a:off x="4446616" y="5854889"/>
            <a:ext cx="1735819" cy="87345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7A0EF1D8-0F88-4573-9CCE-5E73713E5D9A}"/>
              </a:ext>
            </a:extLst>
          </p:cNvPr>
          <p:cNvPicPr/>
          <p:nvPr/>
        </p:nvPicPr>
        <p:blipFill rotWithShape="1">
          <a:blip r:embed="rId15">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l="6389" t="42526" r="28501" b="1"/>
          <a:stretch/>
        </p:blipFill>
        <p:spPr bwMode="auto">
          <a:xfrm>
            <a:off x="6689303" y="5858083"/>
            <a:ext cx="1676776" cy="85661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2" name="Rectangle 14">
            <a:extLst>
              <a:ext uri="{FF2B5EF4-FFF2-40B4-BE49-F238E27FC236}">
                <a16:creationId xmlns:a16="http://schemas.microsoft.com/office/drawing/2014/main" id="{7952039C-A0C4-4739-A4CB-04CF635EA53C}"/>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21811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09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09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209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098">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2098">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bwMode="auto">
          <a:xfrm>
            <a:off x="460484" y="1264758"/>
            <a:ext cx="8418787" cy="5509200"/>
          </a:xfrm>
          <a:prstGeom prst="rect">
            <a:avLst/>
          </a:prstGeom>
          <a:ln>
            <a:miter lim="800000"/>
            <a:headEnd/>
            <a:tailEnd/>
          </a:ln>
        </p:spPr>
        <p:txBody>
          <a:bodyPr wrap="square">
            <a:spAutoFit/>
          </a:bodyPr>
          <a:lstStyle/>
          <a:p>
            <a:pPr algn="ctr">
              <a:lnSpc>
                <a:spcPct val="80000"/>
              </a:lnSpc>
              <a:spcBef>
                <a:spcPct val="50000"/>
              </a:spcBef>
              <a:buFontTx/>
              <a:buNone/>
              <a:tabLst>
                <a:tab pos="2068513" algn="l"/>
              </a:tabLst>
              <a:defRPr/>
            </a:pPr>
            <a:r>
              <a:rPr lang="en-US" sz="2000" b="1" dirty="0"/>
              <a:t>Workshop outcomes</a:t>
            </a:r>
          </a:p>
          <a:p>
            <a:pPr marL="0" indent="0">
              <a:buNone/>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The workshop and its activities provide the following outcomes:</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an introduction to plate tectonics;</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distinction between the ‘facts’ of plate tectonics and the evidence used to support plate tectonic theory;</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a survey of some of the evidence supporting plate tectonic theory;</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an introduction to the evidence for the structure of the Earth and the links between the structure of the outer Earth and plate tectonics;</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explanation of some of the hazards caused by plate tectonic processes - earthquakes and eruptions;</a:t>
            </a:r>
          </a:p>
          <a:p>
            <a:pPr marL="342900" lvl="0" indent="-342900">
              <a:buFont typeface="Symbol" panose="05050102010706020507" pitchFamily="18" charset="2"/>
              <a:buChar char=""/>
              <a:tabLst>
                <a:tab pos="228600" algn="l"/>
              </a:tabLst>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methods of teaching the abstract concepts of plate tectonics, using a wide range of teaching approaches, including practical and electronic simulations;</a:t>
            </a:r>
          </a:p>
          <a:p>
            <a:pPr marL="342900" lvl="0" indent="-342900">
              <a:buFont typeface="Symbol" panose="05050102010706020507" pitchFamily="18" charset="2"/>
              <a:buChar char=""/>
              <a:tabLst>
                <a:tab pos="228600" algn="l"/>
              </a:tabLst>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approaches to activities designed to develop the thinking and investigational skills of students;</a:t>
            </a:r>
          </a:p>
          <a:p>
            <a:pPr marL="342900" lvl="0" indent="-342900">
              <a:buFont typeface="Symbol" panose="05050102010706020507" pitchFamily="18" charset="2"/>
              <a:buChar char=""/>
              <a:tabLst>
                <a:tab pos="228600" algn="l"/>
              </a:tabLst>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an integrated overview of the plate tectonic concepts.</a:t>
            </a:r>
          </a:p>
        </p:txBody>
      </p:sp>
      <p:sp>
        <p:nvSpPr>
          <p:cNvPr id="2" name="Rectangle 14">
            <a:extLst>
              <a:ext uri="{FF2B5EF4-FFF2-40B4-BE49-F238E27FC236}">
                <a16:creationId xmlns:a16="http://schemas.microsoft.com/office/drawing/2014/main" id="{4938F675-D20E-45A0-802D-38AC1FC0FD12}"/>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4294967295"/>
          </p:nvPr>
        </p:nvSpPr>
        <p:spPr bwMode="auto">
          <a:xfrm>
            <a:off x="623888" y="1133475"/>
            <a:ext cx="7935912"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buFontTx/>
              <a:buNone/>
              <a:tabLst>
                <a:tab pos="2068513" algn="l"/>
              </a:tabLst>
            </a:pPr>
            <a:r>
              <a:rPr lang="en-US" sz="2000" b="1" dirty="0"/>
              <a:t>Copyright</a:t>
            </a:r>
          </a:p>
        </p:txBody>
      </p:sp>
      <p:sp>
        <p:nvSpPr>
          <p:cNvPr id="3" name="Rectangle 2"/>
          <p:cNvSpPr/>
          <p:nvPr/>
        </p:nvSpPr>
        <p:spPr>
          <a:xfrm>
            <a:off x="606058" y="1492853"/>
            <a:ext cx="8442939" cy="5262979"/>
          </a:xfrm>
          <a:prstGeom prst="rect">
            <a:avLst/>
          </a:prstGeom>
        </p:spPr>
        <p:txBody>
          <a:bodyPr wrap="square">
            <a:spAutoFit/>
          </a:bodyPr>
          <a:lstStyle/>
          <a:p>
            <a:r>
              <a:rPr lang="en-US" sz="1200" b="1" dirty="0"/>
              <a:t>Making a ‘brickquake’ x 3 © ESEU</a:t>
            </a:r>
          </a:p>
          <a:p>
            <a:r>
              <a:rPr lang="en-GB" sz="1200" b="1" dirty="0"/>
              <a:t>Marking the points and direction of magnetism using cocktail sticks © ESEU</a:t>
            </a:r>
            <a:endParaRPr lang="en-GB" sz="1200" dirty="0"/>
          </a:p>
          <a:p>
            <a:r>
              <a:rPr lang="en-GB" sz="1200" b="1" dirty="0"/>
              <a:t>Set-up for the party popper activity © Peter Kennett, ESEU</a:t>
            </a:r>
          </a:p>
          <a:p>
            <a:r>
              <a:rPr lang="en-GB" sz="1200" b="1" dirty="0"/>
              <a:t>Classroom demonstration of concepts associated with sea floor spreading © ESTA redrawn by ESEU</a:t>
            </a:r>
          </a:p>
          <a:p>
            <a:r>
              <a:rPr lang="en-GB" sz="1200" b="1" dirty="0"/>
              <a:t>Oceanic ridge </a:t>
            </a:r>
            <a:r>
              <a:rPr lang="en-US" sz="1200" b="1" dirty="0"/>
              <a:t>© ESTA, redrawn by ESEU</a:t>
            </a:r>
            <a:endParaRPr lang="en-GB" sz="1200" dirty="0"/>
          </a:p>
          <a:p>
            <a:r>
              <a:rPr lang="en-US" sz="1200" b="1" dirty="0"/>
              <a:t>Continental plate collision zone.  Reproduced with the kind permission of the USGS.  Redrawn by ESEU</a:t>
            </a:r>
          </a:p>
          <a:p>
            <a:r>
              <a:rPr lang="en-US" sz="1200" b="1" dirty="0"/>
              <a:t>The Internal structure of the Earth - reproduced with kind permission of USGS, redrawn by ESEU</a:t>
            </a:r>
            <a:endParaRPr lang="en-GB" sz="1200" dirty="0"/>
          </a:p>
          <a:p>
            <a:r>
              <a:rPr lang="en-GB" sz="1200" b="1" dirty="0"/>
              <a:t>The upper part of the mantle and the crust </a:t>
            </a:r>
            <a:r>
              <a:rPr lang="en-US" sz="1200" b="1" dirty="0"/>
              <a:t>© Chris King and Dee Edwards, redrawn by ESEU</a:t>
            </a:r>
            <a:endParaRPr lang="en-GB" sz="1200" dirty="0"/>
          </a:p>
          <a:p>
            <a:r>
              <a:rPr lang="en-US" sz="1200" b="1" dirty="0"/>
              <a:t>Subduction zone (‘partially melts and volcanoes are produced’ ‘molten rock cools down below the surface’) - reproduced with kind permission of USGS, redrawn by ESEU</a:t>
            </a:r>
            <a:endParaRPr lang="en-GB" sz="1200" dirty="0"/>
          </a:p>
          <a:p>
            <a:r>
              <a:rPr lang="en-GB" sz="1200" b="1" dirty="0"/>
              <a:t>Mid ocean ridge </a:t>
            </a:r>
            <a:r>
              <a:rPr lang="en-US" sz="1200" b="1" dirty="0"/>
              <a:t>© </a:t>
            </a:r>
            <a:r>
              <a:rPr lang="en-GB" sz="1200" b="1" dirty="0"/>
              <a:t>Press &amp; Siever, redrawn by ESEU</a:t>
            </a:r>
            <a:endParaRPr lang="en-GB" sz="1200" dirty="0"/>
          </a:p>
          <a:p>
            <a:r>
              <a:rPr lang="en-GB" sz="1200" b="1" dirty="0"/>
              <a:t>Map of plates - </a:t>
            </a:r>
            <a:r>
              <a:rPr lang="en-US" sz="1200" b="1" dirty="0"/>
              <a:t>reproduced with kind permission of USGS, redrawn by ESEU</a:t>
            </a:r>
          </a:p>
          <a:p>
            <a:r>
              <a:rPr lang="en-US" sz="1200" b="1" dirty="0"/>
              <a:t>Galunggung eruption </a:t>
            </a:r>
            <a:r>
              <a:rPr lang="en-GB" sz="1200" b="1" dirty="0"/>
              <a:t>by USGS – image in the public domain</a:t>
            </a:r>
            <a:endParaRPr lang="en-GB" sz="1200" dirty="0"/>
          </a:p>
          <a:p>
            <a:r>
              <a:rPr lang="en-GB" sz="1200" b="1" dirty="0"/>
              <a:t>Photograph, ‘North All Trucks’ © USGS</a:t>
            </a:r>
            <a:endParaRPr lang="en-GB" sz="1200" dirty="0"/>
          </a:p>
          <a:p>
            <a:r>
              <a:rPr lang="en-GB" sz="1200" b="1" dirty="0"/>
              <a:t>Battleship grid for Geobattleships © Dave Turner</a:t>
            </a:r>
            <a:endParaRPr lang="en-GB" sz="1200" dirty="0"/>
          </a:p>
          <a:p>
            <a:r>
              <a:rPr lang="en-US" sz="1200" b="1" dirty="0"/>
              <a:t>Distribution of earthquakes - source unknown, redrawn by ESEU</a:t>
            </a:r>
          </a:p>
          <a:p>
            <a:r>
              <a:rPr lang="en-US" sz="1200" b="1" dirty="0"/>
              <a:t>Picture of a plate © Peter Kennett</a:t>
            </a:r>
            <a:endParaRPr lang="en-GB" sz="1200" dirty="0"/>
          </a:p>
          <a:p>
            <a:r>
              <a:rPr lang="en-GB" sz="1200" b="1" dirty="0"/>
              <a:t>The Structure of the Earth – from the seismic evidence – reproduced with kind permission of USGS, redrawn by ESEU</a:t>
            </a:r>
            <a:endParaRPr lang="en-GB" sz="1200" dirty="0"/>
          </a:p>
          <a:p>
            <a:r>
              <a:rPr lang="en-GB" sz="1200" b="1" dirty="0"/>
              <a:t>Graph of 'Velocities of P and S waves as they travel into the Earth </a:t>
            </a:r>
            <a:r>
              <a:rPr lang="en-US" sz="1200" b="1" dirty="0"/>
              <a:t>© ESTA, redrawn by ESEU</a:t>
            </a:r>
            <a:endParaRPr lang="en-GB" sz="1200" dirty="0"/>
          </a:p>
          <a:p>
            <a:r>
              <a:rPr lang="en-US" sz="1200" b="1" dirty="0"/>
              <a:t>The Internal structure of the Earth - reproduced with kind permission of USGS, redrawn by ESEU</a:t>
            </a:r>
            <a:endParaRPr lang="en-GB" sz="1200" dirty="0"/>
          </a:p>
          <a:p>
            <a:r>
              <a:rPr lang="en-GB" sz="1200" b="1" dirty="0"/>
              <a:t>The lithosphere, asthenosphere and below </a:t>
            </a:r>
            <a:r>
              <a:rPr lang="en-US" sz="1200" b="1" dirty="0"/>
              <a:t>© ESEU</a:t>
            </a:r>
            <a:endParaRPr lang="en-GB" sz="1200" dirty="0"/>
          </a:p>
          <a:p>
            <a:r>
              <a:rPr lang="en-US" sz="1200" b="1" dirty="0"/>
              <a:t>Ice photographs © Peter Kennett</a:t>
            </a:r>
          </a:p>
          <a:p>
            <a:r>
              <a:rPr lang="en-US" sz="1200" b="1" dirty="0"/>
              <a:t>Student pulling </a:t>
            </a:r>
            <a:r>
              <a:rPr lang="en-GB" sz="1200" b="1" dirty="0"/>
              <a:t>Potty Putty™ </a:t>
            </a:r>
            <a:r>
              <a:rPr lang="en-US" sz="1200" b="1" dirty="0"/>
              <a:t>© ESEU</a:t>
            </a:r>
            <a:endParaRPr lang="en-GB" sz="1200" dirty="0"/>
          </a:p>
          <a:p>
            <a:r>
              <a:rPr lang="en-GB" sz="1200" b="1" dirty="0"/>
              <a:t>Photographs of potty putty™ x 3 </a:t>
            </a:r>
            <a:r>
              <a:rPr lang="en-US" sz="1200" b="1" dirty="0"/>
              <a:t>© Peter Kennett</a:t>
            </a:r>
          </a:p>
          <a:p>
            <a:r>
              <a:rPr lang="en-GB" sz="1200" b="1" dirty="0"/>
              <a:t>Skateboard x 2 </a:t>
            </a:r>
            <a:r>
              <a:rPr lang="en-US" sz="1200" b="1" dirty="0"/>
              <a:t>© Peter Kennett, ESEU</a:t>
            </a:r>
            <a:endParaRPr lang="en-GB" sz="1200" dirty="0"/>
          </a:p>
          <a:p>
            <a:r>
              <a:rPr lang="en-US" sz="1200" b="1" dirty="0"/>
              <a:t>Theoretical driving mechanisms of plate movement © Pete Loader</a:t>
            </a:r>
          </a:p>
        </p:txBody>
      </p:sp>
      <p:sp>
        <p:nvSpPr>
          <p:cNvPr id="2" name="Rectangle 14">
            <a:extLst>
              <a:ext uri="{FF2B5EF4-FFF2-40B4-BE49-F238E27FC236}">
                <a16:creationId xmlns:a16="http://schemas.microsoft.com/office/drawing/2014/main" id="{3FDA2B24-0450-44E7-8BE6-9E9BD3902C83}"/>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146448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4294967295"/>
          </p:nvPr>
        </p:nvSpPr>
        <p:spPr bwMode="auto">
          <a:xfrm>
            <a:off x="623888" y="1133475"/>
            <a:ext cx="7935912"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buFontTx/>
              <a:buNone/>
              <a:tabLst>
                <a:tab pos="2068513" algn="l"/>
              </a:tabLst>
            </a:pPr>
            <a:r>
              <a:rPr lang="en-US" sz="2000" b="1" dirty="0"/>
              <a:t>Copyright continued…</a:t>
            </a:r>
          </a:p>
        </p:txBody>
      </p:sp>
      <p:sp>
        <p:nvSpPr>
          <p:cNvPr id="4" name="Rectangle 3"/>
          <p:cNvSpPr/>
          <p:nvPr/>
        </p:nvSpPr>
        <p:spPr>
          <a:xfrm>
            <a:off x="594183" y="1478674"/>
            <a:ext cx="8460000" cy="5447645"/>
          </a:xfrm>
          <a:prstGeom prst="rect">
            <a:avLst/>
          </a:prstGeom>
        </p:spPr>
        <p:txBody>
          <a:bodyPr wrap="square">
            <a:spAutoFit/>
          </a:bodyPr>
          <a:lstStyle/>
          <a:p>
            <a:r>
              <a:rPr lang="en-US" sz="1200" b="1" dirty="0"/>
              <a:t>Slab pull x 2 © David Bailey</a:t>
            </a:r>
          </a:p>
          <a:p>
            <a:r>
              <a:rPr lang="en-US" sz="1200" b="1" dirty="0"/>
              <a:t>Petri-dish magnetic field preserved in iron filings in wax © Michèle Bourne, ESEU</a:t>
            </a:r>
            <a:endParaRPr lang="en-GB" sz="1200" dirty="0"/>
          </a:p>
          <a:p>
            <a:r>
              <a:rPr lang="en-GB" sz="1200" b="1" dirty="0"/>
              <a:t>Model magnetic Earth (ESEU)</a:t>
            </a:r>
          </a:p>
          <a:p>
            <a:r>
              <a:rPr lang="en-GB" sz="1200" b="1" dirty="0"/>
              <a:t>Magnetic inclination plotted against latitude (graph) © Chris King</a:t>
            </a:r>
            <a:endParaRPr lang="en-US" sz="1200" b="1" dirty="0"/>
          </a:p>
          <a:p>
            <a:r>
              <a:rPr lang="en-US" sz="1200" b="1" dirty="0"/>
              <a:t>Model of the Earth’s magnetic field (drawing) © ESEU</a:t>
            </a:r>
          </a:p>
          <a:p>
            <a:r>
              <a:rPr lang="en-GB" sz="1200" b="1" dirty="0"/>
              <a:t>The pattern of heat flow out of the ocean floor and the upper part of the mantle and the crust </a:t>
            </a:r>
            <a:r>
              <a:rPr lang="en-US" sz="1200" b="1" dirty="0"/>
              <a:t>© Chris King and Dee Edwards, redrawn by ESEU</a:t>
            </a:r>
          </a:p>
          <a:p>
            <a:r>
              <a:rPr lang="en-GB" sz="1200" b="1" dirty="0"/>
              <a:t>Underwater basalt lava at a divergent margin in the public domain by Vintei</a:t>
            </a:r>
            <a:endParaRPr lang="en-GB" sz="1200" dirty="0"/>
          </a:p>
          <a:p>
            <a:r>
              <a:rPr lang="en-US" sz="1200" b="1" dirty="0"/>
              <a:t>‘Ancient pillow lava’ by </a:t>
            </a:r>
            <a:r>
              <a:rPr lang="en-GB" sz="1200" b="1" dirty="0"/>
              <a:t>US National Oceanic &amp; Atmospheric Administration – image in the public domain</a:t>
            </a:r>
            <a:endParaRPr lang="en-GB" sz="1200" dirty="0"/>
          </a:p>
          <a:p>
            <a:r>
              <a:rPr lang="en-GB" sz="1200" b="1" dirty="0"/>
              <a:t>Photograph of 'The Geological Map of the World’ </a:t>
            </a:r>
            <a:r>
              <a:rPr lang="en-US" sz="1200" b="1" dirty="0"/>
              <a:t>© Open University</a:t>
            </a:r>
            <a:endParaRPr lang="en-GB" sz="1200" dirty="0"/>
          </a:p>
          <a:p>
            <a:r>
              <a:rPr lang="en-GB" sz="1200" b="1" dirty="0"/>
              <a:t>Black Smoker </a:t>
            </a:r>
            <a:r>
              <a:rPr lang="en-US" sz="1200" b="1" dirty="0"/>
              <a:t>© This Dynamic Earth: the Story of Plate Tectonics, USGS</a:t>
            </a:r>
            <a:endParaRPr lang="en-GB" sz="1200" dirty="0"/>
          </a:p>
          <a:p>
            <a:r>
              <a:rPr lang="en-GB" sz="1200" b="1" dirty="0"/>
              <a:t>'Mid-Atlantic Ridge' Map </a:t>
            </a:r>
            <a:r>
              <a:rPr lang="en-US" sz="1200" b="1" dirty="0"/>
              <a:t>© </a:t>
            </a:r>
            <a:r>
              <a:rPr lang="en-GB" sz="1200" b="1" dirty="0"/>
              <a:t>Hugo Ahlenius, UNEP/GRID-Arendal, http://maps.grida.no/go/graphic/world-ocean-bathymetric-map</a:t>
            </a:r>
            <a:endParaRPr lang="en-GB" sz="1200" dirty="0"/>
          </a:p>
          <a:p>
            <a:r>
              <a:rPr lang="en-GB" sz="1200" b="1" dirty="0"/>
              <a:t>Black Smoker’ by US National Oceanic &amp; Atmospheric Administration – image in the public domain</a:t>
            </a:r>
            <a:endParaRPr lang="en-GB" sz="1200" dirty="0"/>
          </a:p>
          <a:p>
            <a:r>
              <a:rPr lang="en-US" sz="1200" b="1" dirty="0"/>
              <a:t>Icelandic-type eruption - </a:t>
            </a:r>
            <a:r>
              <a:rPr lang="en-GB" sz="1200" b="1" dirty="0"/>
              <a:t>reproduced with kind permission of U.S. Department of Interior, USGS</a:t>
            </a:r>
            <a:endParaRPr lang="en-GB" sz="1200" dirty="0"/>
          </a:p>
          <a:p>
            <a:r>
              <a:rPr lang="en-GB" sz="1200" b="1" dirty="0"/>
              <a:t>Ancient Pillow lavas </a:t>
            </a:r>
            <a:r>
              <a:rPr lang="en-US" sz="1200" b="1" dirty="0"/>
              <a:t>© Peter Kennett</a:t>
            </a:r>
            <a:endParaRPr lang="en-GB" sz="1200" dirty="0"/>
          </a:p>
          <a:p>
            <a:r>
              <a:rPr lang="en-US" sz="1200" b="1" dirty="0"/>
              <a:t>Gap between the North American and Eurasian continental plates © Randomskk</a:t>
            </a:r>
            <a:endParaRPr lang="en-GB" sz="1200" dirty="0"/>
          </a:p>
          <a:p>
            <a:r>
              <a:rPr lang="en-GB" sz="1200" b="1" dirty="0"/>
              <a:t>Faults in a Mars</a:t>
            </a:r>
            <a:r>
              <a:rPr lang="en-GB" sz="1200" b="1" baseline="30000" dirty="0"/>
              <a:t>TM</a:t>
            </a:r>
            <a:r>
              <a:rPr lang="en-GB" sz="1200" b="1" dirty="0"/>
              <a:t> Bar (A rift valley x 2) </a:t>
            </a:r>
            <a:r>
              <a:rPr lang="en-US" sz="1200" b="1" dirty="0"/>
              <a:t>© Peter Kennett</a:t>
            </a:r>
            <a:endParaRPr lang="en-GB" sz="1200" dirty="0"/>
          </a:p>
          <a:p>
            <a:r>
              <a:rPr lang="en-GB" sz="1200" b="1" dirty="0"/>
              <a:t>Research ship used to tow magnetometer </a:t>
            </a:r>
            <a:r>
              <a:rPr lang="en-US" sz="1200" b="1" dirty="0"/>
              <a:t>© Peter Kennett</a:t>
            </a:r>
            <a:endParaRPr lang="en-GB" sz="1200" dirty="0"/>
          </a:p>
          <a:p>
            <a:r>
              <a:rPr lang="en-GB" sz="1200" b="1" dirty="0"/>
              <a:t>Photograph of ‘the equipment used’ to show magnetic anomalies </a:t>
            </a:r>
            <a:r>
              <a:rPr lang="en-US" sz="1200" b="1" dirty="0"/>
              <a:t>© Peter Kennett</a:t>
            </a:r>
            <a:endParaRPr lang="en-GB" sz="1200" dirty="0"/>
          </a:p>
          <a:p>
            <a:r>
              <a:rPr lang="en-US" sz="1200" b="1" dirty="0"/>
              <a:t>Magnetic anomalies over the Reykjanes Ridge © Geoscience, redrawn by ESEU</a:t>
            </a:r>
          </a:p>
          <a:p>
            <a:r>
              <a:rPr lang="en-US" sz="1200" b="1" dirty="0"/>
              <a:t>Magnetic evidence for ocean floor spreading © This Dynamic Earth: the Story of Plate Tectonics, USGS, redrawn by ESEU</a:t>
            </a:r>
            <a:endParaRPr lang="en-GB" sz="1200" dirty="0"/>
          </a:p>
          <a:p>
            <a:r>
              <a:rPr lang="en-US" sz="1200" b="1" dirty="0"/>
              <a:t>Classroom demonstration of concepts … © ESTA, redrawn by ESEU</a:t>
            </a:r>
          </a:p>
          <a:p>
            <a:r>
              <a:rPr lang="en-GB" sz="1200" b="1" dirty="0"/>
              <a:t>convergent Plate Margins – recycling material © US Geological Survey, redrawn by ESEU</a:t>
            </a:r>
          </a:p>
          <a:p>
            <a:r>
              <a:rPr lang="en-GB" sz="1200" b="1" dirty="0"/>
              <a:t>‘A satellite view of the Aleutian Islands, Pacific Ocean’ by NASA - image in the public domain</a:t>
            </a:r>
            <a:endParaRPr lang="en-GB" sz="1200" dirty="0"/>
          </a:p>
          <a:p>
            <a:r>
              <a:rPr lang="en-GB" sz="1200" b="1" dirty="0"/>
              <a:t>Zavadovski Island </a:t>
            </a:r>
            <a:r>
              <a:rPr lang="en-US" sz="1200" b="1" dirty="0"/>
              <a:t>© Peter Kennett</a:t>
            </a:r>
            <a:endParaRPr lang="en-GB" sz="1200" dirty="0"/>
          </a:p>
          <a:p>
            <a:r>
              <a:rPr lang="en-US" sz="1200" b="1" dirty="0"/>
              <a:t>Mount St Helens © USGS/</a:t>
            </a:r>
            <a:r>
              <a:rPr lang="en-GB" sz="1200" b="1" dirty="0"/>
              <a:t>Cascades Volcano Observatory</a:t>
            </a:r>
          </a:p>
        </p:txBody>
      </p:sp>
      <p:sp>
        <p:nvSpPr>
          <p:cNvPr id="2" name="Rectangle 14">
            <a:extLst>
              <a:ext uri="{FF2B5EF4-FFF2-40B4-BE49-F238E27FC236}">
                <a16:creationId xmlns:a16="http://schemas.microsoft.com/office/drawing/2014/main" id="{A02CFD74-B83C-4EA4-8A6E-B87E0BEAE887}"/>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1109365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4294967295"/>
          </p:nvPr>
        </p:nvSpPr>
        <p:spPr bwMode="auto">
          <a:xfrm>
            <a:off x="623888" y="1133475"/>
            <a:ext cx="7935912"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buFontTx/>
              <a:buNone/>
              <a:tabLst>
                <a:tab pos="2068513" algn="l"/>
              </a:tabLst>
            </a:pPr>
            <a:r>
              <a:rPr lang="en-US" sz="2000" b="1" dirty="0"/>
              <a:t>Copyright continued…</a:t>
            </a:r>
          </a:p>
        </p:txBody>
      </p:sp>
      <p:sp>
        <p:nvSpPr>
          <p:cNvPr id="4" name="Rectangle 3"/>
          <p:cNvSpPr/>
          <p:nvPr/>
        </p:nvSpPr>
        <p:spPr>
          <a:xfrm>
            <a:off x="594183" y="1478674"/>
            <a:ext cx="8460000" cy="5447645"/>
          </a:xfrm>
          <a:prstGeom prst="rect">
            <a:avLst/>
          </a:prstGeom>
        </p:spPr>
        <p:txBody>
          <a:bodyPr wrap="square">
            <a:spAutoFit/>
          </a:bodyPr>
          <a:lstStyle/>
          <a:p>
            <a:r>
              <a:rPr lang="en-GB" sz="1200" b="1" dirty="0"/>
              <a:t>‘The Tibetan Plateau, </a:t>
            </a:r>
            <a:r>
              <a:rPr lang="en-US" sz="1200" b="1" dirty="0"/>
              <a:t>Himalayas’ by NASA – image in the</a:t>
            </a:r>
            <a:r>
              <a:rPr lang="en-GB" sz="1200" b="1" dirty="0"/>
              <a:t> public domain</a:t>
            </a:r>
            <a:endParaRPr lang="en-GB" sz="1200" dirty="0"/>
          </a:p>
          <a:p>
            <a:r>
              <a:rPr lang="en-GB" sz="1200" b="1" dirty="0"/>
              <a:t>Continent-continent convergence, India’s movement </a:t>
            </a:r>
            <a:r>
              <a:rPr lang="en-US" sz="1200" b="1" dirty="0"/>
              <a:t>© This Dynamic Earth: the Story of Plate Tectonics, USGS, redrawn by ESEU</a:t>
            </a:r>
            <a:endParaRPr lang="en-GB" sz="1200" dirty="0"/>
          </a:p>
          <a:p>
            <a:r>
              <a:rPr lang="en-US" sz="1200" b="1" dirty="0"/>
              <a:t>Folds at Lhotse (Himalayas) by </a:t>
            </a:r>
            <a:r>
              <a:rPr lang="en-GB" sz="1200" b="1" dirty="0"/>
              <a:t>Michael Searle © University of Oxford</a:t>
            </a:r>
            <a:endParaRPr lang="en-GB" sz="1200" dirty="0"/>
          </a:p>
          <a:p>
            <a:r>
              <a:rPr lang="en-GB" sz="1200" b="1" dirty="0"/>
              <a:t>Eurasian Plate (India's movement) © </a:t>
            </a:r>
            <a:r>
              <a:rPr lang="en-US" sz="1200" b="1" dirty="0"/>
              <a:t>This Dynamic Earth: the Story of Plate Tectonics, USGS, redrawn by ESEU</a:t>
            </a:r>
            <a:endParaRPr lang="en-GB" sz="1200" dirty="0"/>
          </a:p>
          <a:p>
            <a:r>
              <a:rPr lang="en-US" sz="1200" b="1" dirty="0"/>
              <a:t>Cardboard replica of plates in motion (photograph) © ESEU</a:t>
            </a:r>
            <a:endParaRPr lang="en-GB" sz="1200" dirty="0"/>
          </a:p>
          <a:p>
            <a:r>
              <a:rPr lang="en-US" sz="1200" b="1" dirty="0"/>
              <a:t>Cardboard replica of plates in motion (diagram) © ESTA, redrawn by ESEU</a:t>
            </a:r>
          </a:p>
          <a:p>
            <a:r>
              <a:rPr lang="en-US" sz="1200" b="1" dirty="0"/>
              <a:t>Photographs of plates in motion © Chris King</a:t>
            </a:r>
            <a:endParaRPr lang="en-GB" sz="1200" dirty="0"/>
          </a:p>
          <a:p>
            <a:r>
              <a:rPr lang="en-US" sz="1200" b="1" dirty="0"/>
              <a:t>Fold mountains in a chocolate box (animation and still images) © Peter Kennett</a:t>
            </a:r>
            <a:endParaRPr lang="en-GB" sz="1200" dirty="0"/>
          </a:p>
          <a:p>
            <a:r>
              <a:rPr lang="en-GB" sz="1200" b="1" dirty="0"/>
              <a:t>Debating the reconstruction of the super-continent of ‘Gondwanaland’ </a:t>
            </a:r>
            <a:r>
              <a:rPr lang="en-US" sz="1200" b="1" dirty="0"/>
              <a:t>© Peter Kennett</a:t>
            </a:r>
            <a:endParaRPr lang="en-GB" sz="1200" dirty="0"/>
          </a:p>
          <a:p>
            <a:r>
              <a:rPr lang="en-GB" sz="1200" b="1" dirty="0"/>
              <a:t>The Continental jigsaws (the outlines of the Gondwana continents) © Author/origin unknown – redraw by Peter Kennett</a:t>
            </a:r>
          </a:p>
          <a:p>
            <a:r>
              <a:rPr lang="en-GB" sz="1200" b="1" dirty="0"/>
              <a:t>The Continental jigsaw, continental shelf (best fit at 1000m) </a:t>
            </a:r>
            <a:r>
              <a:rPr lang="en-US" sz="1200" b="1" dirty="0"/>
              <a:t>© Andrew McLeish in ‘Geological Science’</a:t>
            </a:r>
            <a:endParaRPr lang="en-GB" sz="1200" dirty="0"/>
          </a:p>
          <a:p>
            <a:r>
              <a:rPr lang="en-GB" sz="1200" b="1" dirty="0"/>
              <a:t>The Continental jigsaws (former distribution of ice across the Gondwana continents) © Andrew McLeish in ‘Geological Science’</a:t>
            </a:r>
            <a:endParaRPr lang="en-GB" sz="1200" dirty="0"/>
          </a:p>
          <a:p>
            <a:r>
              <a:rPr lang="en-US" sz="1200" b="1" dirty="0"/>
              <a:t>Distribution of ancient rocks across South America and Africa © Andrew McLeish in ‘Geological Science’</a:t>
            </a:r>
          </a:p>
          <a:p>
            <a:r>
              <a:rPr lang="en-US" sz="1200" b="1" dirty="0"/>
              <a:t>Distribution of younger rocks across South America and Africa - source unknown, redrawn by ESEU</a:t>
            </a:r>
            <a:endParaRPr lang="en-GB" sz="1200" dirty="0"/>
          </a:p>
          <a:p>
            <a:r>
              <a:rPr lang="en-GB" sz="1200" b="1" dirty="0"/>
              <a:t>Distribution of land/freshwater animals and plants in the continents of ‘Gondwanaland’ - re</a:t>
            </a:r>
            <a:r>
              <a:rPr lang="en-US" sz="1200" b="1" dirty="0"/>
              <a:t>produced with kind permission of USGS</a:t>
            </a:r>
          </a:p>
          <a:p>
            <a:r>
              <a:rPr lang="en-GB" sz="1200" b="1" dirty="0"/>
              <a:t>Map of Plates © </a:t>
            </a:r>
            <a:r>
              <a:rPr lang="en-US" sz="1200" b="1" dirty="0"/>
              <a:t>This Dynamic Earth: the Story of Plate Tectonics, USGS, redrawn by ESEU</a:t>
            </a:r>
            <a:endParaRPr lang="en-GB" sz="1200" dirty="0"/>
          </a:p>
          <a:p>
            <a:pPr lvl="0"/>
            <a:r>
              <a:rPr lang="en-US" altLang="en-US" sz="1200" b="1" dirty="0"/>
              <a:t>The Geological Map of the World © Open University</a:t>
            </a:r>
          </a:p>
          <a:p>
            <a:r>
              <a:rPr lang="en-GB" sz="1200" b="1" dirty="0"/>
              <a:t>Ground deformation after an earthquake </a:t>
            </a:r>
            <a:r>
              <a:rPr lang="en-US" sz="1200" b="1" dirty="0"/>
              <a:t>© </a:t>
            </a:r>
            <a:r>
              <a:rPr lang="en-GB" sz="1200" b="1" dirty="0"/>
              <a:t>National Geophysical Data Center (NGDC)</a:t>
            </a:r>
          </a:p>
          <a:p>
            <a:r>
              <a:rPr lang="en-US" sz="1200" b="1" dirty="0"/>
              <a:t>Brickquake – can earthquakes be predicted (diagram) © ESEU</a:t>
            </a:r>
          </a:p>
          <a:p>
            <a:r>
              <a:rPr lang="en-US" sz="1200" b="1" dirty="0"/>
              <a:t>Party popper picture </a:t>
            </a:r>
            <a:r>
              <a:rPr lang="en-US" altLang="en-US" sz="1200" b="1" dirty="0"/>
              <a:t>© Peter Kennett</a:t>
            </a:r>
          </a:p>
          <a:p>
            <a:r>
              <a:rPr lang="en-US" sz="1200" b="1" dirty="0"/>
              <a:t>Party popper graph </a:t>
            </a:r>
            <a:r>
              <a:rPr lang="en-US" altLang="en-US" sz="1200" b="1" dirty="0"/>
              <a:t>© David Bailey</a:t>
            </a:r>
            <a:endParaRPr lang="en-US" sz="1200" b="1" dirty="0"/>
          </a:p>
          <a:p>
            <a:r>
              <a:rPr lang="en-GB" sz="1200" b="1" dirty="0"/>
              <a:t>Chance cards’ © David Turner</a:t>
            </a:r>
            <a:endParaRPr lang="en-US" altLang="en-US" sz="1200" b="1" dirty="0"/>
          </a:p>
          <a:p>
            <a:pPr lvl="0"/>
            <a:r>
              <a:rPr lang="en-US" altLang="en-US" sz="1200" b="1" dirty="0"/>
              <a:t>‘What am I doing’ (30th St hiline balancing on rails) by Jim Henderson © public domain</a:t>
            </a:r>
          </a:p>
          <a:p>
            <a:r>
              <a:rPr lang="en-GB" sz="1200" b="1" dirty="0"/>
              <a:t>‘Surfer’ by United States Marine Corps – image in the public domain / Image of the Earth © Noldoaran</a:t>
            </a:r>
            <a:endParaRPr lang="en-GB" sz="1200" dirty="0"/>
          </a:p>
          <a:p>
            <a:endParaRPr lang="en-GB" sz="1200" dirty="0"/>
          </a:p>
        </p:txBody>
      </p:sp>
      <p:sp>
        <p:nvSpPr>
          <p:cNvPr id="2" name="Rectangle 14">
            <a:extLst>
              <a:ext uri="{FF2B5EF4-FFF2-40B4-BE49-F238E27FC236}">
                <a16:creationId xmlns:a16="http://schemas.microsoft.com/office/drawing/2014/main" id="{D0B3BB92-FE3C-4520-B825-E04CACAF6A57}"/>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1738648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448111" y="456916"/>
            <a:ext cx="83022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200" b="1" dirty="0">
                <a:solidFill>
                  <a:schemeClr val="tx1"/>
                </a:solidFill>
              </a:rPr>
              <a:t>The Earth and plate tectonics – online </a:t>
            </a:r>
          </a:p>
          <a:p>
            <a:pPr algn="ctr"/>
            <a:endParaRPr lang="en-GB" sz="600" b="1" dirty="0"/>
          </a:p>
          <a:p>
            <a:pPr algn="ctr"/>
            <a:endParaRPr lang="en-GB" sz="600" b="1" dirty="0"/>
          </a:p>
          <a:p>
            <a:pPr algn="ctr"/>
            <a:endParaRPr lang="en-GB" sz="600" b="1" dirty="0"/>
          </a:p>
          <a:p>
            <a:pPr algn="ctr"/>
            <a:endParaRPr lang="en-GB" sz="600" b="1" dirty="0"/>
          </a:p>
          <a:p>
            <a:pPr algn="ctr"/>
            <a:r>
              <a:rPr lang="en-GB" sz="2400" b="1" dirty="0">
                <a:solidFill>
                  <a:schemeClr val="tx1"/>
                </a:solidFill>
              </a:rPr>
              <a:t>Earth Science for science and geography </a:t>
            </a:r>
          </a:p>
          <a:p>
            <a:pPr algn="ctr"/>
            <a:r>
              <a:rPr lang="en-GB" sz="2400" b="1" dirty="0">
                <a:solidFill>
                  <a:schemeClr val="tx1"/>
                </a:solidFill>
              </a:rPr>
              <a:t>– video workshop</a:t>
            </a:r>
          </a:p>
        </p:txBody>
      </p:sp>
      <p:pic>
        <p:nvPicPr>
          <p:cNvPr id="5" name="Picture 4">
            <a:extLst>
              <a:ext uri="{FF2B5EF4-FFF2-40B4-BE49-F238E27FC236}">
                <a16:creationId xmlns:a16="http://schemas.microsoft.com/office/drawing/2014/main" id="{CEB6505D-A959-4E15-928C-3C89CC80C155}"/>
              </a:ext>
            </a:extLst>
          </p:cNvPr>
          <p:cNvPicPr>
            <a:picLocks noChangeAspect="1"/>
          </p:cNvPicPr>
          <p:nvPr/>
        </p:nvPicPr>
        <p:blipFill rotWithShape="1">
          <a:blip r:embed="rId3"/>
          <a:srcRect l="54921" t="11311" r="8543" b="78797"/>
          <a:stretch/>
        </p:blipFill>
        <p:spPr>
          <a:xfrm>
            <a:off x="318655" y="6048375"/>
            <a:ext cx="8852079" cy="809625"/>
          </a:xfrm>
          <a:prstGeom prst="rect">
            <a:avLst/>
          </a:prstGeom>
        </p:spPr>
      </p:pic>
      <p:sp>
        <p:nvSpPr>
          <p:cNvPr id="2" name="TextBox 1">
            <a:extLst>
              <a:ext uri="{FF2B5EF4-FFF2-40B4-BE49-F238E27FC236}">
                <a16:creationId xmlns:a16="http://schemas.microsoft.com/office/drawing/2014/main" id="{14033465-C487-4CE8-8BBA-BA74F8148779}"/>
              </a:ext>
            </a:extLst>
          </p:cNvPr>
          <p:cNvSpPr txBox="1"/>
          <p:nvPr/>
        </p:nvSpPr>
        <p:spPr>
          <a:xfrm>
            <a:off x="6876256" y="2708920"/>
            <a:ext cx="2160240" cy="2031325"/>
          </a:xfrm>
          <a:prstGeom prst="rect">
            <a:avLst/>
          </a:prstGeom>
          <a:noFill/>
        </p:spPr>
        <p:txBody>
          <a:bodyPr wrap="square" rtlCol="0">
            <a:spAutoFit/>
          </a:bodyPr>
          <a:lstStyle/>
          <a:p>
            <a:pPr algn="ctr"/>
            <a:r>
              <a:rPr lang="en-GB" dirty="0">
                <a:solidFill>
                  <a:schemeClr val="tx1"/>
                </a:solidFill>
              </a:rPr>
              <a:t>Developed from the Earth Science Education Unit ‘The Earth and plate tectonics’ workshop, with permission</a:t>
            </a:r>
          </a:p>
        </p:txBody>
      </p:sp>
      <p:sp>
        <p:nvSpPr>
          <p:cNvPr id="3" name="TextBox 2">
            <a:extLst>
              <a:ext uri="{FF2B5EF4-FFF2-40B4-BE49-F238E27FC236}">
                <a16:creationId xmlns:a16="http://schemas.microsoft.com/office/drawing/2014/main" id="{35D1E6D1-9C2E-455B-954E-2D0A8F1B31A7}"/>
              </a:ext>
            </a:extLst>
          </p:cNvPr>
          <p:cNvSpPr txBox="1"/>
          <p:nvPr/>
        </p:nvSpPr>
        <p:spPr>
          <a:xfrm>
            <a:off x="539552" y="5661248"/>
            <a:ext cx="8424936" cy="400110"/>
          </a:xfrm>
          <a:prstGeom prst="rect">
            <a:avLst/>
          </a:prstGeom>
          <a:noFill/>
        </p:spPr>
        <p:txBody>
          <a:bodyPr wrap="square" rtlCol="0">
            <a:spAutoFit/>
          </a:bodyPr>
          <a:lstStyle/>
          <a:p>
            <a:pPr algn="ctr"/>
            <a:r>
              <a:rPr lang="en-GB" sz="1000" dirty="0">
                <a:solidFill>
                  <a:schemeClr val="tx1"/>
                </a:solidFil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p>
        </p:txBody>
      </p:sp>
      <p:pic>
        <p:nvPicPr>
          <p:cNvPr id="4" name="Picture 3">
            <a:extLst>
              <a:ext uri="{FF2B5EF4-FFF2-40B4-BE49-F238E27FC236}">
                <a16:creationId xmlns:a16="http://schemas.microsoft.com/office/drawing/2014/main" id="{30DC342E-9937-4689-9C7C-B07742647F82}"/>
              </a:ext>
            </a:extLst>
          </p:cNvPr>
          <p:cNvPicPr>
            <a:picLocks noChangeAspect="1"/>
          </p:cNvPicPr>
          <p:nvPr/>
        </p:nvPicPr>
        <p:blipFill rotWithShape="1">
          <a:blip r:embed="rId4"/>
          <a:srcRect l="52999" t="26675" r="20374" b="31343"/>
          <a:stretch/>
        </p:blipFill>
        <p:spPr>
          <a:xfrm>
            <a:off x="2166649" y="2246653"/>
            <a:ext cx="3776951" cy="3349696"/>
          </a:xfrm>
          <a:prstGeom prst="rect">
            <a:avLst/>
          </a:prstGeom>
          <a:ln>
            <a:solidFill>
              <a:schemeClr val="tx1"/>
            </a:solidFill>
          </a:ln>
        </p:spPr>
      </p:pic>
    </p:spTree>
    <p:extLst>
      <p:ext uri="{BB962C8B-B14F-4D97-AF65-F5344CB8AC3E}">
        <p14:creationId xmlns:p14="http://schemas.microsoft.com/office/powerpoint/2010/main" val="1304100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PT038_Strumble_Head_pillow_lava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30300" y="1787525"/>
            <a:ext cx="6934200" cy="4510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899" name="Rectangle 6"/>
          <p:cNvSpPr>
            <a:spLocks noChangeArrowheads="1"/>
          </p:cNvSpPr>
          <p:nvPr/>
        </p:nvSpPr>
        <p:spPr bwMode="auto">
          <a:xfrm>
            <a:off x="3160713" y="1041400"/>
            <a:ext cx="28479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Ancient pillow lavas</a:t>
            </a:r>
          </a:p>
        </p:txBody>
      </p:sp>
      <p:sp>
        <p:nvSpPr>
          <p:cNvPr id="2" name="Rectangle 1"/>
          <p:cNvSpPr/>
          <p:nvPr/>
        </p:nvSpPr>
        <p:spPr>
          <a:xfrm>
            <a:off x="3830673" y="6305452"/>
            <a:ext cx="1978427" cy="215444"/>
          </a:xfrm>
          <a:prstGeom prst="rect">
            <a:avLst/>
          </a:prstGeom>
        </p:spPr>
        <p:txBody>
          <a:bodyPr wrap="none">
            <a:spAutoFit/>
          </a:bodyPr>
          <a:lstStyle/>
          <a:p>
            <a:r>
              <a:rPr lang="en-GB" sz="800" b="1" dirty="0"/>
              <a:t>Ancient Pillow lavas </a:t>
            </a:r>
            <a:r>
              <a:rPr lang="en-US" sz="800" b="1" dirty="0"/>
              <a:t>© Peter Kennett</a:t>
            </a:r>
            <a:endParaRPr lang="en-GB" sz="800" dirty="0"/>
          </a:p>
        </p:txBody>
      </p:sp>
      <p:sp>
        <p:nvSpPr>
          <p:cNvPr id="3" name="Rectangle 14">
            <a:extLst>
              <a:ext uri="{FF2B5EF4-FFF2-40B4-BE49-F238E27FC236}">
                <a16:creationId xmlns:a16="http://schemas.microsoft.com/office/drawing/2014/main" id="{2F317F6A-0C35-4A50-B2AB-F8CAFA7CE55C}"/>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smoker[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51529" y="3262842"/>
            <a:ext cx="4289425" cy="3198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1" name="Rectangle 6"/>
          <p:cNvSpPr>
            <a:spLocks noChangeArrowheads="1"/>
          </p:cNvSpPr>
          <p:nvPr/>
        </p:nvSpPr>
        <p:spPr bwMode="auto">
          <a:xfrm>
            <a:off x="3054350" y="1052513"/>
            <a:ext cx="30591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Black smoker activity</a:t>
            </a:r>
          </a:p>
        </p:txBody>
      </p:sp>
      <p:pic>
        <p:nvPicPr>
          <p:cNvPr id="78852" name="Picture 6" descr="File:Sully Main Endeavor Field.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6113" y="1574717"/>
            <a:ext cx="4102100" cy="307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358189" y="6459204"/>
            <a:ext cx="4359444" cy="215444"/>
          </a:xfrm>
          <a:prstGeom prst="rect">
            <a:avLst/>
          </a:prstGeom>
        </p:spPr>
        <p:txBody>
          <a:bodyPr wrap="square">
            <a:spAutoFit/>
          </a:bodyPr>
          <a:lstStyle/>
          <a:p>
            <a:pPr algn="ctr"/>
            <a:r>
              <a:rPr lang="en-GB" sz="800" b="1" dirty="0"/>
              <a:t>Black Smoker’ by US National Oceanic &amp; Atmospheric Administration (public domain)</a:t>
            </a:r>
            <a:endParaRPr lang="en-GB" sz="800" dirty="0"/>
          </a:p>
        </p:txBody>
      </p:sp>
      <p:sp>
        <p:nvSpPr>
          <p:cNvPr id="3" name="Rectangle 14">
            <a:extLst>
              <a:ext uri="{FF2B5EF4-FFF2-40B4-BE49-F238E27FC236}">
                <a16:creationId xmlns:a16="http://schemas.microsoft.com/office/drawing/2014/main" id="{E0FAE6F4-6703-4632-AA98-85226859DF58}"/>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759528" y="3874169"/>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Faults in a Mars™ bar</a:t>
            </a:r>
          </a:p>
        </p:txBody>
      </p:sp>
      <p:sp>
        <p:nvSpPr>
          <p:cNvPr id="7" name="TextBox 6">
            <a:extLst>
              <a:ext uri="{FF2B5EF4-FFF2-40B4-BE49-F238E27FC236}">
                <a16:creationId xmlns:a16="http://schemas.microsoft.com/office/drawing/2014/main" id="{6C1C7BAD-7E52-481B-A83E-26C25BB51338}"/>
              </a:ext>
            </a:extLst>
          </p:cNvPr>
          <p:cNvSpPr txBox="1"/>
          <p:nvPr/>
        </p:nvSpPr>
        <p:spPr>
          <a:xfrm>
            <a:off x="682752" y="5370652"/>
            <a:ext cx="8165245" cy="646331"/>
          </a:xfrm>
          <a:prstGeom prst="rect">
            <a:avLst/>
          </a:prstGeom>
          <a:noFill/>
        </p:spPr>
        <p:txBody>
          <a:bodyPr wrap="square" rtlCol="0">
            <a:spAutoFit/>
          </a:bodyPr>
          <a:lstStyle/>
          <a:p>
            <a:pPr algn="ctr"/>
            <a:r>
              <a:rPr lang="en-GB" dirty="0"/>
              <a:t>Go to: </a:t>
            </a:r>
            <a:r>
              <a:rPr lang="en-GB" dirty="0">
                <a:hlinkClick r:id="rId4"/>
              </a:rPr>
              <a:t>https://www.earthlearningidea.com/Video/V29_Divergent_margins2.html</a:t>
            </a:r>
            <a:r>
              <a:rPr lang="en-GB" dirty="0"/>
              <a:t> hyperlink</a:t>
            </a:r>
          </a:p>
        </p:txBody>
      </p:sp>
    </p:spTree>
    <p:extLst>
      <p:ext uri="{BB962C8B-B14F-4D97-AF65-F5344CB8AC3E}">
        <p14:creationId xmlns:p14="http://schemas.microsoft.com/office/powerpoint/2010/main" val="14993262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2.0.3121"/>
  <p:tag name="PPTVERSION" val="14"/>
  <p:tag name="TPOS" val="2"/>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18925</TotalTime>
  <Words>3756</Words>
  <Application>Microsoft Office PowerPoint</Application>
  <PresentationFormat>On-screen Show (4:3)</PresentationFormat>
  <Paragraphs>463</Paragraphs>
  <Slides>67</Slides>
  <Notes>67</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67</vt:i4>
      </vt:variant>
    </vt:vector>
  </HeadingPairs>
  <TitlesOfParts>
    <vt:vector size="79" baseType="lpstr">
      <vt:lpstr>Arial</vt:lpstr>
      <vt:lpstr>Calibri</vt:lpstr>
      <vt:lpstr>Symbol</vt:lpstr>
      <vt:lpstr>Times New Roman</vt:lpstr>
      <vt:lpstr>Verdana</vt:lpstr>
      <vt:lpstr>1_Custom Design</vt:lpstr>
      <vt:lpstr>2_Office Theme</vt:lpstr>
      <vt:lpstr>1_Office Theme</vt:lpstr>
      <vt:lpstr>Office Theme</vt:lpstr>
      <vt:lpstr>Custom Design</vt:lpstr>
      <vt:lpstr>3_Custom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SCIENCE EDUCATION UNIT</dc:title>
  <dc:creator>Peter</dc:creator>
  <cp:lastModifiedBy>Chris King</cp:lastModifiedBy>
  <cp:revision>754</cp:revision>
  <cp:lastPrinted>2020-05-14T17:31:49Z</cp:lastPrinted>
  <dcterms:created xsi:type="dcterms:W3CDTF">2006-02-15T21:21:49Z</dcterms:created>
  <dcterms:modified xsi:type="dcterms:W3CDTF">2020-11-01T19:37:57Z</dcterms:modified>
</cp:coreProperties>
</file>