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49" r:id="rId2"/>
    <p:sldMasterId id="2147483686" r:id="rId3"/>
    <p:sldMasterId id="2147483651" r:id="rId4"/>
  </p:sldMasterIdLst>
  <p:notesMasterIdLst>
    <p:notesMasterId r:id="rId91"/>
  </p:notesMasterIdLst>
  <p:handoutMasterIdLst>
    <p:handoutMasterId r:id="rId92"/>
  </p:handoutMasterIdLst>
  <p:sldIdLst>
    <p:sldId id="655" r:id="rId5"/>
    <p:sldId id="675" r:id="rId6"/>
    <p:sldId id="676" r:id="rId7"/>
    <p:sldId id="330" r:id="rId8"/>
    <p:sldId id="679" r:id="rId9"/>
    <p:sldId id="691" r:id="rId10"/>
    <p:sldId id="547" r:id="rId11"/>
    <p:sldId id="533" r:id="rId12"/>
    <p:sldId id="534" r:id="rId13"/>
    <p:sldId id="701" r:id="rId14"/>
    <p:sldId id="433" r:id="rId15"/>
    <p:sldId id="694" r:id="rId16"/>
    <p:sldId id="377" r:id="rId17"/>
    <p:sldId id="331" r:id="rId18"/>
    <p:sldId id="332" r:id="rId19"/>
    <p:sldId id="334" r:id="rId20"/>
    <p:sldId id="335" r:id="rId21"/>
    <p:sldId id="336" r:id="rId22"/>
    <p:sldId id="333" r:id="rId23"/>
    <p:sldId id="337" r:id="rId24"/>
    <p:sldId id="338" r:id="rId25"/>
    <p:sldId id="695" r:id="rId26"/>
    <p:sldId id="577" r:id="rId27"/>
    <p:sldId id="651" r:id="rId28"/>
    <p:sldId id="535" r:id="rId29"/>
    <p:sldId id="536" r:id="rId30"/>
    <p:sldId id="696" r:id="rId31"/>
    <p:sldId id="636" r:id="rId32"/>
    <p:sldId id="659" r:id="rId33"/>
    <p:sldId id="656" r:id="rId34"/>
    <p:sldId id="548" r:id="rId35"/>
    <p:sldId id="549" r:id="rId36"/>
    <p:sldId id="692" r:id="rId37"/>
    <p:sldId id="551" r:id="rId38"/>
    <p:sldId id="658" r:id="rId39"/>
    <p:sldId id="657" r:id="rId40"/>
    <p:sldId id="664" r:id="rId41"/>
    <p:sldId id="571" r:id="rId42"/>
    <p:sldId id="556" r:id="rId43"/>
    <p:sldId id="693" r:id="rId44"/>
    <p:sldId id="662" r:id="rId45"/>
    <p:sldId id="552" r:id="rId46"/>
    <p:sldId id="570" r:id="rId47"/>
    <p:sldId id="560" r:id="rId48"/>
    <p:sldId id="663" r:id="rId49"/>
    <p:sldId id="553" r:id="rId50"/>
    <p:sldId id="666" r:id="rId51"/>
    <p:sldId id="680" r:id="rId52"/>
    <p:sldId id="638" r:id="rId53"/>
    <p:sldId id="639" r:id="rId54"/>
    <p:sldId id="681" r:id="rId55"/>
    <p:sldId id="640" r:id="rId56"/>
    <p:sldId id="667" r:id="rId57"/>
    <p:sldId id="660" r:id="rId58"/>
    <p:sldId id="643" r:id="rId59"/>
    <p:sldId id="644" r:id="rId60"/>
    <p:sldId id="661" r:id="rId61"/>
    <p:sldId id="668" r:id="rId62"/>
    <p:sldId id="641" r:id="rId63"/>
    <p:sldId id="642" r:id="rId64"/>
    <p:sldId id="665" r:id="rId65"/>
    <p:sldId id="557" r:id="rId66"/>
    <p:sldId id="669" r:id="rId67"/>
    <p:sldId id="670" r:id="rId68"/>
    <p:sldId id="671" r:id="rId69"/>
    <p:sldId id="672" r:id="rId70"/>
    <p:sldId id="673" r:id="rId71"/>
    <p:sldId id="674" r:id="rId72"/>
    <p:sldId id="682" r:id="rId73"/>
    <p:sldId id="554" r:id="rId74"/>
    <p:sldId id="683" r:id="rId75"/>
    <p:sldId id="555" r:id="rId76"/>
    <p:sldId id="684" r:id="rId77"/>
    <p:sldId id="685" r:id="rId78"/>
    <p:sldId id="686" r:id="rId79"/>
    <p:sldId id="687" r:id="rId80"/>
    <p:sldId id="258" r:id="rId81"/>
    <p:sldId id="271" r:id="rId82"/>
    <p:sldId id="697" r:id="rId83"/>
    <p:sldId id="532" r:id="rId84"/>
    <p:sldId id="530" r:id="rId85"/>
    <p:sldId id="698" r:id="rId86"/>
    <p:sldId id="470" r:id="rId87"/>
    <p:sldId id="471" r:id="rId88"/>
    <p:sldId id="590" r:id="rId89"/>
    <p:sldId id="700" r:id="rId90"/>
  </p:sldIdLst>
  <p:sldSz cx="9144000" cy="6858000" type="screen4x3"/>
  <p:notesSz cx="9928225" cy="6797675"/>
  <p:defaultTex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1577">
          <p15:clr>
            <a:srgbClr val="A4A3A4"/>
          </p15:clr>
        </p15:guide>
        <p15:guide id="2" pos="2880">
          <p15:clr>
            <a:srgbClr val="A4A3A4"/>
          </p15:clr>
        </p15:guide>
      </p15:sldGuideLst>
    </p:ext>
    <p:ext uri="{2D200454-40CA-4A62-9FC3-DE9A4176ACB9}">
      <p15:notesGuideLst xmlns:p15="http://schemas.microsoft.com/office/powerpoint/2012/main">
        <p15:guide id="1" orient="horz" pos="2142">
          <p15:clr>
            <a:srgbClr val="A4A3A4"/>
          </p15:clr>
        </p15:guide>
        <p15:guide id="2" pos="31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FE7"/>
    <a:srgbClr val="FE6700"/>
    <a:srgbClr val="E5FFE5"/>
    <a:srgbClr val="EFFFEF"/>
    <a:srgbClr val="666633"/>
    <a:srgbClr val="E1D8B1"/>
    <a:srgbClr val="E0E0BE"/>
    <a:srgbClr val="D5DAC4"/>
    <a:srgbClr val="FF99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67" autoAdjust="0"/>
    <p:restoredTop sz="96980" autoAdjust="0"/>
  </p:normalViewPr>
  <p:slideViewPr>
    <p:cSldViewPr snapToGrid="0">
      <p:cViewPr>
        <p:scale>
          <a:sx n="89" d="100"/>
          <a:sy n="89" d="100"/>
        </p:scale>
        <p:origin x="816" y="444"/>
      </p:cViewPr>
      <p:guideLst>
        <p:guide orient="horz" pos="1577"/>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81" d="100"/>
          <a:sy n="81" d="100"/>
        </p:scale>
        <p:origin x="96" y="756"/>
      </p:cViewPr>
      <p:guideLst>
        <p:guide orient="horz" pos="2142"/>
        <p:guide pos="31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_rels/viewProps.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jpe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16714" y="0"/>
            <a:ext cx="4303313" cy="340210"/>
          </a:xfrm>
          <a:prstGeom prst="rect">
            <a:avLst/>
          </a:prstGeom>
        </p:spPr>
        <p:txBody>
          <a:bodyPr vert="horz" lIns="91022" tIns="45511" rIns="91022" bIns="45511" rtlCol="0"/>
          <a:lstStyle>
            <a:lvl1pPr algn="l">
              <a:defRPr sz="1200"/>
            </a:lvl1pPr>
          </a:lstStyle>
          <a:p>
            <a:pPr>
              <a:defRPr/>
            </a:pPr>
            <a:r>
              <a:rPr lang="en-GB" dirty="0"/>
              <a:t>Investigating Earth’s structure PowerPoint </a:t>
            </a:r>
          </a:p>
        </p:txBody>
      </p:sp>
      <p:sp>
        <p:nvSpPr>
          <p:cNvPr id="3" name="Date Placeholder 2"/>
          <p:cNvSpPr>
            <a:spLocks noGrp="1"/>
          </p:cNvSpPr>
          <p:nvPr>
            <p:ph type="dt" sz="quarter" idx="1"/>
          </p:nvPr>
        </p:nvSpPr>
        <p:spPr>
          <a:xfrm>
            <a:off x="5622594" y="0"/>
            <a:ext cx="4303313" cy="340210"/>
          </a:xfrm>
          <a:prstGeom prst="rect">
            <a:avLst/>
          </a:prstGeom>
        </p:spPr>
        <p:txBody>
          <a:bodyPr vert="horz" lIns="91022" tIns="45511" rIns="91022" bIns="45511" rtlCol="0"/>
          <a:lstStyle>
            <a:lvl1pPr algn="r">
              <a:defRPr sz="1200"/>
            </a:lvl1pPr>
          </a:lstStyle>
          <a:p>
            <a:pPr>
              <a:defRPr/>
            </a:pPr>
            <a:endParaRPr lang="en-GB" dirty="0"/>
          </a:p>
        </p:txBody>
      </p:sp>
      <p:sp>
        <p:nvSpPr>
          <p:cNvPr id="4" name="Footer Placeholder 3"/>
          <p:cNvSpPr>
            <a:spLocks noGrp="1"/>
          </p:cNvSpPr>
          <p:nvPr>
            <p:ph type="ftr" sz="quarter" idx="2"/>
          </p:nvPr>
        </p:nvSpPr>
        <p:spPr>
          <a:xfrm>
            <a:off x="12701" y="6456378"/>
            <a:ext cx="4303313" cy="340210"/>
          </a:xfrm>
          <a:prstGeom prst="rect">
            <a:avLst/>
          </a:prstGeom>
        </p:spPr>
        <p:txBody>
          <a:bodyPr vert="horz" lIns="91022" tIns="45511" rIns="91022" bIns="45511" rtlCol="0" anchor="b"/>
          <a:lstStyle>
            <a:lvl1pPr algn="l">
              <a:defRPr sz="1200"/>
            </a:lvl1pPr>
          </a:lstStyle>
          <a:p>
            <a:pPr>
              <a:defRPr/>
            </a:pPr>
            <a:r>
              <a:rPr lang="en-GB" dirty="0"/>
              <a:t>05/03/15</a:t>
            </a:r>
          </a:p>
        </p:txBody>
      </p:sp>
      <p:sp>
        <p:nvSpPr>
          <p:cNvPr id="5" name="Slide Number Placeholder 4"/>
          <p:cNvSpPr>
            <a:spLocks noGrp="1"/>
          </p:cNvSpPr>
          <p:nvPr>
            <p:ph type="sldNum" sz="quarter" idx="3"/>
          </p:nvPr>
        </p:nvSpPr>
        <p:spPr>
          <a:xfrm>
            <a:off x="5622594" y="6456378"/>
            <a:ext cx="4303313" cy="340210"/>
          </a:xfrm>
          <a:prstGeom prst="rect">
            <a:avLst/>
          </a:prstGeom>
        </p:spPr>
        <p:txBody>
          <a:bodyPr vert="horz" lIns="91022" tIns="45511" rIns="91022" bIns="45511" rtlCol="0" anchor="b"/>
          <a:lstStyle>
            <a:lvl1pPr algn="r">
              <a:defRPr sz="1200"/>
            </a:lvl1pPr>
          </a:lstStyle>
          <a:p>
            <a:pPr>
              <a:defRPr/>
            </a:pPr>
            <a:fld id="{C70321E5-D2C5-48C4-A3D0-FC1F80092200}" type="slidenum">
              <a:rPr lang="en-GB"/>
              <a:pPr>
                <a:defRPr/>
              </a:pPr>
              <a:t>‹#›</a:t>
            </a:fld>
            <a:endParaRPr lang="en-GB" dirty="0"/>
          </a:p>
        </p:txBody>
      </p:sp>
    </p:spTree>
    <p:extLst>
      <p:ext uri="{BB962C8B-B14F-4D97-AF65-F5344CB8AC3E}">
        <p14:creationId xmlns:p14="http://schemas.microsoft.com/office/powerpoint/2010/main" val="3065997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4303313" cy="340210"/>
          </a:xfrm>
          <a:prstGeom prst="rect">
            <a:avLst/>
          </a:prstGeom>
          <a:noFill/>
          <a:ln w="9525">
            <a:noFill/>
            <a:miter lim="800000"/>
            <a:headEnd/>
            <a:tailEnd/>
          </a:ln>
          <a:effectLst/>
        </p:spPr>
        <p:txBody>
          <a:bodyPr vert="horz" wrap="square" lIns="91022" tIns="45511" rIns="91022" bIns="45511" numCol="1" anchor="t" anchorCtr="0" compatLnSpc="1">
            <a:prstTxWarp prst="textNoShape">
              <a:avLst/>
            </a:prstTxWarp>
          </a:bodyPr>
          <a:lstStyle>
            <a:lvl1pPr>
              <a:defRPr sz="1200">
                <a:latin typeface="Arial" charset="0"/>
              </a:defRPr>
            </a:lvl1pPr>
          </a:lstStyle>
          <a:p>
            <a:pPr>
              <a:defRPr/>
            </a:pPr>
            <a:endParaRPr lang="en-GB" dirty="0"/>
          </a:p>
        </p:txBody>
      </p:sp>
      <p:sp>
        <p:nvSpPr>
          <p:cNvPr id="5123" name="Rectangle 3"/>
          <p:cNvSpPr>
            <a:spLocks noGrp="1" noChangeArrowheads="1"/>
          </p:cNvSpPr>
          <p:nvPr>
            <p:ph type="dt" idx="1"/>
          </p:nvPr>
        </p:nvSpPr>
        <p:spPr bwMode="auto">
          <a:xfrm>
            <a:off x="5622594" y="0"/>
            <a:ext cx="4303313" cy="340210"/>
          </a:xfrm>
          <a:prstGeom prst="rect">
            <a:avLst/>
          </a:prstGeom>
          <a:noFill/>
          <a:ln w="9525">
            <a:noFill/>
            <a:miter lim="800000"/>
            <a:headEnd/>
            <a:tailEnd/>
          </a:ln>
          <a:effectLst/>
        </p:spPr>
        <p:txBody>
          <a:bodyPr vert="horz" wrap="square" lIns="91022" tIns="45511" rIns="91022" bIns="45511" numCol="1" anchor="t" anchorCtr="0" compatLnSpc="1">
            <a:prstTxWarp prst="textNoShape">
              <a:avLst/>
            </a:prstTxWarp>
          </a:bodyPr>
          <a:lstStyle>
            <a:lvl1pPr algn="r">
              <a:defRPr sz="1200">
                <a:latin typeface="Arial" charset="0"/>
              </a:defRPr>
            </a:lvl1pPr>
          </a:lstStyle>
          <a:p>
            <a:pPr>
              <a:defRPr/>
            </a:pPr>
            <a:r>
              <a:rPr lang="en-GB" dirty="0"/>
              <a:t>05/03/15</a:t>
            </a:r>
          </a:p>
        </p:txBody>
      </p:sp>
      <p:sp>
        <p:nvSpPr>
          <p:cNvPr id="147460" name="Rectangle 4"/>
          <p:cNvSpPr>
            <a:spLocks noGrp="1" noRot="1" noChangeAspect="1" noChangeArrowheads="1" noTextEdit="1"/>
          </p:cNvSpPr>
          <p:nvPr>
            <p:ph type="sldImg" idx="2"/>
          </p:nvPr>
        </p:nvSpPr>
        <p:spPr bwMode="auto">
          <a:xfrm>
            <a:off x="3263900" y="509588"/>
            <a:ext cx="3400425" cy="2551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92361" y="3229277"/>
            <a:ext cx="7943507" cy="3058628"/>
          </a:xfrm>
          <a:prstGeom prst="rect">
            <a:avLst/>
          </a:prstGeom>
          <a:noFill/>
          <a:ln w="9525">
            <a:noFill/>
            <a:miter lim="800000"/>
            <a:headEnd/>
            <a:tailEnd/>
          </a:ln>
          <a:effectLst/>
        </p:spPr>
        <p:txBody>
          <a:bodyPr vert="horz" wrap="square" lIns="91022" tIns="45511" rIns="91022" bIns="4551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6" name="Rectangle 6"/>
          <p:cNvSpPr>
            <a:spLocks noGrp="1" noChangeArrowheads="1"/>
          </p:cNvSpPr>
          <p:nvPr>
            <p:ph type="ftr" sz="quarter" idx="4"/>
          </p:nvPr>
        </p:nvSpPr>
        <p:spPr bwMode="auto">
          <a:xfrm>
            <a:off x="1" y="6456378"/>
            <a:ext cx="4303313" cy="340210"/>
          </a:xfrm>
          <a:prstGeom prst="rect">
            <a:avLst/>
          </a:prstGeom>
          <a:noFill/>
          <a:ln w="9525">
            <a:noFill/>
            <a:miter lim="800000"/>
            <a:headEnd/>
            <a:tailEnd/>
          </a:ln>
          <a:effectLst/>
        </p:spPr>
        <p:txBody>
          <a:bodyPr vert="horz" wrap="square" lIns="91022" tIns="45511" rIns="91022" bIns="45511" numCol="1" anchor="b" anchorCtr="0" compatLnSpc="1">
            <a:prstTxWarp prst="textNoShape">
              <a:avLst/>
            </a:prstTxWarp>
          </a:bodyPr>
          <a:lstStyle>
            <a:lvl1pPr>
              <a:defRPr sz="1200">
                <a:latin typeface="Arial" charset="0"/>
              </a:defRPr>
            </a:lvl1pPr>
          </a:lstStyle>
          <a:p>
            <a:pPr>
              <a:defRPr/>
            </a:pPr>
            <a:endParaRPr lang="en-GB" dirty="0"/>
          </a:p>
        </p:txBody>
      </p:sp>
      <p:sp>
        <p:nvSpPr>
          <p:cNvPr id="5127" name="Rectangle 7"/>
          <p:cNvSpPr>
            <a:spLocks noGrp="1" noChangeArrowheads="1"/>
          </p:cNvSpPr>
          <p:nvPr>
            <p:ph type="sldNum" sz="quarter" idx="5"/>
          </p:nvPr>
        </p:nvSpPr>
        <p:spPr bwMode="auto">
          <a:xfrm>
            <a:off x="5622594" y="6456378"/>
            <a:ext cx="4303313" cy="340210"/>
          </a:xfrm>
          <a:prstGeom prst="rect">
            <a:avLst/>
          </a:prstGeom>
          <a:noFill/>
          <a:ln w="9525">
            <a:noFill/>
            <a:miter lim="800000"/>
            <a:headEnd/>
            <a:tailEnd/>
          </a:ln>
          <a:effectLst/>
        </p:spPr>
        <p:txBody>
          <a:bodyPr vert="horz" wrap="square" lIns="91022" tIns="45511" rIns="91022" bIns="45511" numCol="1" anchor="b" anchorCtr="0" compatLnSpc="1">
            <a:prstTxWarp prst="textNoShape">
              <a:avLst/>
            </a:prstTxWarp>
          </a:bodyPr>
          <a:lstStyle>
            <a:lvl1pPr algn="r">
              <a:defRPr sz="1200">
                <a:latin typeface="Arial" charset="0"/>
              </a:defRPr>
            </a:lvl1pPr>
          </a:lstStyle>
          <a:p>
            <a:pPr>
              <a:defRPr/>
            </a:pPr>
            <a:fld id="{C3FA8C5B-6D10-483A-90C0-B3B87B383CCC}" type="slidenum">
              <a:rPr lang="en-GB"/>
              <a:pPr>
                <a:defRPr/>
              </a:pPr>
              <a:t>‹#›</a:t>
            </a:fld>
            <a:endParaRPr lang="en-GB" dirty="0"/>
          </a:p>
        </p:txBody>
      </p:sp>
    </p:spTree>
    <p:extLst>
      <p:ext uri="{BB962C8B-B14F-4D97-AF65-F5344CB8AC3E}">
        <p14:creationId xmlns:p14="http://schemas.microsoft.com/office/powerpoint/2010/main" val="2980265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pitchFamily="18" charset="0"/>
            </a:endParaRPr>
          </a:p>
        </p:txBody>
      </p:sp>
      <p:sp>
        <p:nvSpPr>
          <p:cNvPr id="747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9pPr>
          </a:lstStyle>
          <a:p>
            <a:pPr eaLnBrk="1" hangingPunct="1">
              <a:buFont typeface="Times New Roman" pitchFamily="18" charset="0"/>
              <a:buNone/>
            </a:pPr>
            <a:fld id="{EABD5DEB-0A9E-4A5D-A3B9-B1924AA89922}" type="slidenum">
              <a:rPr lang="en-GB" sz="1200" smtClean="0">
                <a:solidFill>
                  <a:schemeClr val="tx1"/>
                </a:solidFill>
                <a:latin typeface="Times New Roman" pitchFamily="18" charset="0"/>
              </a:rPr>
              <a:pPr eaLnBrk="1" hangingPunct="1">
                <a:buFont typeface="Times New Roman" pitchFamily="18" charset="0"/>
                <a:buNone/>
              </a:pPr>
              <a:t>1</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162750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B0B72B44-ECBF-4E0D-9DAD-97A8AAFF0AA0}" type="slidenum">
              <a:rPr lang="en-GB" smtClean="0"/>
              <a:pPr eaLnBrk="1" hangingPunct="1"/>
              <a:t>14</a:t>
            </a:fld>
            <a:endParaRPr lang="en-GB" dirty="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1678381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828D6A91-3D0D-4854-8D1D-97DD1DF20A9D}" type="slidenum">
              <a:rPr lang="en-GB" smtClean="0"/>
              <a:pPr eaLnBrk="1" hangingPunct="1"/>
              <a:t>15</a:t>
            </a:fld>
            <a:endParaRPr lang="en-GB" dirty="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588920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8650D793-266C-46BF-889C-5ACF39C6D455}" type="slidenum">
              <a:rPr lang="en-GB" smtClean="0"/>
              <a:pPr eaLnBrk="1" hangingPunct="1"/>
              <a:t>16</a:t>
            </a:fld>
            <a:endParaRPr lang="en-GB" dirty="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b="1" dirty="0">
              <a:latin typeface="Arial" pitchFamily="34" charset="0"/>
            </a:endParaRPr>
          </a:p>
        </p:txBody>
      </p:sp>
    </p:spTree>
    <p:extLst>
      <p:ext uri="{BB962C8B-B14F-4D97-AF65-F5344CB8AC3E}">
        <p14:creationId xmlns:p14="http://schemas.microsoft.com/office/powerpoint/2010/main" val="3125884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898AE1EF-7AAC-4C73-9870-5BE754F01583}" type="slidenum">
              <a:rPr lang="en-GB" smtClean="0"/>
              <a:pPr eaLnBrk="1" hangingPunct="1"/>
              <a:t>17</a:t>
            </a:fld>
            <a:endParaRPr lang="en-GB" dirty="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115725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4D71ACB9-3F9C-405B-8D12-05E928670882}" type="slidenum">
              <a:rPr lang="en-GB" smtClean="0"/>
              <a:pPr eaLnBrk="1" hangingPunct="1"/>
              <a:t>18</a:t>
            </a:fld>
            <a:endParaRPr lang="en-GB" dirty="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a:t>
            </a:r>
          </a:p>
        </p:txBody>
      </p:sp>
    </p:spTree>
    <p:extLst>
      <p:ext uri="{BB962C8B-B14F-4D97-AF65-F5344CB8AC3E}">
        <p14:creationId xmlns:p14="http://schemas.microsoft.com/office/powerpoint/2010/main" val="3225791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BC5159DC-6769-4642-AA69-520767821641}" type="slidenum">
              <a:rPr lang="en-GB" smtClean="0"/>
              <a:pPr eaLnBrk="1" hangingPunct="1"/>
              <a:t>19</a:t>
            </a:fld>
            <a:endParaRPr lang="en-GB" dirty="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3934849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0906DD3D-5C8C-47D2-B7B4-9B3D410B1316}" type="slidenum">
              <a:rPr lang="en-GB" smtClean="0"/>
              <a:pPr eaLnBrk="1" hangingPunct="1"/>
              <a:t>20</a:t>
            </a:fld>
            <a:endParaRPr lang="en-GB" dirty="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2370603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63844"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8263A0F-9305-409C-8289-61748038ED8D}" type="slidenum">
              <a:rPr lang="en-GB" smtClean="0"/>
              <a:pPr eaLnBrk="1" hangingPunct="1"/>
              <a:t>21</a:t>
            </a:fld>
            <a:endParaRPr lang="en-GB" dirty="0"/>
          </a:p>
        </p:txBody>
      </p:sp>
    </p:spTree>
    <p:extLst>
      <p:ext uri="{BB962C8B-B14F-4D97-AF65-F5344CB8AC3E}">
        <p14:creationId xmlns:p14="http://schemas.microsoft.com/office/powerpoint/2010/main" val="3294839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19046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1ECA2D18-2DA1-4BB7-9FF8-9023660841F1}" type="slidenum">
              <a:rPr lang="en-GB" smtClean="0"/>
              <a:pPr eaLnBrk="1" hangingPunct="1"/>
              <a:t>23</a:t>
            </a:fld>
            <a:endParaRPr lang="en-GB" dirty="0"/>
          </a:p>
        </p:txBody>
      </p:sp>
    </p:spTree>
    <p:extLst>
      <p:ext uri="{BB962C8B-B14F-4D97-AF65-F5344CB8AC3E}">
        <p14:creationId xmlns:p14="http://schemas.microsoft.com/office/powerpoint/2010/main" val="3013615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19046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1ECA2D18-2DA1-4BB7-9FF8-9023660841F1}" type="slidenum">
              <a:rPr lang="en-GB" smtClean="0"/>
              <a:pPr eaLnBrk="1" hangingPunct="1"/>
              <a:t>24</a:t>
            </a:fld>
            <a:endParaRPr lang="en-GB" dirty="0"/>
          </a:p>
        </p:txBody>
      </p:sp>
    </p:spTree>
    <p:extLst>
      <p:ext uri="{BB962C8B-B14F-4D97-AF65-F5344CB8AC3E}">
        <p14:creationId xmlns:p14="http://schemas.microsoft.com/office/powerpoint/2010/main" val="301361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pitchFamily="18" charset="0"/>
            </a:endParaRPr>
          </a:p>
        </p:txBody>
      </p:sp>
      <p:sp>
        <p:nvSpPr>
          <p:cNvPr id="7987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78429534-F810-4E20-A905-276A27FC4C22}" type="slidenum">
              <a:rPr lang="en-GB" sz="1200">
                <a:solidFill>
                  <a:schemeClr val="tx1"/>
                </a:solidFill>
                <a:latin typeface="Times New Roman" pitchFamily="18" charset="0"/>
              </a:rPr>
              <a:pPr eaLnBrk="1" hangingPunct="1">
                <a:buFont typeface="Times New Roman" pitchFamily="18" charset="0"/>
                <a:buNone/>
              </a:pPr>
              <a:t>4</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1237109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5E3FADA-A700-4B0F-AFCF-0D22F83EA59C}" type="slidenum">
              <a:rPr lang="en-GB" smtClean="0"/>
              <a:pPr eaLnBrk="1" hangingPunct="1"/>
              <a:t>25</a:t>
            </a:fld>
            <a:endParaRPr lang="en-GB" dirty="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3376010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341C698-48DF-480F-B79F-F8167F1D8F4C}" type="slidenum">
              <a:rPr lang="en-GB" smtClean="0"/>
              <a:pPr eaLnBrk="1" hangingPunct="1"/>
              <a:t>26</a:t>
            </a:fld>
            <a:endParaRPr lang="en-GB" dirty="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304507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AA8A1AF-042A-4D36-A603-8942C8614DFA}" type="slidenum">
              <a:rPr lang="en-GB" smtClean="0"/>
              <a:pPr eaLnBrk="1" hangingPunct="1"/>
              <a:t>28</a:t>
            </a:fld>
            <a:endParaRPr lang="en-GB" dirty="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Thin, rigid, brittle, all action at edges</a:t>
            </a:r>
          </a:p>
        </p:txBody>
      </p:sp>
    </p:spTree>
    <p:extLst>
      <p:ext uri="{BB962C8B-B14F-4D97-AF65-F5344CB8AC3E}">
        <p14:creationId xmlns:p14="http://schemas.microsoft.com/office/powerpoint/2010/main" val="943303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3FA8C5B-6D10-483A-90C0-B3B87B383CCC}" type="slidenum">
              <a:rPr lang="en-GB" smtClean="0"/>
              <a:pPr>
                <a:defRPr/>
              </a:pPr>
              <a:t>29</a:t>
            </a:fld>
            <a:endParaRPr lang="en-GB" dirty="0"/>
          </a:p>
        </p:txBody>
      </p:sp>
    </p:spTree>
    <p:extLst>
      <p:ext uri="{BB962C8B-B14F-4D97-AF65-F5344CB8AC3E}">
        <p14:creationId xmlns:p14="http://schemas.microsoft.com/office/powerpoint/2010/main" val="2571049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A647E3A5-C86D-4769-892A-FD81048A3B1E}" type="slidenum">
              <a:rPr lang="en-GB" smtClean="0"/>
              <a:pPr eaLnBrk="1" hangingPunct="1"/>
              <a:t>30</a:t>
            </a:fld>
            <a:endParaRPr lang="en-GB" dirty="0"/>
          </a:p>
        </p:txBody>
      </p:sp>
    </p:spTree>
    <p:extLst>
      <p:ext uri="{BB962C8B-B14F-4D97-AF65-F5344CB8AC3E}">
        <p14:creationId xmlns:p14="http://schemas.microsoft.com/office/powerpoint/2010/main" val="2457064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A647E3A5-C86D-4769-892A-FD81048A3B1E}" type="slidenum">
              <a:rPr lang="en-GB" smtClean="0"/>
              <a:pPr eaLnBrk="1" hangingPunct="1"/>
              <a:t>31</a:t>
            </a:fld>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E2A79981-27F4-43B4-8841-5FBD22C788AA}" type="slidenum">
              <a:rPr lang="en-GB" smtClean="0"/>
              <a:pPr eaLnBrk="1" hangingPunct="1"/>
              <a:t>32</a:t>
            </a:fld>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E9DF355B-79C1-4A57-9E45-D177FA739F4A}" type="slidenum">
              <a:rPr lang="en-GB" smtClean="0"/>
              <a:pPr eaLnBrk="1" hangingPunct="1"/>
              <a:t>33</a:t>
            </a:fld>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8B7CD7B3-2563-4DDD-8DB3-E2F8EAAAEADB}" type="slidenum">
              <a:rPr lang="en-GB" smtClean="0"/>
              <a:pPr eaLnBrk="1" hangingPunct="1"/>
              <a:t>34</a:t>
            </a:fld>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8B7CD7B3-2563-4DDD-8DB3-E2F8EAAAEADB}" type="slidenum">
              <a:rPr lang="en-GB" smtClean="0"/>
              <a:pPr eaLnBrk="1" hangingPunct="1"/>
              <a:t>35</a:t>
            </a:fld>
            <a:endParaRPr lang="en-GB" dirty="0"/>
          </a:p>
        </p:txBody>
      </p:sp>
    </p:spTree>
    <p:extLst>
      <p:ext uri="{BB962C8B-B14F-4D97-AF65-F5344CB8AC3E}">
        <p14:creationId xmlns:p14="http://schemas.microsoft.com/office/powerpoint/2010/main" val="2649928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579D35A8-9722-4C65-99DB-A17157D99B91}" type="slidenum">
              <a:rPr lang="en-GB" smtClean="0"/>
              <a:pPr eaLnBrk="1" hangingPunct="1"/>
              <a:t>6</a:t>
            </a:fld>
            <a:endParaRPr lang="en-GB" dirty="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xfrm>
            <a:off x="1323920" y="3229277"/>
            <a:ext cx="7280389" cy="30586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627581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8B7CD7B3-2563-4DDD-8DB3-E2F8EAAAEADB}" type="slidenum">
              <a:rPr lang="en-GB" smtClean="0"/>
              <a:pPr eaLnBrk="1" hangingPunct="1"/>
              <a:t>36</a:t>
            </a:fld>
            <a:endParaRPr lang="en-GB" dirty="0"/>
          </a:p>
        </p:txBody>
      </p:sp>
    </p:spTree>
    <p:extLst>
      <p:ext uri="{BB962C8B-B14F-4D97-AF65-F5344CB8AC3E}">
        <p14:creationId xmlns:p14="http://schemas.microsoft.com/office/powerpoint/2010/main" val="715360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3FA8C5B-6D10-483A-90C0-B3B87B383CCC}" type="slidenum">
              <a:rPr lang="en-GB" smtClean="0"/>
              <a:pPr>
                <a:defRPr/>
              </a:pPr>
              <a:t>37</a:t>
            </a:fld>
            <a:endParaRPr lang="en-GB" dirty="0"/>
          </a:p>
        </p:txBody>
      </p:sp>
    </p:spTree>
    <p:extLst>
      <p:ext uri="{BB962C8B-B14F-4D97-AF65-F5344CB8AC3E}">
        <p14:creationId xmlns:p14="http://schemas.microsoft.com/office/powerpoint/2010/main" val="2402393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8B7CD7B3-2563-4DDD-8DB3-E2F8EAAAEADB}" type="slidenum">
              <a:rPr lang="en-GB" smtClean="0"/>
              <a:pPr eaLnBrk="1" hangingPunct="1"/>
              <a:t>38</a:t>
            </a:fld>
            <a:endParaRPr lang="en-GB" dirty="0"/>
          </a:p>
        </p:txBody>
      </p:sp>
    </p:spTree>
    <p:extLst>
      <p:ext uri="{BB962C8B-B14F-4D97-AF65-F5344CB8AC3E}">
        <p14:creationId xmlns:p14="http://schemas.microsoft.com/office/powerpoint/2010/main" val="805966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8B7CD7B3-2563-4DDD-8DB3-E2F8EAAAEADB}" type="slidenum">
              <a:rPr lang="en-GB" smtClean="0"/>
              <a:pPr eaLnBrk="1" hangingPunct="1"/>
              <a:t>39</a:t>
            </a:fld>
            <a:endParaRPr lang="en-GB" dirty="0"/>
          </a:p>
        </p:txBody>
      </p:sp>
    </p:spTree>
    <p:extLst>
      <p:ext uri="{BB962C8B-B14F-4D97-AF65-F5344CB8AC3E}">
        <p14:creationId xmlns:p14="http://schemas.microsoft.com/office/powerpoint/2010/main" val="3727691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8B7CD7B3-2563-4DDD-8DB3-E2F8EAAAEADB}" type="slidenum">
              <a:rPr lang="en-GB" smtClean="0"/>
              <a:pPr eaLnBrk="1" hangingPunct="1"/>
              <a:t>40</a:t>
            </a:fld>
            <a:endParaRPr lang="en-GB" dirty="0"/>
          </a:p>
        </p:txBody>
      </p:sp>
    </p:spTree>
    <p:extLst>
      <p:ext uri="{BB962C8B-B14F-4D97-AF65-F5344CB8AC3E}">
        <p14:creationId xmlns:p14="http://schemas.microsoft.com/office/powerpoint/2010/main" val="3490699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3FA8C5B-6D10-483A-90C0-B3B87B383CCC}" type="slidenum">
              <a:rPr lang="en-GB" smtClean="0"/>
              <a:pPr>
                <a:defRPr/>
              </a:pPr>
              <a:t>41</a:t>
            </a:fld>
            <a:endParaRPr lang="en-GB" dirty="0"/>
          </a:p>
        </p:txBody>
      </p:sp>
    </p:spTree>
    <p:extLst>
      <p:ext uri="{BB962C8B-B14F-4D97-AF65-F5344CB8AC3E}">
        <p14:creationId xmlns:p14="http://schemas.microsoft.com/office/powerpoint/2010/main" val="3929066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8B7CD7B3-2563-4DDD-8DB3-E2F8EAAAEADB}" type="slidenum">
              <a:rPr lang="en-GB" smtClean="0"/>
              <a:pPr eaLnBrk="1" hangingPunct="1"/>
              <a:t>42</a:t>
            </a:fld>
            <a:endParaRPr lang="en-GB"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8B7CD7B3-2563-4DDD-8DB3-E2F8EAAAEADB}" type="slidenum">
              <a:rPr lang="en-GB" smtClean="0"/>
              <a:pPr eaLnBrk="1" hangingPunct="1"/>
              <a:t>43</a:t>
            </a:fld>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801B5DEB-3A99-4F30-AA38-2BA4D7287049}" type="slidenum">
              <a:rPr lang="en-GB" smtClean="0"/>
              <a:pPr eaLnBrk="1" hangingPunct="1"/>
              <a:t>44</a:t>
            </a:fld>
            <a:endParaRPr lang="en-GB"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3FA8C5B-6D10-483A-90C0-B3B87B383CCC}" type="slidenum">
              <a:rPr lang="en-GB" smtClean="0"/>
              <a:pPr>
                <a:defRPr/>
              </a:pPr>
              <a:t>45</a:t>
            </a:fld>
            <a:endParaRPr lang="en-GB" dirty="0"/>
          </a:p>
        </p:txBody>
      </p:sp>
    </p:spTree>
    <p:extLst>
      <p:ext uri="{BB962C8B-B14F-4D97-AF65-F5344CB8AC3E}">
        <p14:creationId xmlns:p14="http://schemas.microsoft.com/office/powerpoint/2010/main" val="1748905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32C091AF-10C0-48E7-BC87-C017ACF1E156}" type="slidenum">
              <a:rPr lang="en-GB" smtClean="0"/>
              <a:pPr eaLnBrk="1" hangingPunct="1"/>
              <a:t>7</a:t>
            </a:fld>
            <a:endParaRPr lang="en-GB" dirty="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xfrm>
            <a:off x="1323920" y="3229277"/>
            <a:ext cx="7280389" cy="30586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55336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8B7CD7B3-2563-4DDD-8DB3-E2F8EAAAEADB}" type="slidenum">
              <a:rPr lang="en-GB" smtClean="0"/>
              <a:pPr eaLnBrk="1" hangingPunct="1"/>
              <a:t>46</a:t>
            </a:fld>
            <a:endParaRPr lang="en-GB"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98660"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7DCAECDA-DAA0-4586-9CF9-64BE759CFB0A}" type="slidenum">
              <a:rPr lang="en-GB" smtClean="0"/>
              <a:pPr eaLnBrk="1" hangingPunct="1"/>
              <a:t>48</a:t>
            </a:fld>
            <a:endParaRPr lang="en-GB" dirty="0"/>
          </a:p>
        </p:txBody>
      </p:sp>
    </p:spTree>
    <p:extLst>
      <p:ext uri="{BB962C8B-B14F-4D97-AF65-F5344CB8AC3E}">
        <p14:creationId xmlns:p14="http://schemas.microsoft.com/office/powerpoint/2010/main" val="4106257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E5C7B87-3162-413C-A96F-30AE1F42BE19}" type="slidenum">
              <a:rPr lang="en-GB" smtClean="0"/>
              <a:pPr eaLnBrk="1" hangingPunct="1"/>
              <a:t>49</a:t>
            </a:fld>
            <a:endParaRPr lang="en-GB" dirty="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Implications – solid mantle, liquid outer core. Dimensions. Note Low Velocity Zone </a:t>
            </a:r>
          </a:p>
        </p:txBody>
      </p:sp>
    </p:spTree>
    <p:extLst>
      <p:ext uri="{BB962C8B-B14F-4D97-AF65-F5344CB8AC3E}">
        <p14:creationId xmlns:p14="http://schemas.microsoft.com/office/powerpoint/2010/main" val="3271768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DF377EC-B63E-422B-9443-EE9897F4E241}" type="slidenum">
              <a:rPr lang="en-GB" smtClean="0"/>
              <a:pPr eaLnBrk="1" hangingPunct="1"/>
              <a:t>50</a:t>
            </a:fld>
            <a:endParaRPr lang="en-GB" dirty="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Summarise evidence. Emphasise Lithosphere</a:t>
            </a:r>
          </a:p>
        </p:txBody>
      </p:sp>
    </p:spTree>
    <p:extLst>
      <p:ext uri="{BB962C8B-B14F-4D97-AF65-F5344CB8AC3E}">
        <p14:creationId xmlns:p14="http://schemas.microsoft.com/office/powerpoint/2010/main" val="405286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98660"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7DCAECDA-DAA0-4586-9CF9-64BE759CFB0A}" type="slidenum">
              <a:rPr lang="en-GB" smtClean="0"/>
              <a:pPr eaLnBrk="1" hangingPunct="1"/>
              <a:t>51</a:t>
            </a:fld>
            <a:endParaRPr lang="en-GB" dirty="0"/>
          </a:p>
        </p:txBody>
      </p:sp>
    </p:spTree>
    <p:extLst>
      <p:ext uri="{BB962C8B-B14F-4D97-AF65-F5344CB8AC3E}">
        <p14:creationId xmlns:p14="http://schemas.microsoft.com/office/powerpoint/2010/main" val="2892105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E557AC8-DDA3-4B2B-9431-4D9626F1525A}" type="slidenum">
              <a:rPr lang="en-GB" smtClean="0"/>
              <a:pPr eaLnBrk="1" hangingPunct="1"/>
              <a:t>52</a:t>
            </a:fld>
            <a:endParaRPr lang="en-GB" dirty="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b="1" dirty="0">
              <a:latin typeface="Arial" pitchFamily="34" charset="0"/>
            </a:endParaRPr>
          </a:p>
        </p:txBody>
      </p:sp>
    </p:spTree>
    <p:extLst>
      <p:ext uri="{BB962C8B-B14F-4D97-AF65-F5344CB8AC3E}">
        <p14:creationId xmlns:p14="http://schemas.microsoft.com/office/powerpoint/2010/main" val="39821443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54</a:t>
            </a:fld>
            <a:endParaRPr lang="en-GB" dirty="0"/>
          </a:p>
        </p:txBody>
      </p:sp>
    </p:spTree>
    <p:extLst>
      <p:ext uri="{BB962C8B-B14F-4D97-AF65-F5344CB8AC3E}">
        <p14:creationId xmlns:p14="http://schemas.microsoft.com/office/powerpoint/2010/main" val="632987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55</a:t>
            </a:fld>
            <a:endParaRPr lang="en-GB" dirty="0"/>
          </a:p>
        </p:txBody>
      </p:sp>
    </p:spTree>
    <p:extLst>
      <p:ext uri="{BB962C8B-B14F-4D97-AF65-F5344CB8AC3E}">
        <p14:creationId xmlns:p14="http://schemas.microsoft.com/office/powerpoint/2010/main" val="27300044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D657455-D9F7-4DD2-9C72-6AE0884996C3}" type="slidenum">
              <a:rPr lang="en-GB" smtClean="0"/>
              <a:pPr eaLnBrk="1" hangingPunct="1"/>
              <a:t>56</a:t>
            </a:fld>
            <a:endParaRPr lang="en-GB" dirty="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4790795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D657455-D9F7-4DD2-9C72-6AE0884996C3}" type="slidenum">
              <a:rPr lang="en-GB" smtClean="0"/>
              <a:pPr eaLnBrk="1" hangingPunct="1"/>
              <a:t>57</a:t>
            </a:fld>
            <a:endParaRPr lang="en-GB" dirty="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966602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579D35A8-9722-4C65-99DB-A17157D99B91}" type="slidenum">
              <a:rPr lang="en-GB" smtClean="0"/>
              <a:pPr eaLnBrk="1" hangingPunct="1"/>
              <a:t>8</a:t>
            </a:fld>
            <a:endParaRPr lang="en-GB" dirty="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xfrm>
            <a:off x="1323920" y="3229277"/>
            <a:ext cx="7280389" cy="30586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941618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1B57D4D5-2918-4F0C-BDDB-8E9519F44CDB}" type="slidenum">
              <a:rPr lang="en-GB" smtClean="0"/>
              <a:pPr eaLnBrk="1" hangingPunct="1"/>
              <a:t>59</a:t>
            </a:fld>
            <a:endParaRPr lang="en-GB" dirty="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Feet = crust: board = upper mantle: wheels = asthenosphere: pavement = rest of mantle. Apply to Earth. </a:t>
            </a:r>
            <a:endParaRPr lang="en-GB" b="1" dirty="0">
              <a:latin typeface="Arial" pitchFamily="34" charset="0"/>
            </a:endParaRPr>
          </a:p>
        </p:txBody>
      </p:sp>
    </p:spTree>
    <p:extLst>
      <p:ext uri="{BB962C8B-B14F-4D97-AF65-F5344CB8AC3E}">
        <p14:creationId xmlns:p14="http://schemas.microsoft.com/office/powerpoint/2010/main" val="9425343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0ED8BC0A-81F8-4E95-867D-46D5018C2D7D}" type="slidenum">
              <a:rPr lang="en-GB" smtClean="0"/>
              <a:pPr eaLnBrk="1" hangingPunct="1"/>
              <a:t>60</a:t>
            </a:fld>
            <a:endParaRPr lang="en-GB" dirty="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Feet = crust: board = upper mantle: wheels = asthenosphere: pavement = rest of mantle. Apply to Earth. </a:t>
            </a:r>
            <a:endParaRPr lang="en-GB" b="1" dirty="0">
              <a:latin typeface="Arial" pitchFamily="34" charset="0"/>
            </a:endParaRPr>
          </a:p>
        </p:txBody>
      </p:sp>
    </p:spTree>
    <p:extLst>
      <p:ext uri="{BB962C8B-B14F-4D97-AF65-F5344CB8AC3E}">
        <p14:creationId xmlns:p14="http://schemas.microsoft.com/office/powerpoint/2010/main" val="41483185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3FA8C5B-6D10-483A-90C0-B3B87B383CCC}" type="slidenum">
              <a:rPr lang="en-GB" smtClean="0"/>
              <a:pPr>
                <a:defRPr/>
              </a:pPr>
              <a:t>61</a:t>
            </a:fld>
            <a:endParaRPr lang="en-GB" dirty="0"/>
          </a:p>
        </p:txBody>
      </p:sp>
    </p:spTree>
    <p:extLst>
      <p:ext uri="{BB962C8B-B14F-4D97-AF65-F5344CB8AC3E}">
        <p14:creationId xmlns:p14="http://schemas.microsoft.com/office/powerpoint/2010/main" val="41874413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8B7CD7B3-2563-4DDD-8DB3-E2F8EAAAEADB}" type="slidenum">
              <a:rPr lang="en-GB" smtClean="0"/>
              <a:pPr eaLnBrk="1" hangingPunct="1"/>
              <a:t>62</a:t>
            </a:fld>
            <a:endParaRPr lang="en-GB"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64</a:t>
            </a:fld>
            <a:endParaRPr lang="en-GB" dirty="0"/>
          </a:p>
        </p:txBody>
      </p:sp>
    </p:spTree>
    <p:extLst>
      <p:ext uri="{BB962C8B-B14F-4D97-AF65-F5344CB8AC3E}">
        <p14:creationId xmlns:p14="http://schemas.microsoft.com/office/powerpoint/2010/main" val="20866491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65</a:t>
            </a:fld>
            <a:endParaRPr lang="en-GB"/>
          </a:p>
        </p:txBody>
      </p:sp>
    </p:spTree>
    <p:extLst>
      <p:ext uri="{BB962C8B-B14F-4D97-AF65-F5344CB8AC3E}">
        <p14:creationId xmlns:p14="http://schemas.microsoft.com/office/powerpoint/2010/main" val="29577513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66</a:t>
            </a:fld>
            <a:endParaRPr lang="en-GB"/>
          </a:p>
        </p:txBody>
      </p:sp>
    </p:spTree>
    <p:extLst>
      <p:ext uri="{BB962C8B-B14F-4D97-AF65-F5344CB8AC3E}">
        <p14:creationId xmlns:p14="http://schemas.microsoft.com/office/powerpoint/2010/main" val="6845168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67</a:t>
            </a:fld>
            <a:endParaRPr lang="en-GB" dirty="0"/>
          </a:p>
        </p:txBody>
      </p:sp>
    </p:spTree>
    <p:extLst>
      <p:ext uri="{BB962C8B-B14F-4D97-AF65-F5344CB8AC3E}">
        <p14:creationId xmlns:p14="http://schemas.microsoft.com/office/powerpoint/2010/main" val="20866491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29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6AFE275-4B25-4BE9-86E8-903E3E83D19F}" type="slidenum">
              <a:rPr lang="en-GB" smtClean="0"/>
              <a:pPr eaLnBrk="1" hangingPunct="1"/>
              <a:t>68</a:t>
            </a:fld>
            <a:endParaRPr lang="en-GB" dirty="0"/>
          </a:p>
        </p:txBody>
      </p:sp>
    </p:spTree>
    <p:extLst>
      <p:ext uri="{BB962C8B-B14F-4D97-AF65-F5344CB8AC3E}">
        <p14:creationId xmlns:p14="http://schemas.microsoft.com/office/powerpoint/2010/main" val="20866491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873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D67A6372-0464-4384-BDFE-03B956FA55D1}" type="slidenum">
              <a:rPr lang="en-GB" smtClean="0"/>
              <a:pPr eaLnBrk="1" hangingPunct="1"/>
              <a:t>70</a:t>
            </a:fld>
            <a:endParaRPr lang="en-GB" dirty="0"/>
          </a:p>
        </p:txBody>
      </p:sp>
    </p:spTree>
    <p:extLst>
      <p:ext uri="{BB962C8B-B14F-4D97-AF65-F5344CB8AC3E}">
        <p14:creationId xmlns:p14="http://schemas.microsoft.com/office/powerpoint/2010/main" val="31925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39552" indent="-284443" eaLnBrk="0" hangingPunct="0">
              <a:defRPr>
                <a:solidFill>
                  <a:schemeClr val="tx1"/>
                </a:solidFill>
                <a:latin typeface="Arial" pitchFamily="34" charset="0"/>
              </a:defRPr>
            </a:lvl2pPr>
            <a:lvl3pPr marL="1137773" indent="-227555" eaLnBrk="0" hangingPunct="0">
              <a:defRPr>
                <a:solidFill>
                  <a:schemeClr val="tx1"/>
                </a:solidFill>
                <a:latin typeface="Arial" pitchFamily="34" charset="0"/>
              </a:defRPr>
            </a:lvl3pPr>
            <a:lvl4pPr marL="1592882" indent="-227555" eaLnBrk="0" hangingPunct="0">
              <a:defRPr>
                <a:solidFill>
                  <a:schemeClr val="tx1"/>
                </a:solidFill>
                <a:latin typeface="Arial" pitchFamily="34" charset="0"/>
              </a:defRPr>
            </a:lvl4pPr>
            <a:lvl5pPr marL="2047991" indent="-227555" eaLnBrk="0" hangingPunct="0">
              <a:defRPr>
                <a:solidFill>
                  <a:schemeClr val="tx1"/>
                </a:solidFill>
                <a:latin typeface="Arial" pitchFamily="34" charset="0"/>
              </a:defRPr>
            </a:lvl5pPr>
            <a:lvl6pPr marL="2503100" indent="-227555" eaLnBrk="0" fontAlgn="base" hangingPunct="0">
              <a:spcBef>
                <a:spcPct val="0"/>
              </a:spcBef>
              <a:spcAft>
                <a:spcPct val="0"/>
              </a:spcAft>
              <a:defRPr>
                <a:solidFill>
                  <a:schemeClr val="tx1"/>
                </a:solidFill>
                <a:latin typeface="Arial" pitchFamily="34" charset="0"/>
              </a:defRPr>
            </a:lvl6pPr>
            <a:lvl7pPr marL="2958209" indent="-227555" eaLnBrk="0" fontAlgn="base" hangingPunct="0">
              <a:spcBef>
                <a:spcPct val="0"/>
              </a:spcBef>
              <a:spcAft>
                <a:spcPct val="0"/>
              </a:spcAft>
              <a:defRPr>
                <a:solidFill>
                  <a:schemeClr val="tx1"/>
                </a:solidFill>
                <a:latin typeface="Arial" pitchFamily="34" charset="0"/>
              </a:defRPr>
            </a:lvl7pPr>
            <a:lvl8pPr marL="3413318" indent="-227555" eaLnBrk="0" fontAlgn="base" hangingPunct="0">
              <a:spcBef>
                <a:spcPct val="0"/>
              </a:spcBef>
              <a:spcAft>
                <a:spcPct val="0"/>
              </a:spcAft>
              <a:defRPr>
                <a:solidFill>
                  <a:schemeClr val="tx1"/>
                </a:solidFill>
                <a:latin typeface="Arial" pitchFamily="34" charset="0"/>
              </a:defRPr>
            </a:lvl8pPr>
            <a:lvl9pPr marL="3868427" indent="-227555" eaLnBrk="0" fontAlgn="base" hangingPunct="0">
              <a:spcBef>
                <a:spcPct val="0"/>
              </a:spcBef>
              <a:spcAft>
                <a:spcPct val="0"/>
              </a:spcAft>
              <a:defRPr>
                <a:solidFill>
                  <a:schemeClr val="tx1"/>
                </a:solidFill>
                <a:latin typeface="Arial" pitchFamily="34" charset="0"/>
              </a:defRPr>
            </a:lvl9pPr>
          </a:lstStyle>
          <a:p>
            <a:pPr eaLnBrk="1" hangingPunct="1"/>
            <a:fld id="{F64CE5CA-5A16-43A3-BF5E-7FD534B2CEAE}" type="slidenum">
              <a:rPr lang="en-GB" smtClean="0"/>
              <a:pPr eaLnBrk="1" hangingPunct="1"/>
              <a:t>9</a:t>
            </a:fld>
            <a:endParaRPr lang="en-GB" dirty="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1323920" y="3229277"/>
            <a:ext cx="7280389" cy="30586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5061827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792E9D7-6CD5-452D-B56C-22E869F892C2}" type="slidenum">
              <a:rPr lang="en-GB" smtClean="0"/>
              <a:pPr eaLnBrk="1" hangingPunct="1"/>
              <a:t>72</a:t>
            </a:fld>
            <a:endParaRPr lang="en-GB" dirty="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4721581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792E9D7-6CD5-452D-B56C-22E869F892C2}" type="slidenum">
              <a:rPr lang="en-GB" smtClean="0"/>
              <a:pPr eaLnBrk="1" hangingPunct="1"/>
              <a:t>73</a:t>
            </a:fld>
            <a:endParaRPr lang="en-GB" dirty="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6216143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792E9D7-6CD5-452D-B56C-22E869F892C2}" type="slidenum">
              <a:rPr lang="en-GB" smtClean="0"/>
              <a:pPr eaLnBrk="1" hangingPunct="1"/>
              <a:t>74</a:t>
            </a:fld>
            <a:endParaRPr lang="en-GB" dirty="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2145978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18E5128-C462-4866-849E-53C68115A117}" type="slidenum">
              <a:rPr lang="en-GB" sz="1200"/>
              <a:pPr algn="r" eaLnBrk="1" hangingPunct="1"/>
              <a:t>75</a:t>
            </a:fld>
            <a:endParaRPr lang="en-GB" sz="1200" dirty="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0620482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BCA0A0CF-12C4-4ACC-9D11-4E420738398F}" type="slidenum">
              <a:rPr lang="en-GB" smtClean="0"/>
              <a:pPr eaLnBrk="1" hangingPunct="1"/>
              <a:t>80</a:t>
            </a:fld>
            <a:endParaRPr lang="en-GB" dirty="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High values occur over the oceanic ridges and low values over the deep trenches. Values rise again over volcanic island arcs. Convection?</a:t>
            </a:r>
          </a:p>
        </p:txBody>
      </p:sp>
    </p:spTree>
    <p:extLst>
      <p:ext uri="{BB962C8B-B14F-4D97-AF65-F5344CB8AC3E}">
        <p14:creationId xmlns:p14="http://schemas.microsoft.com/office/powerpoint/2010/main" val="38002959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4BA8529-6B79-416D-BBD8-1536E4EEF038}" type="slidenum">
              <a:rPr lang="en-GB" smtClean="0"/>
              <a:pPr eaLnBrk="1" hangingPunct="1"/>
              <a:t>81</a:t>
            </a:fld>
            <a:endParaRPr lang="en-GB" dirty="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High values occur over the oceanic ridges and low values over the deep trenches. Values rise again over volcanic island arcs. </a:t>
            </a:r>
          </a:p>
        </p:txBody>
      </p:sp>
    </p:spTree>
    <p:extLst>
      <p:ext uri="{BB962C8B-B14F-4D97-AF65-F5344CB8AC3E}">
        <p14:creationId xmlns:p14="http://schemas.microsoft.com/office/powerpoint/2010/main" val="6771400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7092"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93D4B52-5155-4037-922A-7DA972DD7845}" type="slidenum">
              <a:rPr lang="en-GB" smtClean="0"/>
              <a:pPr eaLnBrk="1" hangingPunct="1"/>
              <a:t>83</a:t>
            </a:fld>
            <a:endParaRPr lang="en-GB" dirty="0"/>
          </a:p>
        </p:txBody>
      </p:sp>
    </p:spTree>
    <p:extLst>
      <p:ext uri="{BB962C8B-B14F-4D97-AF65-F5344CB8AC3E}">
        <p14:creationId xmlns:p14="http://schemas.microsoft.com/office/powerpoint/2010/main" val="11379772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A65B7273-6D04-4735-94E7-9D00C8EC15B0}" type="slidenum">
              <a:rPr lang="en-GB" smtClean="0"/>
              <a:pPr eaLnBrk="1" hangingPunct="1"/>
              <a:t>84</a:t>
            </a:fld>
            <a:endParaRPr lang="en-GB" dirty="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2391336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27443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A843A23D-ED1D-449B-8BF6-54DA26D0FDD8}" type="slidenum">
              <a:rPr lang="en-GB" smtClean="0"/>
              <a:pPr eaLnBrk="1" hangingPunct="1"/>
              <a:t>85</a:t>
            </a:fld>
            <a:endParaRPr lang="en-GB" dirty="0"/>
          </a:p>
        </p:txBody>
      </p:sp>
    </p:spTree>
    <p:extLst>
      <p:ext uri="{BB962C8B-B14F-4D97-AF65-F5344CB8AC3E}">
        <p14:creationId xmlns:p14="http://schemas.microsoft.com/office/powerpoint/2010/main" val="14505841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pitchFamily="18" charset="0"/>
            </a:endParaRPr>
          </a:p>
        </p:txBody>
      </p:sp>
      <p:sp>
        <p:nvSpPr>
          <p:cNvPr id="747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9pPr>
          </a:lstStyle>
          <a:p>
            <a:pPr eaLnBrk="1" hangingPunct="1">
              <a:buFont typeface="Times New Roman" pitchFamily="18" charset="0"/>
              <a:buNone/>
            </a:pPr>
            <a:fld id="{EABD5DEB-0A9E-4A5D-A3B9-B1924AA89922}" type="slidenum">
              <a:rPr lang="en-GB" sz="1200" smtClean="0">
                <a:solidFill>
                  <a:schemeClr val="tx1"/>
                </a:solidFill>
                <a:latin typeface="Times New Roman" pitchFamily="18" charset="0"/>
              </a:rPr>
              <a:pPr eaLnBrk="1" hangingPunct="1">
                <a:buFont typeface="Times New Roman" pitchFamily="18" charset="0"/>
                <a:buNone/>
              </a:pPr>
              <a:t>86</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4247386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AE41DFC0-185E-4B92-89D7-6B8977054885}" type="slidenum">
              <a:rPr lang="en-GB" smtClean="0"/>
              <a:pPr eaLnBrk="1" hangingPunct="1"/>
              <a:t>10</a:t>
            </a:fld>
            <a:endParaRPr lang="en-GB" dirty="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440521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15462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D262B41-A234-46BF-A15D-EA50D0FD7E78}" type="slidenum">
              <a:rPr lang="en-GB" smtClean="0"/>
              <a:pPr eaLnBrk="1" hangingPunct="1"/>
              <a:t>11</a:t>
            </a:fld>
            <a:endParaRPr lang="en-GB" dirty="0"/>
          </a:p>
        </p:txBody>
      </p:sp>
    </p:spTree>
    <p:extLst>
      <p:ext uri="{BB962C8B-B14F-4D97-AF65-F5344CB8AC3E}">
        <p14:creationId xmlns:p14="http://schemas.microsoft.com/office/powerpoint/2010/main" val="132354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55652"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4EF2CC7-2B96-4F7D-9255-B5E34606DA8E}" type="slidenum">
              <a:rPr lang="en-GB" smtClean="0"/>
              <a:pPr eaLnBrk="1" hangingPunct="1"/>
              <a:t>13</a:t>
            </a:fld>
            <a:endParaRPr lang="en-GB" dirty="0"/>
          </a:p>
        </p:txBody>
      </p:sp>
    </p:spTree>
    <p:extLst>
      <p:ext uri="{BB962C8B-B14F-4D97-AF65-F5344CB8AC3E}">
        <p14:creationId xmlns:p14="http://schemas.microsoft.com/office/powerpoint/2010/main" val="174463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3">
            <a:extLst>
              <a:ext uri="{FF2B5EF4-FFF2-40B4-BE49-F238E27FC236}">
                <a16:creationId xmlns:a16="http://schemas.microsoft.com/office/drawing/2014/main" id="{FCC67355-580C-4062-A006-1C285BD0F7C4}"/>
              </a:ext>
            </a:extLst>
          </p:cNvPr>
          <p:cNvSpPr/>
          <p:nvPr userDrawn="1"/>
        </p:nvSpPr>
        <p:spPr bwMode="auto">
          <a:xfrm>
            <a:off x="312362" y="-27296"/>
            <a:ext cx="8831638" cy="6967182"/>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26DB9209-7457-4191-85CE-B1A360E1F913}"/>
              </a:ext>
            </a:extLst>
          </p:cNvPr>
          <p:cNvSpPr>
            <a:spLocks noChangeArrowheads="1"/>
          </p:cNvSpPr>
          <p:nvPr userDrawn="1"/>
        </p:nvSpPr>
        <p:spPr bwMode="auto">
          <a:xfrm>
            <a:off x="-83127"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733477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086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2179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3">
            <a:extLst>
              <a:ext uri="{FF2B5EF4-FFF2-40B4-BE49-F238E27FC236}">
                <a16:creationId xmlns:a16="http://schemas.microsoft.com/office/drawing/2014/main" id="{2A8BDEF7-895E-4FAB-9F9C-C832B869C55E}"/>
              </a:ext>
            </a:extLst>
          </p:cNvPr>
          <p:cNvSpPr/>
          <p:nvPr userDrawn="1"/>
        </p:nvSpPr>
        <p:spPr bwMode="auto">
          <a:xfrm>
            <a:off x="389485" y="0"/>
            <a:ext cx="881149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3A4DEFA8-99D7-47E2-B159-BDC67FE3C959}"/>
              </a:ext>
            </a:extLst>
          </p:cNvPr>
          <p:cNvSpPr>
            <a:spLocks noChangeArrowheads="1"/>
          </p:cNvSpPr>
          <p:nvPr userDrawn="1"/>
        </p:nvSpPr>
        <p:spPr bwMode="auto">
          <a:xfrm>
            <a:off x="-1385"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4285805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7">
            <a:extLst>
              <a:ext uri="{FF2B5EF4-FFF2-40B4-BE49-F238E27FC236}">
                <a16:creationId xmlns:a16="http://schemas.microsoft.com/office/drawing/2014/main" id="{53A0BBFE-3672-421F-BD36-4D11ECDA7E49}"/>
              </a:ext>
            </a:extLst>
          </p:cNvPr>
          <p:cNvSpPr>
            <a:spLocks noChangeArrowheads="1"/>
          </p:cNvSpPr>
          <p:nvPr userDrawn="1"/>
        </p:nvSpPr>
        <p:spPr bwMode="auto">
          <a:xfrm>
            <a:off x="-83127"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5">
            <a:extLst>
              <a:ext uri="{FF2B5EF4-FFF2-40B4-BE49-F238E27FC236}">
                <a16:creationId xmlns:a16="http://schemas.microsoft.com/office/drawing/2014/main" id="{B6A6C88D-45C8-48FD-96DD-69B454148365}"/>
              </a:ext>
            </a:extLst>
          </p:cNvPr>
          <p:cNvSpPr/>
          <p:nvPr userDrawn="1"/>
        </p:nvSpPr>
        <p:spPr bwMode="auto">
          <a:xfrm>
            <a:off x="312362" y="-40942"/>
            <a:ext cx="8817990" cy="6967182"/>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7" name="Rectangle 14">
            <a:extLst>
              <a:ext uri="{FF2B5EF4-FFF2-40B4-BE49-F238E27FC236}">
                <a16:creationId xmlns:a16="http://schemas.microsoft.com/office/drawing/2014/main" id="{DB8E2C25-E9CE-43CB-97AA-14080D8FFBEE}"/>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429758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77336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11028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5246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710795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B8A714-3908-4A28-AF08-2D058A1B2913}"/>
              </a:ext>
            </a:extLst>
          </p:cNvPr>
          <p:cNvSpPr/>
          <p:nvPr userDrawn="1"/>
        </p:nvSpPr>
        <p:spPr bwMode="auto">
          <a:xfrm>
            <a:off x="312361" y="0"/>
            <a:ext cx="8959975"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3" name="Rectangle 7">
            <a:extLst>
              <a:ext uri="{FF2B5EF4-FFF2-40B4-BE49-F238E27FC236}">
                <a16:creationId xmlns:a16="http://schemas.microsoft.com/office/drawing/2014/main" id="{08E98E40-E3F2-413C-B69D-10ABB275F542}"/>
              </a:ext>
            </a:extLst>
          </p:cNvPr>
          <p:cNvSpPr>
            <a:spLocks noChangeArrowheads="1"/>
          </p:cNvSpPr>
          <p:nvPr userDrawn="1"/>
        </p:nvSpPr>
        <p:spPr bwMode="auto">
          <a:xfrm>
            <a:off x="-83127"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14">
            <a:extLst>
              <a:ext uri="{FF2B5EF4-FFF2-40B4-BE49-F238E27FC236}">
                <a16:creationId xmlns:a16="http://schemas.microsoft.com/office/drawing/2014/main" id="{0FBECFF4-DCBE-4993-9408-860C874CC768}"/>
              </a:ext>
            </a:extLst>
          </p:cNvPr>
          <p:cNvSpPr>
            <a:spLocks noChangeArrowheads="1"/>
          </p:cNvSpPr>
          <p:nvPr userDrawn="1"/>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extLst>
      <p:ext uri="{BB962C8B-B14F-4D97-AF65-F5344CB8AC3E}">
        <p14:creationId xmlns:p14="http://schemas.microsoft.com/office/powerpoint/2010/main" val="3202477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535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a:extLst>
              <a:ext uri="{FF2B5EF4-FFF2-40B4-BE49-F238E27FC236}">
                <a16:creationId xmlns:a16="http://schemas.microsoft.com/office/drawing/2014/main" id="{F8E6665A-9B75-4D69-B395-FB58FDCC7084}"/>
              </a:ext>
            </a:extLst>
          </p:cNvPr>
          <p:cNvSpPr/>
          <p:nvPr userDrawn="1"/>
        </p:nvSpPr>
        <p:spPr bwMode="auto">
          <a:xfrm>
            <a:off x="326010" y="-27296"/>
            <a:ext cx="8817990" cy="6967182"/>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9359B5D8-7BA6-47BC-A728-95E79FD09353}"/>
              </a:ext>
            </a:extLst>
          </p:cNvPr>
          <p:cNvSpPr>
            <a:spLocks noChangeArrowheads="1"/>
          </p:cNvSpPr>
          <p:nvPr userDrawn="1"/>
        </p:nvSpPr>
        <p:spPr bwMode="auto">
          <a:xfrm>
            <a:off x="-83127"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1470804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6870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70762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8780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3E4130FD-BDAC-49F2-8E7C-A37CCB8C8411}"/>
              </a:ext>
            </a:extLst>
          </p:cNvPr>
          <p:cNvSpPr/>
          <p:nvPr userDrawn="1"/>
        </p:nvSpPr>
        <p:spPr bwMode="auto">
          <a:xfrm>
            <a:off x="39607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6" name="Rectangle 5">
            <a:extLst>
              <a:ext uri="{FF2B5EF4-FFF2-40B4-BE49-F238E27FC236}">
                <a16:creationId xmlns:a16="http://schemas.microsoft.com/office/drawing/2014/main" id="{74EA36E9-0A87-4B38-83B4-686060D826D6}"/>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1223642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8CC7644-86D8-4D0C-8FF6-F52DAF787159}" type="datetimeFigureOut">
              <a:rPr lang="en-GB"/>
              <a:pPr>
                <a:defRPr/>
              </a:pPr>
              <a:t>01/11/2020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1C014342-5FCC-4DE2-903D-6DA733A5F3A3}" type="slidenum">
              <a:rPr lang="en-GB"/>
              <a:pPr>
                <a:defRPr/>
              </a:pPr>
              <a:t>‹#›</a:t>
            </a:fld>
            <a:endParaRPr lang="en-GB" dirty="0"/>
          </a:p>
        </p:txBody>
      </p:sp>
    </p:spTree>
    <p:extLst>
      <p:ext uri="{BB962C8B-B14F-4D97-AF65-F5344CB8AC3E}">
        <p14:creationId xmlns:p14="http://schemas.microsoft.com/office/powerpoint/2010/main" val="4282179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35C92A2-3E26-481A-A227-781DB91839B2}" type="datetimeFigureOut">
              <a:rPr lang="en-GB"/>
              <a:pPr>
                <a:defRPr/>
              </a:pPr>
              <a:t>01/11/2020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E2B8AFF8-2A1C-440E-BE6F-FF36AD97182B}" type="slidenum">
              <a:rPr lang="en-GB"/>
              <a:pPr>
                <a:defRPr/>
              </a:pPr>
              <a:t>‹#›</a:t>
            </a:fld>
            <a:endParaRPr lang="en-GB" dirty="0"/>
          </a:p>
        </p:txBody>
      </p:sp>
    </p:spTree>
    <p:extLst>
      <p:ext uri="{BB962C8B-B14F-4D97-AF65-F5344CB8AC3E}">
        <p14:creationId xmlns:p14="http://schemas.microsoft.com/office/powerpoint/2010/main" val="2806509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9B8708C-DE83-4C8F-BEF6-51416A1EBC28}" type="datetimeFigureOut">
              <a:rPr lang="en-GB"/>
              <a:pPr>
                <a:defRPr/>
              </a:pPr>
              <a:t>01/11/2020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BBDE2709-E839-4EFA-9233-1F080441660C}" type="slidenum">
              <a:rPr lang="en-GB"/>
              <a:pPr>
                <a:defRPr/>
              </a:pPr>
              <a:t>‹#›</a:t>
            </a:fld>
            <a:endParaRPr lang="en-GB" dirty="0"/>
          </a:p>
        </p:txBody>
      </p:sp>
    </p:spTree>
    <p:extLst>
      <p:ext uri="{BB962C8B-B14F-4D97-AF65-F5344CB8AC3E}">
        <p14:creationId xmlns:p14="http://schemas.microsoft.com/office/powerpoint/2010/main" val="383987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1D2ED71-A2FA-47FC-8D1A-B1A691719606}" type="datetimeFigureOut">
              <a:rPr lang="en-GB"/>
              <a:pPr>
                <a:defRPr/>
              </a:pPr>
              <a:t>01/11/2020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B9A9D0F6-4561-4D4E-815B-73FBB316FC4B}" type="slidenum">
              <a:rPr lang="en-GB"/>
              <a:pPr>
                <a:defRPr/>
              </a:pPr>
              <a:t>‹#›</a:t>
            </a:fld>
            <a:endParaRPr lang="en-GB" dirty="0"/>
          </a:p>
        </p:txBody>
      </p:sp>
    </p:spTree>
    <p:extLst>
      <p:ext uri="{BB962C8B-B14F-4D97-AF65-F5344CB8AC3E}">
        <p14:creationId xmlns:p14="http://schemas.microsoft.com/office/powerpoint/2010/main" val="1411271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39B34F7-DBB6-4EE9-8CEA-65FD39039E4E}" type="datetimeFigureOut">
              <a:rPr lang="en-GB"/>
              <a:pPr>
                <a:defRPr/>
              </a:pPr>
              <a:t>01/11/2020</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1EC18717-2E8E-45CE-A86F-E80650F87068}" type="slidenum">
              <a:rPr lang="en-GB"/>
              <a:pPr>
                <a:defRPr/>
              </a:pPr>
              <a:t>‹#›</a:t>
            </a:fld>
            <a:endParaRPr lang="en-GB" dirty="0"/>
          </a:p>
        </p:txBody>
      </p:sp>
    </p:spTree>
    <p:extLst>
      <p:ext uri="{BB962C8B-B14F-4D97-AF65-F5344CB8AC3E}">
        <p14:creationId xmlns:p14="http://schemas.microsoft.com/office/powerpoint/2010/main" val="247866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4B6EE50-619D-4FA1-A467-A7EF842E5FC1}" type="datetimeFigureOut">
              <a:rPr lang="en-GB"/>
              <a:pPr>
                <a:defRPr/>
              </a:pPr>
              <a:t>01/11/2020</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32C22028-3D40-4AAA-A968-9A2BF3E5A003}" type="slidenum">
              <a:rPr lang="en-GB"/>
              <a:pPr>
                <a:defRPr/>
              </a:pPr>
              <a:t>‹#›</a:t>
            </a:fld>
            <a:endParaRPr lang="en-GB" dirty="0"/>
          </a:p>
        </p:txBody>
      </p:sp>
    </p:spTree>
    <p:extLst>
      <p:ext uri="{BB962C8B-B14F-4D97-AF65-F5344CB8AC3E}">
        <p14:creationId xmlns:p14="http://schemas.microsoft.com/office/powerpoint/2010/main" val="282440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99113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75B4B16-980B-420F-B0A8-36C1496410BC}" type="datetimeFigureOut">
              <a:rPr lang="en-GB"/>
              <a:pPr>
                <a:defRPr/>
              </a:pPr>
              <a:t>01/11/2020</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149BE886-1C46-4A7F-B9E4-6C453BF55B9B}" type="slidenum">
              <a:rPr lang="en-GB"/>
              <a:pPr>
                <a:defRPr/>
              </a:pPr>
              <a:t>‹#›</a:t>
            </a:fld>
            <a:endParaRPr lang="en-GB" dirty="0"/>
          </a:p>
        </p:txBody>
      </p:sp>
    </p:spTree>
    <p:extLst>
      <p:ext uri="{BB962C8B-B14F-4D97-AF65-F5344CB8AC3E}">
        <p14:creationId xmlns:p14="http://schemas.microsoft.com/office/powerpoint/2010/main" val="1089196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F989577-4888-4142-B5FC-AE72A32D233E}" type="datetimeFigureOut">
              <a:rPr lang="en-GB"/>
              <a:pPr>
                <a:defRPr/>
              </a:pPr>
              <a:t>01/11/2020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2E711C7C-8EEC-43F3-A53E-48EF58C85B3D}" type="slidenum">
              <a:rPr lang="en-GB"/>
              <a:pPr>
                <a:defRPr/>
              </a:pPr>
              <a:t>‹#›</a:t>
            </a:fld>
            <a:endParaRPr lang="en-GB" dirty="0"/>
          </a:p>
        </p:txBody>
      </p:sp>
    </p:spTree>
    <p:extLst>
      <p:ext uri="{BB962C8B-B14F-4D97-AF65-F5344CB8AC3E}">
        <p14:creationId xmlns:p14="http://schemas.microsoft.com/office/powerpoint/2010/main" val="3053388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FA2934-5776-45D0-9901-E1153E6B30E6}" type="datetimeFigureOut">
              <a:rPr lang="en-GB"/>
              <a:pPr>
                <a:defRPr/>
              </a:pPr>
              <a:t>01/11/2020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9150C4C1-97B3-4706-9F7C-8D4F3CC3DDAB}" type="slidenum">
              <a:rPr lang="en-GB"/>
              <a:pPr>
                <a:defRPr/>
              </a:pPr>
              <a:t>‹#›</a:t>
            </a:fld>
            <a:endParaRPr lang="en-GB" dirty="0"/>
          </a:p>
        </p:txBody>
      </p:sp>
    </p:spTree>
    <p:extLst>
      <p:ext uri="{BB962C8B-B14F-4D97-AF65-F5344CB8AC3E}">
        <p14:creationId xmlns:p14="http://schemas.microsoft.com/office/powerpoint/2010/main" val="3978979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E8B082E-A695-469C-AFA5-F1575A3E8C4A}" type="datetimeFigureOut">
              <a:rPr lang="en-GB"/>
              <a:pPr>
                <a:defRPr/>
              </a:pPr>
              <a:t>01/11/2020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7EDD9DE-E8BF-4CE4-8B12-2D14896C9181}" type="slidenum">
              <a:rPr lang="en-GB"/>
              <a:pPr>
                <a:defRPr/>
              </a:pPr>
              <a:t>‹#›</a:t>
            </a:fld>
            <a:endParaRPr lang="en-GB" dirty="0"/>
          </a:p>
        </p:txBody>
      </p:sp>
    </p:spTree>
    <p:extLst>
      <p:ext uri="{BB962C8B-B14F-4D97-AF65-F5344CB8AC3E}">
        <p14:creationId xmlns:p14="http://schemas.microsoft.com/office/powerpoint/2010/main" val="420932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D9234DE-A169-4392-B746-226DB3109C76}" type="datetimeFigureOut">
              <a:rPr lang="en-GB"/>
              <a:pPr>
                <a:defRPr/>
              </a:pPr>
              <a:t>01/11/2020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7C87245-E109-4ECE-9662-D815A0EFE63B}" type="slidenum">
              <a:rPr lang="en-GB"/>
              <a:pPr>
                <a:defRPr/>
              </a:pPr>
              <a:t>‹#›</a:t>
            </a:fld>
            <a:endParaRPr lang="en-GB" dirty="0"/>
          </a:p>
        </p:txBody>
      </p:sp>
    </p:spTree>
    <p:extLst>
      <p:ext uri="{BB962C8B-B14F-4D97-AF65-F5344CB8AC3E}">
        <p14:creationId xmlns:p14="http://schemas.microsoft.com/office/powerpoint/2010/main" val="1214576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133479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02280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13121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22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6434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3647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113706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ED109F8A-9FBC-4D50-8C6B-72D9F01E11E8}"/>
              </a:ext>
            </a:extLst>
          </p:cNvPr>
          <p:cNvSpPr>
            <a:spLocks noChangeArrowheads="1"/>
          </p:cNvSpPr>
          <p:nvPr userDrawn="1"/>
        </p:nvSpPr>
        <p:spPr bwMode="auto">
          <a:xfrm>
            <a:off x="-83127"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3" name="Rectangle 2">
            <a:extLst>
              <a:ext uri="{FF2B5EF4-FFF2-40B4-BE49-F238E27FC236}">
                <a16:creationId xmlns:a16="http://schemas.microsoft.com/office/drawing/2014/main" id="{BE6CC257-2B00-4586-8FC8-B89EF1E58C36}"/>
              </a:ext>
            </a:extLst>
          </p:cNvPr>
          <p:cNvSpPr/>
          <p:nvPr userDrawn="1"/>
        </p:nvSpPr>
        <p:spPr bwMode="auto">
          <a:xfrm>
            <a:off x="298714" y="-40942"/>
            <a:ext cx="8817990" cy="6967182"/>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4116439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7089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5036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71050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0378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39541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3411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841320-49AE-441E-B5B9-83D45E04C379}"/>
              </a:ext>
            </a:extLst>
          </p:cNvPr>
          <p:cNvSpPr/>
          <p:nvPr userDrawn="1"/>
        </p:nvSpPr>
        <p:spPr bwMode="auto">
          <a:xfrm>
            <a:off x="312362" y="-40942"/>
            <a:ext cx="8817990" cy="6967182"/>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3" name="Rectangle 7">
            <a:extLst>
              <a:ext uri="{FF2B5EF4-FFF2-40B4-BE49-F238E27FC236}">
                <a16:creationId xmlns:a16="http://schemas.microsoft.com/office/drawing/2014/main" id="{0352C058-4D0B-4F1A-9EF5-D3CC7057BD88}"/>
              </a:ext>
            </a:extLst>
          </p:cNvPr>
          <p:cNvSpPr>
            <a:spLocks noChangeArrowheads="1"/>
          </p:cNvSpPr>
          <p:nvPr userDrawn="1"/>
        </p:nvSpPr>
        <p:spPr bwMode="auto">
          <a:xfrm>
            <a:off x="-83127"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3620388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386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290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4604" y="0"/>
            <a:ext cx="9144000" cy="6858000"/>
            <a:chOff x="4604" y="0"/>
            <a:chExt cx="9144000" cy="6858000"/>
          </a:xfrm>
        </p:grpSpPr>
        <p:pic>
          <p:nvPicPr>
            <p:cNvPr id="4" name="Content Placeholder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bwMode="auto">
            <a:xfrm>
              <a:off x="460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Box 4"/>
            <p:cNvSpPr txBox="1"/>
            <p:nvPr userDrawn="1"/>
          </p:nvSpPr>
          <p:spPr>
            <a:xfrm>
              <a:off x="6876256" y="6489270"/>
              <a:ext cx="2232248" cy="230832"/>
            </a:xfrm>
            <a:prstGeom prst="rect">
              <a:avLst/>
            </a:prstGeom>
            <a:noFill/>
          </p:spPr>
          <p:txBody>
            <a:bodyPr wrap="square" rtlCol="0">
              <a:spAutoFit/>
            </a:bodyPr>
            <a:lstStyle/>
            <a:p>
              <a:r>
                <a:rPr lang="en-GB" sz="900" b="1" dirty="0">
                  <a:solidFill>
                    <a:schemeClr val="tx1"/>
                  </a:solidFill>
                </a:rPr>
                <a:t>www.earthscienceeducation.com</a:t>
              </a:r>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horizontal banne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14"/>
          <p:cNvSpPr>
            <a:spLocks noChangeArrowheads="1"/>
          </p:cNvSpPr>
          <p:nvPr userDrawn="1"/>
        </p:nvSpPr>
        <p:spPr bwMode="auto">
          <a:xfrm>
            <a:off x="1888669" y="601663"/>
            <a:ext cx="53666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Investigating</a:t>
            </a:r>
            <a:r>
              <a:rPr lang="en-GB" sz="2800" b="1" baseline="0" dirty="0"/>
              <a:t> Earth’s structure</a:t>
            </a:r>
            <a:endParaRPr lang="en-GB" sz="2800" b="1"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orizontal banne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762"/>
            <a:ext cx="9144000"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307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CF4511F-DC2B-46C5-B8B5-641D21A0C5E1}" type="datetimeFigureOut">
              <a:rPr lang="en-GB"/>
              <a:pPr>
                <a:defRPr/>
              </a:pPr>
              <a:t>01/11/2020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06D3B36-6118-4A1B-A76C-E5B69B787A72}"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4" descr="vertical banner thinne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8.xml"/><Relationship Id="rId7" Type="http://schemas.microsoft.com/office/2007/relationships/hdphoto" Target="../media/hdphoto2.wdp"/><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hyperlink" Target="https://www.earthlearningidea.com/Video/V21_Big_picture.html" TargetMode="External"/><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www.earthlearningidea.com/Video/V21_Equ_volc_evid.html" TargetMode="External"/><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www.earthlearningidea.com/Video/V21_China_plate.html" TargetMode="External"/><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hyperlink" Target="https://www.earthlearningidea.com/Video/V20_Clay_balls.html"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earthlearningidea.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microsoft.com/office/2007/relationships/hdphoto" Target="../media/hdphoto7.wdp"/><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7.png"/><Relationship Id="rId5" Type="http://schemas.microsoft.com/office/2007/relationships/hdphoto" Target="../media/hdphoto6.wdp"/><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hyperlink" Target="https://www.earthlearningidea.com/Video/V23_Orange_to_Earth.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earthlearningidea.com/Video/CASE.htm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earthlearningidea.com/Video/Atmosphere_ocean.html"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hyperlink" Target="https://www.earthlearningidea.com/Video/V22_Slinky_simulation.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microsoft.com/office/2007/relationships/hdphoto" Target="../media/hdphoto11.wdp"/><Relationship Id="rId5" Type="http://schemas.openxmlformats.org/officeDocument/2006/relationships/image" Target="../media/image34.png"/><Relationship Id="rId4" Type="http://schemas.microsoft.com/office/2007/relationships/hdphoto" Target="../media/hdphoto10.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hyperlink" Target="https://www.earthlearningidea.com/Video/V22_Pupil_molecules.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hyperlink" Target="https://www.earthlearningidea.com/Video/V26_Seismic_evidence.html" TargetMode="External"/><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hyperlink" Target="https://www.earthlearningidea.com/Video/V26_Potty_putty.html" TargetMode="External"/><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microsoft.com/office/2007/relationships/hdphoto" Target="../media/hdphoto13.wdp"/><Relationship Id="rId5" Type="http://schemas.openxmlformats.org/officeDocument/2006/relationships/image" Target="../media/image42.png"/><Relationship Id="rId4" Type="http://schemas.microsoft.com/office/2007/relationships/hdphoto" Target="../media/hdphoto12.wdp"/></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56.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microsoft.com/office/2007/relationships/hdphoto" Target="../media/hdphoto16.wdp"/><Relationship Id="rId5" Type="http://schemas.openxmlformats.org/officeDocument/2006/relationships/image" Target="../media/image45.png"/><Relationship Id="rId4" Type="http://schemas.microsoft.com/office/2007/relationships/hdphoto" Target="../media/hdphoto15.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hyperlink" Target="https://www.earthlearningidea.com/Video/V26_Skateboard.html" TargetMode="External"/><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microsoft.com/office/2007/relationships/hdphoto" Target="../media/hdphoto18.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microsoft.com/office/2007/relationships/hdphoto" Target="../media/hdphoto18.wdp"/></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hyperlink" Target="https://www.earthlearningidea.com/Video/V27_Journey_toilet_roll.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microsoft.com/office/2007/relationships/hdphoto" Target="../media/hdphoto19.wdp"/></Relationships>
</file>

<file path=ppt/slides/_rels/slide63.xml.rels><?xml version="1.0" encoding="UTF-8" standalone="yes"?>
<Relationships xmlns="http://schemas.openxmlformats.org/package/2006/relationships"><Relationship Id="rId3" Type="http://schemas.openxmlformats.org/officeDocument/2006/relationships/hyperlink" Target="https://www.earthlearningidea.com/Video/V25_What_drives_plates.html" TargetMode="External"/><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3" Type="http://schemas.openxmlformats.org/officeDocument/2006/relationships/hyperlink" Target="https://www.earthlearningidea.com/Video/V24_Magnetism1.html" TargetMode="External"/><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18.xml"/><Relationship Id="rId6" Type="http://schemas.microsoft.com/office/2007/relationships/hdphoto" Target="../media/hdphoto21.wdp"/><Relationship Id="rId5" Type="http://schemas.openxmlformats.org/officeDocument/2006/relationships/image" Target="../media/image53.png"/><Relationship Id="rId4" Type="http://schemas.microsoft.com/office/2007/relationships/hdphoto" Target="../media/hdphoto20.wdp"/></Relationships>
</file>

<file path=ppt/slides/_rels/slide71.xml.rels><?xml version="1.0" encoding="UTF-8" standalone="yes"?>
<Relationships xmlns="http://schemas.openxmlformats.org/package/2006/relationships"><Relationship Id="rId3" Type="http://schemas.openxmlformats.org/officeDocument/2006/relationships/hyperlink" Target="https://www.earthlearningidea.com/Video/V24_Magnetism2.html" TargetMode="External"/><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microsoft.com/office/2007/relationships/hdphoto" Target="../media/hdphoto22.wd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18.xml"/><Relationship Id="rId5" Type="http://schemas.openxmlformats.org/officeDocument/2006/relationships/image" Target="../media/image55.PNG"/><Relationship Id="rId4" Type="http://schemas.microsoft.com/office/2007/relationships/hdphoto" Target="../media/hdphoto21.wdp"/></Relationships>
</file>

<file path=ppt/slides/_rels/slide76.xml.rels><?xml version="1.0" encoding="UTF-8" standalone="yes"?>
<Relationships xmlns="http://schemas.openxmlformats.org/package/2006/relationships"><Relationship Id="rId3" Type="http://schemas.openxmlformats.org/officeDocument/2006/relationships/hyperlink" Target="https://www.earthlearningidea.com/Video/V24_Magnetism3.html" TargetMode="External"/><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6.png"/><Relationship Id="rId1" Type="http://schemas.openxmlformats.org/officeDocument/2006/relationships/slideLayout" Target="../slideLayouts/slideLayout13.xml"/><Relationship Id="rId5" Type="http://schemas.microsoft.com/office/2007/relationships/hdphoto" Target="../media/hdphoto24.wdp"/><Relationship Id="rId4" Type="http://schemas.openxmlformats.org/officeDocument/2006/relationships/image" Target="../media/image57.png"/></Relationships>
</file>

<file path=ppt/slides/_rels/slide78.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25.wdp"/><Relationship Id="rId7" Type="http://schemas.microsoft.com/office/2007/relationships/hdphoto" Target="../media/hdphoto27.wdp"/><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0.png"/><Relationship Id="rId5" Type="http://schemas.microsoft.com/office/2007/relationships/hdphoto" Target="../media/hdphoto26.wdp"/><Relationship Id="rId4" Type="http://schemas.openxmlformats.org/officeDocument/2006/relationships/image" Target="../media/image59.png"/><Relationship Id="rId9" Type="http://schemas.microsoft.com/office/2007/relationships/hdphoto" Target="../media/hdphoto28.wdp"/></Relationships>
</file>

<file path=ppt/slides/_rels/slide79.xml.rels><?xml version="1.0" encoding="UTF-8" standalone="yes"?>
<Relationships xmlns="http://schemas.openxmlformats.org/package/2006/relationships"><Relationship Id="rId3" Type="http://schemas.openxmlformats.org/officeDocument/2006/relationships/hyperlink" Target="https://www.earthlearningidea.com/Video/V28_Heat_flow.html" TargetMode="External"/><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hyperlink" Target="https://www.earthlearningidea.com/Video/V28_Age_ocean_floor.html" TargetMode="External"/><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microsoft.com/office/2007/relationships/hdphoto" Target="../media/hdphoto29.wdp"/></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18.xml"/><Relationship Id="rId4" Type="http://schemas.microsoft.com/office/2007/relationships/hdphoto" Target="../media/hdphoto30.wdp"/></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539552" y="404664"/>
            <a:ext cx="830222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200" b="1" dirty="0">
                <a:solidFill>
                  <a:schemeClr val="tx1"/>
                </a:solidFill>
              </a:rPr>
              <a:t>The Earth </a:t>
            </a:r>
            <a:r>
              <a:rPr lang="en-US" sz="3200" b="1" dirty="0"/>
              <a:t>and plate tectonics</a:t>
            </a:r>
            <a:r>
              <a:rPr lang="en-US" sz="3200" b="1" dirty="0">
                <a:solidFill>
                  <a:schemeClr val="tx1"/>
                </a:solidFill>
              </a:rPr>
              <a:t> – online </a:t>
            </a:r>
          </a:p>
          <a:p>
            <a:pPr algn="ctr"/>
            <a:r>
              <a:rPr lang="en-GB" sz="2400" b="1" dirty="0"/>
              <a:t>Part 1</a:t>
            </a:r>
          </a:p>
          <a:p>
            <a:pPr algn="ctr"/>
            <a:endParaRPr lang="en-GB" sz="600" b="1" dirty="0"/>
          </a:p>
          <a:p>
            <a:pPr algn="ctr"/>
            <a:r>
              <a:rPr lang="en-GB" sz="2400" b="1" dirty="0">
                <a:solidFill>
                  <a:schemeClr val="tx1"/>
                </a:solidFill>
              </a:rPr>
              <a:t>Earth Science for science and geography </a:t>
            </a:r>
          </a:p>
          <a:p>
            <a:pPr algn="ctr"/>
            <a:r>
              <a:rPr lang="en-GB" sz="2400" b="1" dirty="0">
                <a:solidFill>
                  <a:schemeClr val="tx1"/>
                </a:solidFill>
              </a:rPr>
              <a:t>– video workshop</a:t>
            </a:r>
          </a:p>
        </p:txBody>
      </p:sp>
      <p:pic>
        <p:nvPicPr>
          <p:cNvPr id="5" name="Picture 4">
            <a:extLst>
              <a:ext uri="{FF2B5EF4-FFF2-40B4-BE49-F238E27FC236}">
                <a16:creationId xmlns:a16="http://schemas.microsoft.com/office/drawing/2014/main" id="{CEB6505D-A959-4E15-928C-3C89CC80C155}"/>
              </a:ext>
            </a:extLst>
          </p:cNvPr>
          <p:cNvPicPr>
            <a:picLocks noChangeAspect="1"/>
          </p:cNvPicPr>
          <p:nvPr/>
        </p:nvPicPr>
        <p:blipFill rotWithShape="1">
          <a:blip r:embed="rId3"/>
          <a:srcRect l="54921" t="11311" r="8543" b="78797"/>
          <a:stretch/>
        </p:blipFill>
        <p:spPr>
          <a:xfrm>
            <a:off x="318655" y="6048375"/>
            <a:ext cx="8852079" cy="809625"/>
          </a:xfrm>
          <a:prstGeom prst="rect">
            <a:avLst/>
          </a:prstGeom>
        </p:spPr>
      </p:pic>
      <p:sp>
        <p:nvSpPr>
          <p:cNvPr id="2" name="TextBox 1">
            <a:extLst>
              <a:ext uri="{FF2B5EF4-FFF2-40B4-BE49-F238E27FC236}">
                <a16:creationId xmlns:a16="http://schemas.microsoft.com/office/drawing/2014/main" id="{14033465-C487-4CE8-8BBA-BA74F8148779}"/>
              </a:ext>
            </a:extLst>
          </p:cNvPr>
          <p:cNvSpPr txBox="1"/>
          <p:nvPr/>
        </p:nvSpPr>
        <p:spPr>
          <a:xfrm>
            <a:off x="6876256" y="2708920"/>
            <a:ext cx="2160240" cy="2031325"/>
          </a:xfrm>
          <a:prstGeom prst="rect">
            <a:avLst/>
          </a:prstGeom>
          <a:noFill/>
        </p:spPr>
        <p:txBody>
          <a:bodyPr wrap="square" rtlCol="0">
            <a:spAutoFit/>
          </a:bodyPr>
          <a:lstStyle/>
          <a:p>
            <a:pPr algn="ctr"/>
            <a:r>
              <a:rPr lang="en-GB" dirty="0">
                <a:solidFill>
                  <a:schemeClr val="tx1"/>
                </a:solidFill>
              </a:rPr>
              <a:t>Developed from the Earth Science Education Unit ‘The Earth and plate tectonics’ workshop, with permission</a:t>
            </a:r>
          </a:p>
        </p:txBody>
      </p:sp>
      <p:sp>
        <p:nvSpPr>
          <p:cNvPr id="3" name="TextBox 2">
            <a:extLst>
              <a:ext uri="{FF2B5EF4-FFF2-40B4-BE49-F238E27FC236}">
                <a16:creationId xmlns:a16="http://schemas.microsoft.com/office/drawing/2014/main" id="{35D1E6D1-9C2E-455B-954E-2D0A8F1B31A7}"/>
              </a:ext>
            </a:extLst>
          </p:cNvPr>
          <p:cNvSpPr txBox="1"/>
          <p:nvPr/>
        </p:nvSpPr>
        <p:spPr>
          <a:xfrm>
            <a:off x="539552" y="5661248"/>
            <a:ext cx="8424936" cy="400110"/>
          </a:xfrm>
          <a:prstGeom prst="rect">
            <a:avLst/>
          </a:prstGeom>
          <a:noFill/>
        </p:spPr>
        <p:txBody>
          <a:bodyPr wrap="square" rtlCol="0">
            <a:spAutoFit/>
          </a:bodyPr>
          <a:lstStyle/>
          <a:p>
            <a:pPr algn="ctr"/>
            <a:r>
              <a:rPr lang="en-GB" sz="1000" dirty="0">
                <a:solidFill>
                  <a:schemeClr val="tx1"/>
                </a:solidFill>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p>
        </p:txBody>
      </p:sp>
      <p:pic>
        <p:nvPicPr>
          <p:cNvPr id="6" name="Picture 5">
            <a:extLst>
              <a:ext uri="{FF2B5EF4-FFF2-40B4-BE49-F238E27FC236}">
                <a16:creationId xmlns:a16="http://schemas.microsoft.com/office/drawing/2014/main" id="{91828755-10C0-4910-9DB4-11E1E7D85F57}"/>
              </a:ext>
            </a:extLst>
          </p:cNvPr>
          <p:cNvPicPr>
            <a:picLocks noChangeAspect="1"/>
          </p:cNvPicPr>
          <p:nvPr/>
        </p:nvPicPr>
        <p:blipFill rotWithShape="1">
          <a:blip r:embed="rId4"/>
          <a:srcRect l="52999" t="26675" r="20374" b="31343"/>
          <a:stretch/>
        </p:blipFill>
        <p:spPr>
          <a:xfrm>
            <a:off x="2166649" y="2181338"/>
            <a:ext cx="3776951" cy="3349696"/>
          </a:xfrm>
          <a:prstGeom prst="rect">
            <a:avLst/>
          </a:prstGeom>
          <a:ln>
            <a:solidFill>
              <a:schemeClr val="tx1"/>
            </a:solidFill>
          </a:ln>
        </p:spPr>
      </p:pic>
    </p:spTree>
    <p:extLst>
      <p:ext uri="{BB962C8B-B14F-4D97-AF65-F5344CB8AC3E}">
        <p14:creationId xmlns:p14="http://schemas.microsoft.com/office/powerpoint/2010/main" val="312061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bwMode="auto">
          <a:xfrm>
            <a:off x="434974" y="1197697"/>
            <a:ext cx="8535405" cy="6617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80000"/>
              </a:lnSpc>
              <a:spcBef>
                <a:spcPts val="600"/>
              </a:spcBef>
              <a:buFontTx/>
              <a:buNone/>
              <a:tabLst>
                <a:tab pos="2068513" algn="l"/>
              </a:tabLst>
            </a:pPr>
            <a:r>
              <a:rPr lang="en-GB" sz="2000" b="1" dirty="0"/>
              <a:t>Think through the processes using this wide range of activities:</a:t>
            </a:r>
          </a:p>
          <a:p>
            <a:pPr>
              <a:lnSpc>
                <a:spcPct val="80000"/>
              </a:lnSpc>
              <a:spcBef>
                <a:spcPts val="600"/>
              </a:spcBef>
              <a:buFontTx/>
              <a:buNone/>
              <a:tabLst>
                <a:tab pos="2068513" algn="l"/>
              </a:tabLst>
            </a:pPr>
            <a:r>
              <a:rPr lang="en-GB" sz="2000" dirty="0"/>
              <a:t>Note: practical activities needing apparatus/materials are shown with a *</a:t>
            </a:r>
          </a:p>
        </p:txBody>
      </p:sp>
      <p:sp>
        <p:nvSpPr>
          <p:cNvPr id="2" name="Rectangle 1"/>
          <p:cNvSpPr/>
          <p:nvPr/>
        </p:nvSpPr>
        <p:spPr>
          <a:xfrm>
            <a:off x="1502444" y="3002073"/>
            <a:ext cx="4606808" cy="1323439"/>
          </a:xfrm>
          <a:prstGeom prst="rect">
            <a:avLst/>
          </a:prstGeom>
          <a:ln>
            <a:noFill/>
          </a:ln>
        </p:spPr>
        <p:txBody>
          <a:bodyPr wrap="square" numCol="2">
            <a:spAutoFit/>
          </a:bodyPr>
          <a:lstStyle/>
          <a:p>
            <a:pPr marL="177800" indent="-177800">
              <a:buFont typeface="Arial" pitchFamily="34" charset="0"/>
              <a:buChar char="•"/>
              <a:defRPr/>
            </a:pPr>
            <a:endParaRPr lang="en-GB" sz="2000" dirty="0">
              <a:solidFill>
                <a:srgbClr val="FF0000"/>
              </a:solidFill>
            </a:endParaRPr>
          </a:p>
          <a:p>
            <a:pPr marL="177800" indent="-177800">
              <a:buFont typeface="Arial" pitchFamily="34" charset="0"/>
              <a:buChar char="•"/>
              <a:defRPr/>
            </a:pPr>
            <a:endParaRPr lang="en-GB" sz="2000" dirty="0">
              <a:solidFill>
                <a:srgbClr val="FF0000"/>
              </a:solidFill>
            </a:endParaRPr>
          </a:p>
          <a:p>
            <a:pPr marL="3835400" lvl="8" indent="-177800">
              <a:buFont typeface="Arial" pitchFamily="34" charset="0"/>
              <a:buChar char="•"/>
              <a:defRPr/>
            </a:pPr>
            <a:endParaRPr lang="en-GB" sz="2000" dirty="0">
              <a:solidFill>
                <a:srgbClr val="FF0000"/>
              </a:solidFill>
            </a:endParaRPr>
          </a:p>
          <a:p>
            <a:pPr>
              <a:defRPr/>
            </a:pPr>
            <a:endParaRPr lang="en-GB" sz="2000" dirty="0">
              <a:solidFill>
                <a:srgbClr val="FF0000"/>
              </a:solidFill>
            </a:endParaRPr>
          </a:p>
        </p:txBody>
      </p:sp>
      <p:sp>
        <p:nvSpPr>
          <p:cNvPr id="3" name="TextBox 2">
            <a:extLst>
              <a:ext uri="{FF2B5EF4-FFF2-40B4-BE49-F238E27FC236}">
                <a16:creationId xmlns:a16="http://schemas.microsoft.com/office/drawing/2014/main" id="{F7353E34-64F4-422F-8DC7-EEF630B48326}"/>
              </a:ext>
            </a:extLst>
          </p:cNvPr>
          <p:cNvSpPr txBox="1"/>
          <p:nvPr/>
        </p:nvSpPr>
        <p:spPr>
          <a:xfrm>
            <a:off x="4859078" y="1693657"/>
            <a:ext cx="4210493" cy="5355312"/>
          </a:xfrm>
          <a:prstGeom prst="rect">
            <a:avLst/>
          </a:prstGeom>
          <a:noFill/>
        </p:spPr>
        <p:txBody>
          <a:bodyPr wrap="square" rtlCol="0">
            <a:spAutoFit/>
          </a:bodyPr>
          <a:lstStyle/>
          <a:p>
            <a:pPr>
              <a:defRPr/>
            </a:pPr>
            <a:endParaRPr lang="en-GB" dirty="0">
              <a:solidFill>
                <a:srgbClr val="FF0000"/>
              </a:solidFill>
            </a:endParaRPr>
          </a:p>
          <a:p>
            <a:pPr marL="177800" indent="-177800">
              <a:buFont typeface="Arial" pitchFamily="34" charset="0"/>
              <a:buChar char="•"/>
              <a:defRPr/>
            </a:pPr>
            <a:r>
              <a:rPr lang="en-GB" dirty="0"/>
              <a:t>Frozen magnetism*</a:t>
            </a:r>
          </a:p>
          <a:p>
            <a:pPr marL="177800" indent="-177800">
              <a:buFont typeface="Arial" pitchFamily="34" charset="0"/>
              <a:buChar char="•"/>
              <a:defRPr/>
            </a:pPr>
            <a:r>
              <a:rPr lang="en-GB" dirty="0"/>
              <a:t>Magnetic Earth*</a:t>
            </a:r>
          </a:p>
          <a:p>
            <a:pPr marL="177800" indent="-177800">
              <a:buFont typeface="Arial" pitchFamily="34" charset="0"/>
              <a:buChar char="•"/>
              <a:defRPr/>
            </a:pPr>
            <a:r>
              <a:rPr lang="en-GB" dirty="0"/>
              <a:t>Magnetic Earth using a sponge ball globe*</a:t>
            </a:r>
          </a:p>
          <a:p>
            <a:pPr marL="177800" indent="-177800">
              <a:buFont typeface="Arial" pitchFamily="34" charset="0"/>
              <a:buChar char="•"/>
              <a:defRPr/>
            </a:pPr>
            <a:r>
              <a:rPr lang="en-GB" dirty="0"/>
              <a:t>The heat flow evidence</a:t>
            </a:r>
          </a:p>
          <a:p>
            <a:pPr marL="177800" indent="-177800">
              <a:buFont typeface="Arial" pitchFamily="34" charset="0"/>
              <a:buChar char="•"/>
              <a:defRPr/>
            </a:pPr>
            <a:r>
              <a:rPr lang="en-GB" dirty="0"/>
              <a:t>The age of ocean floor and plate speed</a:t>
            </a:r>
          </a:p>
          <a:p>
            <a:pPr>
              <a:defRPr/>
            </a:pPr>
            <a:endParaRPr lang="en-GB" b="1" dirty="0"/>
          </a:p>
          <a:p>
            <a:pPr>
              <a:defRPr/>
            </a:pPr>
            <a:r>
              <a:rPr lang="en-GB" b="1" dirty="0"/>
              <a:t>The Earth and plate tectonics, part 2</a:t>
            </a:r>
          </a:p>
          <a:p>
            <a:pPr marL="177800" indent="-177800">
              <a:buFont typeface="Arial" pitchFamily="34" charset="0"/>
              <a:buChar char="•"/>
              <a:defRPr/>
            </a:pPr>
            <a:r>
              <a:rPr lang="en-GB" dirty="0"/>
              <a:t>Divergent plate margins</a:t>
            </a:r>
          </a:p>
          <a:p>
            <a:pPr marL="177800" indent="-177800">
              <a:buFont typeface="Arial" pitchFamily="34" charset="0"/>
              <a:buChar char="•"/>
              <a:defRPr/>
            </a:pPr>
            <a:r>
              <a:rPr lang="en-GB" dirty="0"/>
              <a:t>Faults in a Mars™ Bar*</a:t>
            </a:r>
          </a:p>
          <a:p>
            <a:pPr marL="177800" indent="-177800">
              <a:buFont typeface="Arial" pitchFamily="34" charset="0"/>
              <a:buChar char="•"/>
              <a:defRPr/>
            </a:pPr>
            <a:r>
              <a:rPr lang="en-GB" dirty="0"/>
              <a:t>Magnetic stripes*</a:t>
            </a:r>
          </a:p>
          <a:p>
            <a:pPr marL="177800" indent="-177800">
              <a:buFont typeface="Arial" pitchFamily="34" charset="0"/>
              <a:buChar char="•"/>
              <a:defRPr/>
            </a:pPr>
            <a:r>
              <a:rPr lang="en-GB" dirty="0"/>
              <a:t>Convergent margins*</a:t>
            </a:r>
          </a:p>
          <a:p>
            <a:pPr marL="177800" indent="-177800">
              <a:buFont typeface="Arial" pitchFamily="34" charset="0"/>
              <a:buChar char="•"/>
              <a:defRPr/>
            </a:pPr>
            <a:r>
              <a:rPr lang="en-GB" dirty="0"/>
              <a:t>Continental jigsaw puzzles*</a:t>
            </a:r>
          </a:p>
          <a:p>
            <a:pPr marL="177800" indent="-177800">
              <a:buFont typeface="Arial" pitchFamily="34" charset="0"/>
              <a:buChar char="•"/>
              <a:defRPr/>
            </a:pPr>
            <a:r>
              <a:rPr lang="en-GB" dirty="0"/>
              <a:t>Brickquake*</a:t>
            </a:r>
          </a:p>
          <a:p>
            <a:pPr marL="177800" indent="-177800">
              <a:buFont typeface="Arial" pitchFamily="34" charset="0"/>
              <a:buChar char="•"/>
              <a:defRPr/>
            </a:pPr>
            <a:r>
              <a:rPr lang="en-GB" dirty="0"/>
              <a:t>Party popper eruption*</a:t>
            </a:r>
          </a:p>
          <a:p>
            <a:pPr marL="177800" indent="-177800">
              <a:buFont typeface="Arial" pitchFamily="34" charset="0"/>
              <a:buChar char="•"/>
              <a:defRPr/>
            </a:pPr>
            <a:r>
              <a:rPr lang="en-GB" dirty="0"/>
              <a:t>Plate plenary</a:t>
            </a:r>
          </a:p>
          <a:p>
            <a:endParaRPr lang="en-GB" dirty="0"/>
          </a:p>
        </p:txBody>
      </p:sp>
      <p:sp>
        <p:nvSpPr>
          <p:cNvPr id="5" name="TextBox 4">
            <a:extLst>
              <a:ext uri="{FF2B5EF4-FFF2-40B4-BE49-F238E27FC236}">
                <a16:creationId xmlns:a16="http://schemas.microsoft.com/office/drawing/2014/main" id="{2D7D1D1C-195F-4A9C-AB79-C38EC5A0FA95}"/>
              </a:ext>
            </a:extLst>
          </p:cNvPr>
          <p:cNvSpPr txBox="1"/>
          <p:nvPr/>
        </p:nvSpPr>
        <p:spPr>
          <a:xfrm>
            <a:off x="530087" y="1961322"/>
            <a:ext cx="4265198" cy="4678204"/>
          </a:xfrm>
          <a:prstGeom prst="rect">
            <a:avLst/>
          </a:prstGeom>
          <a:noFill/>
        </p:spPr>
        <p:txBody>
          <a:bodyPr wrap="square" rtlCol="0">
            <a:spAutoFit/>
          </a:bodyPr>
          <a:lstStyle/>
          <a:p>
            <a:pPr>
              <a:defRPr/>
            </a:pPr>
            <a:r>
              <a:rPr lang="en-GB" b="1" dirty="0"/>
              <a:t>The Earth and plate tectonics, part 1</a:t>
            </a:r>
          </a:p>
          <a:p>
            <a:pPr marL="177800" indent="-177800">
              <a:buFont typeface="Arial" pitchFamily="34" charset="0"/>
              <a:buChar char="•"/>
              <a:defRPr/>
            </a:pPr>
            <a:r>
              <a:rPr lang="en-GB" dirty="0"/>
              <a:t>The big picture and the ‘facts’ of plate tectonics</a:t>
            </a:r>
          </a:p>
          <a:p>
            <a:pPr marL="177800" indent="-177800">
              <a:buFont typeface="Arial" pitchFamily="34" charset="0"/>
              <a:buChar char="•"/>
              <a:defRPr/>
            </a:pPr>
            <a:r>
              <a:rPr lang="en-GB" dirty="0"/>
              <a:t>Earthquake and volcano distribution evidence*</a:t>
            </a:r>
          </a:p>
          <a:p>
            <a:pPr marL="177800" indent="-177800">
              <a:buFont typeface="Arial" pitchFamily="34" charset="0"/>
              <a:buChar char="•"/>
              <a:defRPr/>
            </a:pPr>
            <a:r>
              <a:rPr lang="en-GB" dirty="0"/>
              <a:t>China plate summary*</a:t>
            </a:r>
          </a:p>
          <a:p>
            <a:pPr marL="180975" indent="-180975" algn="just">
              <a:spcBef>
                <a:spcPts val="300"/>
              </a:spcBef>
              <a:buFont typeface="Arial" panose="020B0604020202020204" pitchFamily="34" charset="0"/>
              <a:buChar char="•"/>
            </a:pPr>
            <a:r>
              <a:rPr lang="en-GB" sz="1800" dirty="0"/>
              <a:t>From clay balls to the structure of the Earth*</a:t>
            </a:r>
          </a:p>
          <a:p>
            <a:pPr marL="180975" indent="-180975" algn="just">
              <a:spcBef>
                <a:spcPts val="300"/>
              </a:spcBef>
              <a:buFont typeface="Arial" panose="020B0604020202020204" pitchFamily="34" charset="0"/>
              <a:buChar char="•"/>
            </a:pPr>
            <a:r>
              <a:rPr lang="en-GB" sz="1800" dirty="0"/>
              <a:t>From an orange to the whole Earth*</a:t>
            </a:r>
          </a:p>
          <a:p>
            <a:pPr marL="180975" indent="-180975" algn="just">
              <a:spcBef>
                <a:spcPts val="300"/>
              </a:spcBef>
              <a:buFont typeface="Arial" panose="020B0604020202020204" pitchFamily="34" charset="0"/>
              <a:buChar char="•"/>
            </a:pPr>
            <a:r>
              <a:rPr lang="en-GB" sz="1800" dirty="0"/>
              <a:t>Earthquakes – the slinky simulation*</a:t>
            </a:r>
          </a:p>
          <a:p>
            <a:pPr marL="180975" indent="-180975" algn="just">
              <a:spcBef>
                <a:spcPts val="300"/>
              </a:spcBef>
              <a:buFont typeface="Arial" panose="020B0604020202020204" pitchFamily="34" charset="0"/>
              <a:buChar char="•"/>
            </a:pPr>
            <a:r>
              <a:rPr lang="en-GB" sz="1800" dirty="0"/>
              <a:t>Wave motion – pupil molecules</a:t>
            </a:r>
            <a:endParaRPr lang="en-GB" dirty="0"/>
          </a:p>
          <a:p>
            <a:pPr marL="177800" indent="-177800">
              <a:buFont typeface="Arial" pitchFamily="34" charset="0"/>
              <a:buChar char="•"/>
              <a:defRPr/>
            </a:pPr>
            <a:r>
              <a:rPr lang="en-GB" dirty="0"/>
              <a:t>The seismic evidence</a:t>
            </a:r>
          </a:p>
          <a:p>
            <a:pPr marL="177800" indent="-177800">
              <a:buFont typeface="Arial" pitchFamily="34" charset="0"/>
              <a:buChar char="•"/>
              <a:defRPr/>
            </a:pPr>
            <a:r>
              <a:rPr lang="en-GB" dirty="0"/>
              <a:t>Solids that flow*</a:t>
            </a:r>
          </a:p>
          <a:p>
            <a:pPr marL="177800" indent="-177800">
              <a:buFont typeface="Arial" pitchFamily="34" charset="0"/>
              <a:buChar char="•"/>
              <a:defRPr/>
            </a:pPr>
            <a:r>
              <a:rPr lang="en-GB" dirty="0"/>
              <a:t>Skateboard summary</a:t>
            </a:r>
          </a:p>
          <a:p>
            <a:pPr marL="177800" indent="-177800">
              <a:buFont typeface="Arial" pitchFamily="34" charset="0"/>
              <a:buChar char="•"/>
              <a:defRPr/>
            </a:pPr>
            <a:r>
              <a:rPr lang="en-GB" dirty="0"/>
              <a:t>What drives the plates?</a:t>
            </a:r>
          </a:p>
          <a:p>
            <a:pPr marL="177800" indent="-177800">
              <a:buFont typeface="Arial" pitchFamily="34" charset="0"/>
              <a:buChar char="•"/>
              <a:defRPr/>
            </a:pP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sz="half" idx="1"/>
          </p:nvPr>
        </p:nvSpPr>
        <p:spPr bwMode="auto">
          <a:xfrm>
            <a:off x="534988" y="1227138"/>
            <a:ext cx="8361362"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Tx/>
              <a:buNone/>
              <a:tabLst>
                <a:tab pos="1708150" algn="l"/>
              </a:tabLst>
            </a:pPr>
            <a:r>
              <a:rPr lang="en-GB" sz="2400" dirty="0"/>
              <a:t>Carry out risk assessments before the following activities:</a:t>
            </a:r>
            <a:endParaRPr lang="en-GB" sz="2400" dirty="0">
              <a:solidFill>
                <a:srgbClr val="FF0000"/>
              </a:solidFill>
            </a:endParaRPr>
          </a:p>
          <a:p>
            <a:pPr eaLnBrk="1" hangingPunct="1">
              <a:lnSpc>
                <a:spcPct val="90000"/>
              </a:lnSpc>
              <a:buFontTx/>
              <a:buNone/>
              <a:tabLst>
                <a:tab pos="1708150" algn="l"/>
              </a:tabLst>
            </a:pPr>
            <a:endParaRPr lang="en-GB" sz="1600" dirty="0"/>
          </a:p>
          <a:p>
            <a:pPr algn="just" eaLnBrk="1" hangingPunct="1">
              <a:lnSpc>
                <a:spcPct val="90000"/>
              </a:lnSpc>
              <a:buNone/>
              <a:tabLst>
                <a:tab pos="1708150" algn="l"/>
              </a:tabLst>
            </a:pPr>
            <a:r>
              <a:rPr lang="en-GB" sz="2200" dirty="0"/>
              <a:t>Wave motion – pupil molecules</a:t>
            </a:r>
          </a:p>
          <a:p>
            <a:pPr algn="just" eaLnBrk="1" hangingPunct="1">
              <a:lnSpc>
                <a:spcPct val="90000"/>
              </a:lnSpc>
              <a:buFontTx/>
              <a:buNone/>
              <a:tabLst>
                <a:tab pos="1708150" algn="l"/>
              </a:tabLst>
            </a:pPr>
            <a:r>
              <a:rPr lang="en-GB" sz="2200" dirty="0"/>
              <a:t>Magnetic Earth</a:t>
            </a:r>
          </a:p>
          <a:p>
            <a:pPr algn="just" eaLnBrk="1" hangingPunct="1">
              <a:lnSpc>
                <a:spcPct val="90000"/>
              </a:lnSpc>
              <a:buNone/>
              <a:tabLst>
                <a:tab pos="1708150" algn="l"/>
              </a:tabLst>
            </a:pPr>
            <a:r>
              <a:rPr lang="en-GB" sz="2200" dirty="0"/>
              <a:t>Magnetic Earth using a sponge ball globe</a:t>
            </a:r>
          </a:p>
          <a:p>
            <a:pPr algn="just" eaLnBrk="1" hangingPunct="1">
              <a:lnSpc>
                <a:spcPct val="90000"/>
              </a:lnSpc>
              <a:buFontTx/>
              <a:buNone/>
              <a:tabLst>
                <a:tab pos="1708150" algn="l"/>
              </a:tabLst>
            </a:pPr>
            <a:r>
              <a:rPr lang="en-GB" sz="2200" dirty="0"/>
              <a:t>Magnetic stripes</a:t>
            </a:r>
          </a:p>
          <a:p>
            <a:pPr algn="just" eaLnBrk="1" hangingPunct="1">
              <a:lnSpc>
                <a:spcPct val="90000"/>
              </a:lnSpc>
              <a:buFontTx/>
              <a:buNone/>
              <a:tabLst>
                <a:tab pos="1708150" algn="l"/>
              </a:tabLst>
            </a:pPr>
            <a:r>
              <a:rPr lang="en-GB" sz="2200" dirty="0"/>
              <a:t>‘Brickquake’ – can earthquakes be predicted?</a:t>
            </a:r>
          </a:p>
          <a:p>
            <a:pPr algn="just" eaLnBrk="1" hangingPunct="1">
              <a:lnSpc>
                <a:spcPct val="90000"/>
              </a:lnSpc>
              <a:buFontTx/>
              <a:buNone/>
              <a:tabLst>
                <a:tab pos="1708150" algn="l"/>
              </a:tabLst>
            </a:pPr>
            <a:r>
              <a:rPr lang="en-GB" sz="2200" dirty="0"/>
              <a:t>How predictable are volcanic eruptions? - party popper simulation</a:t>
            </a:r>
          </a:p>
          <a:p>
            <a:pPr algn="just" eaLnBrk="1" hangingPunct="1">
              <a:lnSpc>
                <a:spcPct val="90000"/>
              </a:lnSpc>
              <a:buNone/>
              <a:tabLst>
                <a:tab pos="1708150" algn="l"/>
              </a:tabLst>
            </a:pPr>
            <a:endParaRPr lang="en-GB" sz="2200" dirty="0">
              <a:solidFill>
                <a:srgbClr val="FF0000"/>
              </a:solidFill>
            </a:endParaRPr>
          </a:p>
          <a:p>
            <a:pPr algn="just" eaLnBrk="1" hangingPunct="1">
              <a:lnSpc>
                <a:spcPct val="90000"/>
              </a:lnSpc>
              <a:buFontTx/>
              <a:buNone/>
              <a:tabLst>
                <a:tab pos="1708150" algn="l"/>
              </a:tabLst>
            </a:pPr>
            <a:endParaRPr lang="en-GB" sz="2200" dirty="0"/>
          </a:p>
        </p:txBody>
      </p:sp>
      <p:pic>
        <p:nvPicPr>
          <p:cNvPr id="8" name="Picture 3" descr="CS Ph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1437" y="4373887"/>
            <a:ext cx="2558576" cy="1919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31784" y="6407473"/>
            <a:ext cx="794083" cy="215444"/>
          </a:xfrm>
          <a:prstGeom prst="rect">
            <a:avLst/>
          </a:prstGeom>
          <a:noFill/>
        </p:spPr>
        <p:txBody>
          <a:bodyPr wrap="square" rtlCol="0">
            <a:spAutoFit/>
          </a:bodyPr>
          <a:lstStyle/>
          <a:p>
            <a:r>
              <a:rPr lang="en-GB" sz="800" dirty="0"/>
              <a:t>© ESEU</a:t>
            </a:r>
          </a:p>
        </p:txBody>
      </p:sp>
      <p:sp>
        <p:nvSpPr>
          <p:cNvPr id="13" name="Rectangle 14">
            <a:extLst>
              <a:ext uri="{FF2B5EF4-FFF2-40B4-BE49-F238E27FC236}">
                <a16:creationId xmlns:a16="http://schemas.microsoft.com/office/drawing/2014/main" id="{7C1B5B6B-7DDB-4806-BEF4-5EA9F555AA66}"/>
              </a:ext>
            </a:extLst>
          </p:cNvPr>
          <p:cNvSpPr>
            <a:spLocks noChangeArrowheads="1"/>
          </p:cNvSpPr>
          <p:nvPr/>
        </p:nvSpPr>
        <p:spPr bwMode="auto">
          <a:xfrm>
            <a:off x="2205367" y="342688"/>
            <a:ext cx="53666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Investigating Earth’s structure</a:t>
            </a:r>
          </a:p>
        </p:txBody>
      </p:sp>
      <p:pic>
        <p:nvPicPr>
          <p:cNvPr id="15" name="Picture 5" descr="DSC_0022">
            <a:extLst>
              <a:ext uri="{FF2B5EF4-FFF2-40B4-BE49-F238E27FC236}">
                <a16:creationId xmlns:a16="http://schemas.microsoft.com/office/drawing/2014/main" id="{7690B44E-279E-452E-B662-9932D0E3139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5584" b="11327"/>
          <a:stretch>
            <a:fillRect/>
          </a:stretch>
        </p:blipFill>
        <p:spPr bwMode="auto">
          <a:xfrm>
            <a:off x="3523708" y="4387577"/>
            <a:ext cx="2690075" cy="19514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CA2E6BB-E7AB-47B4-BE7B-A340A4FE8548}"/>
              </a:ext>
            </a:extLst>
          </p:cNvPr>
          <p:cNvSpPr txBox="1"/>
          <p:nvPr/>
        </p:nvSpPr>
        <p:spPr>
          <a:xfrm>
            <a:off x="4271848" y="6370009"/>
            <a:ext cx="800100" cy="215444"/>
          </a:xfrm>
          <a:prstGeom prst="rect">
            <a:avLst/>
          </a:prstGeom>
          <a:noFill/>
        </p:spPr>
        <p:txBody>
          <a:bodyPr wrap="square" rtlCol="0">
            <a:spAutoFit/>
          </a:bodyPr>
          <a:lstStyle/>
          <a:p>
            <a:pPr algn="ctr"/>
            <a:r>
              <a:rPr lang="en-GB" sz="800" dirty="0"/>
              <a:t>© ESEU</a:t>
            </a:r>
          </a:p>
        </p:txBody>
      </p:sp>
      <p:graphicFrame>
        <p:nvGraphicFramePr>
          <p:cNvPr id="10" name="Object 3">
            <a:extLst>
              <a:ext uri="{FF2B5EF4-FFF2-40B4-BE49-F238E27FC236}">
                <a16:creationId xmlns:a16="http://schemas.microsoft.com/office/drawing/2014/main" id="{314F8FD6-412F-46D5-91A1-9B7512D53B83}"/>
              </a:ext>
            </a:extLst>
          </p:cNvPr>
          <p:cNvGraphicFramePr>
            <a:graphicFrameLocks noGrp="1" noChangeAspect="1"/>
          </p:cNvGraphicFramePr>
          <p:nvPr>
            <p:ph sz="half" idx="2"/>
            <p:extLst>
              <p:ext uri="{D42A27DB-BD31-4B8C-83A1-F6EECF244321}">
                <p14:modId xmlns:p14="http://schemas.microsoft.com/office/powerpoint/2010/main" val="4022714701"/>
              </p:ext>
            </p:extLst>
          </p:nvPr>
        </p:nvGraphicFramePr>
        <p:xfrm>
          <a:off x="6463282" y="4366171"/>
          <a:ext cx="2189400" cy="1952743"/>
        </p:xfrm>
        <a:graphic>
          <a:graphicData uri="http://schemas.openxmlformats.org/presentationml/2006/ole">
            <mc:AlternateContent xmlns:mc="http://schemas.openxmlformats.org/markup-compatibility/2006">
              <mc:Choice xmlns:v="urn:schemas-microsoft-com:vml" Requires="v">
                <p:oleObj spid="_x0000_s2052" r:id="rId8" imgW="2363724" imgH="2459736" progId="MSPhotoEd.3">
                  <p:embed/>
                </p:oleObj>
              </mc:Choice>
              <mc:Fallback>
                <p:oleObj r:id="rId8" imgW="2363724" imgH="2459736" progId="MSPhotoEd.3">
                  <p:embed/>
                  <p:pic>
                    <p:nvPicPr>
                      <p:cNvPr id="11267" name="Object 3"/>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3282" y="4366171"/>
                        <a:ext cx="2189400" cy="1952743"/>
                      </a:xfrm>
                      <a:prstGeom prst="rect">
                        <a:avLst/>
                      </a:prstGeom>
                      <a:noFill/>
                      <a:ln w="9525">
                        <a:solidFill>
                          <a:schemeClr val="tx1"/>
                        </a:solidFill>
                        <a:miter lim="800000"/>
                        <a:headEnd/>
                        <a:tailEnd/>
                      </a:ln>
                      <a:effectLst/>
                    </p:spPr>
                  </p:pic>
                </p:oleObj>
              </mc:Fallback>
            </mc:AlternateContent>
          </a:graphicData>
        </a:graphic>
      </p:graphicFrame>
      <p:sp>
        <p:nvSpPr>
          <p:cNvPr id="2" name="TextBox 1">
            <a:extLst>
              <a:ext uri="{FF2B5EF4-FFF2-40B4-BE49-F238E27FC236}">
                <a16:creationId xmlns:a16="http://schemas.microsoft.com/office/drawing/2014/main" id="{9E2CA991-5AEC-468F-8EA6-2FBF01F66264}"/>
              </a:ext>
            </a:extLst>
          </p:cNvPr>
          <p:cNvSpPr txBox="1"/>
          <p:nvPr/>
        </p:nvSpPr>
        <p:spPr>
          <a:xfrm>
            <a:off x="7153801" y="6358636"/>
            <a:ext cx="800100" cy="215444"/>
          </a:xfrm>
          <a:prstGeom prst="rect">
            <a:avLst/>
          </a:prstGeom>
          <a:noFill/>
        </p:spPr>
        <p:txBody>
          <a:bodyPr wrap="square" rtlCol="0">
            <a:spAutoFit/>
          </a:bodyPr>
          <a:lstStyle/>
          <a:p>
            <a:pPr algn="ctr"/>
            <a:r>
              <a:rPr lang="en-GB" sz="800" dirty="0"/>
              <a:t>© ESEU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2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2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52863" y="3862137"/>
            <a:ext cx="6930190" cy="1200329"/>
          </a:xfrm>
          <a:prstGeom prst="rect">
            <a:avLst/>
          </a:prstGeom>
          <a:noFill/>
        </p:spPr>
        <p:txBody>
          <a:bodyPr wrap="square" rtlCol="0">
            <a:spAutoFit/>
          </a:bodyPr>
          <a:lstStyle/>
          <a:p>
            <a:pPr marL="571500" indent="-571500">
              <a:buFont typeface="Arial" panose="020B0604020202020204" pitchFamily="34" charset="0"/>
              <a:buChar char="•"/>
            </a:pPr>
            <a:r>
              <a:rPr lang="en-GB" sz="3600" b="1" dirty="0"/>
              <a:t>The big picture and the ‘facts’ of plate tectonics</a:t>
            </a:r>
          </a:p>
        </p:txBody>
      </p:sp>
      <p:sp>
        <p:nvSpPr>
          <p:cNvPr id="7" name="TextBox 6">
            <a:extLst>
              <a:ext uri="{FF2B5EF4-FFF2-40B4-BE49-F238E27FC236}">
                <a16:creationId xmlns:a16="http://schemas.microsoft.com/office/drawing/2014/main" id="{A6818CBE-A10A-4216-ACD3-A3F055ADEA40}"/>
              </a:ext>
            </a:extLst>
          </p:cNvPr>
          <p:cNvSpPr txBox="1"/>
          <p:nvPr/>
        </p:nvSpPr>
        <p:spPr>
          <a:xfrm>
            <a:off x="637674" y="5394715"/>
            <a:ext cx="8281229" cy="369332"/>
          </a:xfrm>
          <a:prstGeom prst="rect">
            <a:avLst/>
          </a:prstGeom>
          <a:noFill/>
        </p:spPr>
        <p:txBody>
          <a:bodyPr wrap="square" rtlCol="0">
            <a:spAutoFit/>
          </a:bodyPr>
          <a:lstStyle/>
          <a:p>
            <a:pPr algn="ctr"/>
            <a:r>
              <a:rPr lang="en-GB" dirty="0"/>
              <a:t>Go to: </a:t>
            </a:r>
            <a:r>
              <a:rPr lang="en-GB" dirty="0">
                <a:hlinkClick r:id="rId3"/>
              </a:rPr>
              <a:t>https://www.earthlearningidea.com/Video/V21_Big_picture.html</a:t>
            </a:r>
            <a:r>
              <a:rPr lang="en-GB" dirty="0"/>
              <a:t> hyperlink</a:t>
            </a:r>
          </a:p>
        </p:txBody>
      </p:sp>
    </p:spTree>
    <p:extLst>
      <p:ext uri="{BB962C8B-B14F-4D97-AF65-F5344CB8AC3E}">
        <p14:creationId xmlns:p14="http://schemas.microsoft.com/office/powerpoint/2010/main" val="4041842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20_ocean_ocean_converg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4" y="3023300"/>
            <a:ext cx="4230688" cy="2160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1" name="Picture 6" descr="18_mid_ocean_ridge"/>
          <p:cNvPicPr>
            <a:picLocks noChangeAspect="1" noChangeArrowheads="1"/>
          </p:cNvPicPr>
          <p:nvPr/>
        </p:nvPicPr>
        <p:blipFill>
          <a:blip r:embed="rId4">
            <a:extLst>
              <a:ext uri="{28A0092B-C50C-407E-A947-70E740481C1C}">
                <a14:useLocalDpi xmlns:a14="http://schemas.microsoft.com/office/drawing/2010/main" val="0"/>
              </a:ext>
            </a:extLst>
          </a:blip>
          <a:srcRect r="3004"/>
          <a:stretch>
            <a:fillRect/>
          </a:stretch>
        </p:blipFill>
        <p:spPr bwMode="auto">
          <a:xfrm>
            <a:off x="519983" y="3052763"/>
            <a:ext cx="3965575" cy="2160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838200" y="1400175"/>
            <a:ext cx="7504113" cy="1576388"/>
          </a:xfrm>
          <a:prstGeom prst="rect">
            <a:avLst/>
          </a:prstGeom>
          <a:noFill/>
          <a:ln>
            <a:miter lim="800000"/>
            <a:headEnd/>
            <a:tailEnd/>
          </a:ln>
        </p:spPr>
        <p:txBody>
          <a:bodyPr/>
          <a:lstStyle/>
          <a:p>
            <a:pPr marL="342900" indent="-342900" algn="ctr">
              <a:spcBef>
                <a:spcPct val="20000"/>
              </a:spcBef>
              <a:defRPr/>
            </a:pPr>
            <a:r>
              <a:rPr lang="en-GB" sz="2400" kern="0" dirty="0">
                <a:latin typeface="+mn-lt"/>
              </a:rPr>
              <a:t>The big picture </a:t>
            </a:r>
          </a:p>
          <a:p>
            <a:pPr marL="342900" indent="-342900" algn="ctr">
              <a:spcBef>
                <a:spcPct val="20000"/>
              </a:spcBef>
              <a:defRPr/>
            </a:pPr>
            <a:r>
              <a:rPr lang="en-GB" sz="2400" kern="0" dirty="0">
                <a:latin typeface="+mn-lt"/>
              </a:rPr>
              <a:t>and the ‘facts’ of plate tectonics</a:t>
            </a:r>
          </a:p>
        </p:txBody>
      </p:sp>
      <p:sp>
        <p:nvSpPr>
          <p:cNvPr id="5" name="TextBox 4"/>
          <p:cNvSpPr txBox="1"/>
          <p:nvPr/>
        </p:nvSpPr>
        <p:spPr>
          <a:xfrm>
            <a:off x="1103278" y="5228337"/>
            <a:ext cx="2771274" cy="215444"/>
          </a:xfrm>
          <a:prstGeom prst="rect">
            <a:avLst/>
          </a:prstGeom>
          <a:noFill/>
        </p:spPr>
        <p:txBody>
          <a:bodyPr wrap="square" rtlCol="0">
            <a:spAutoFit/>
          </a:bodyPr>
          <a:lstStyle/>
          <a:p>
            <a:r>
              <a:rPr lang="en-GB" sz="800" b="1" dirty="0"/>
              <a:t>An oceanic ridge © Press &amp; Siever, redrawn by ESEU </a:t>
            </a:r>
          </a:p>
        </p:txBody>
      </p:sp>
      <p:sp>
        <p:nvSpPr>
          <p:cNvPr id="2" name="Rectangle 1"/>
          <p:cNvSpPr/>
          <p:nvPr/>
        </p:nvSpPr>
        <p:spPr>
          <a:xfrm>
            <a:off x="4722125" y="5228337"/>
            <a:ext cx="4230806" cy="338554"/>
          </a:xfrm>
          <a:prstGeom prst="rect">
            <a:avLst/>
          </a:prstGeom>
        </p:spPr>
        <p:txBody>
          <a:bodyPr wrap="square">
            <a:spAutoFit/>
          </a:bodyPr>
          <a:lstStyle/>
          <a:p>
            <a:pPr algn="ctr"/>
            <a:r>
              <a:rPr lang="en-GB" sz="800" b="1" dirty="0"/>
              <a:t>Continental plate collision zone. Re</a:t>
            </a:r>
            <a:r>
              <a:rPr lang="en-US" sz="800" b="1" dirty="0"/>
              <a:t>produced with kind permission of USGS,</a:t>
            </a:r>
          </a:p>
          <a:p>
            <a:pPr algn="ctr"/>
            <a:r>
              <a:rPr lang="en-US" sz="800" b="1" dirty="0"/>
              <a:t> redrawn by ESEU</a:t>
            </a:r>
            <a:endParaRPr lang="en-GB" sz="8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6"/>
          <p:cNvSpPr txBox="1">
            <a:spLocks noChangeArrowheads="1"/>
          </p:cNvSpPr>
          <p:nvPr/>
        </p:nvSpPr>
        <p:spPr bwMode="auto">
          <a:xfrm>
            <a:off x="903288" y="1185863"/>
            <a:ext cx="733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2698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Arial" pitchFamily="34" charset="0"/>
              <a:buNone/>
            </a:pPr>
            <a:r>
              <a:rPr lang="en-GB" sz="2400" dirty="0"/>
              <a:t>The Earth has a crust, mantle, outer and inner core</a:t>
            </a:r>
          </a:p>
        </p:txBody>
      </p:sp>
      <p:grpSp>
        <p:nvGrpSpPr>
          <p:cNvPr id="5" name="Group 4"/>
          <p:cNvGrpSpPr/>
          <p:nvPr/>
        </p:nvGrpSpPr>
        <p:grpSpPr>
          <a:xfrm>
            <a:off x="2193163" y="1725988"/>
            <a:ext cx="6219825" cy="4724400"/>
            <a:chOff x="2193163" y="1882900"/>
            <a:chExt cx="6219825" cy="4724400"/>
          </a:xfrm>
        </p:grpSpPr>
        <p:grpSp>
          <p:nvGrpSpPr>
            <p:cNvPr id="2" name="Group 1"/>
            <p:cNvGrpSpPr/>
            <p:nvPr/>
          </p:nvGrpSpPr>
          <p:grpSpPr>
            <a:xfrm>
              <a:off x="2193163" y="1882900"/>
              <a:ext cx="6219825" cy="4724400"/>
              <a:chOff x="2193163" y="1882900"/>
              <a:chExt cx="6219825" cy="4724400"/>
            </a:xfrm>
          </p:grpSpPr>
          <p:sp>
            <p:nvSpPr>
              <p:cNvPr id="13316" name="Rectangle 8"/>
              <p:cNvSpPr>
                <a:spLocks noChangeArrowheads="1"/>
              </p:cNvSpPr>
              <p:nvPr/>
            </p:nvSpPr>
            <p:spPr bwMode="auto">
              <a:xfrm>
                <a:off x="2193163" y="1882900"/>
                <a:ext cx="5029200" cy="4724400"/>
              </a:xfrm>
              <a:prstGeom prst="rect">
                <a:avLst/>
              </a:prstGeom>
              <a:solidFill>
                <a:srgbClr val="FFFFFF"/>
              </a:solidFill>
              <a:ln w="9525">
                <a:solidFill>
                  <a:schemeClr val="tx1"/>
                </a:solidFill>
                <a:miter lim="800000"/>
                <a:headEnd/>
                <a:tailEnd/>
              </a:ln>
            </p:spPr>
            <p:txBody>
              <a:bodyPr wrap="none" anchor="ctr"/>
              <a:lstStyle/>
              <a:p>
                <a:endParaRPr lang="en-US" dirty="0"/>
              </a:p>
            </p:txBody>
          </p:sp>
          <p:pic>
            <p:nvPicPr>
              <p:cNvPr id="1331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433" t="22236" r="39391" b="3559"/>
              <a:stretch/>
            </p:blipFill>
            <p:spPr bwMode="auto">
              <a:xfrm>
                <a:off x="2301113" y="2752850"/>
                <a:ext cx="3629025"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5"/>
              <p:cNvSpPr txBox="1">
                <a:spLocks noChangeArrowheads="1"/>
              </p:cNvSpPr>
              <p:nvPr/>
            </p:nvSpPr>
            <p:spPr bwMode="auto">
              <a:xfrm>
                <a:off x="6050788" y="2719513"/>
                <a:ext cx="2362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400" dirty="0"/>
                  <a:t>Crust</a:t>
                </a:r>
              </a:p>
              <a:p>
                <a:pPr eaLnBrk="1" hangingPunct="1"/>
                <a:endParaRPr lang="en-GB" sz="1400" dirty="0"/>
              </a:p>
              <a:p>
                <a:pPr eaLnBrk="1" hangingPunct="1"/>
                <a:r>
                  <a:rPr lang="en-GB" sz="1400" dirty="0"/>
                  <a:t>Mantle</a:t>
                </a:r>
              </a:p>
              <a:p>
                <a:pPr eaLnBrk="1" hangingPunct="1"/>
                <a:endParaRPr lang="en-GB" sz="1400" dirty="0"/>
              </a:p>
              <a:p>
                <a:pPr eaLnBrk="1" hangingPunct="1"/>
                <a:r>
                  <a:rPr lang="en-GB" sz="1400" dirty="0"/>
                  <a:t>Outer core</a:t>
                </a:r>
              </a:p>
              <a:p>
                <a:pPr eaLnBrk="1" hangingPunct="1"/>
                <a:endParaRPr lang="en-GB" sz="1400" dirty="0"/>
              </a:p>
              <a:p>
                <a:pPr eaLnBrk="1" hangingPunct="1"/>
                <a:r>
                  <a:rPr lang="en-GB" sz="1400" dirty="0"/>
                  <a:t>Inner core</a:t>
                </a:r>
              </a:p>
            </p:txBody>
          </p:sp>
        </p:grpSp>
        <p:grpSp>
          <p:nvGrpSpPr>
            <p:cNvPr id="3" name="Group 2"/>
            <p:cNvGrpSpPr/>
            <p:nvPr/>
          </p:nvGrpSpPr>
          <p:grpSpPr>
            <a:xfrm>
              <a:off x="4275740" y="2867891"/>
              <a:ext cx="1775048" cy="1344945"/>
              <a:chOff x="4275740" y="2867891"/>
              <a:chExt cx="1775048" cy="1344945"/>
            </a:xfrm>
          </p:grpSpPr>
          <p:cxnSp>
            <p:nvCxnSpPr>
              <p:cNvPr id="4" name="Straight Connector 3"/>
              <p:cNvCxnSpPr/>
              <p:nvPr/>
            </p:nvCxnSpPr>
            <p:spPr>
              <a:xfrm flipV="1">
                <a:off x="4275740" y="2867891"/>
                <a:ext cx="1775048" cy="142504"/>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0" name="Straight Connector 9"/>
              <p:cNvCxnSpPr/>
              <p:nvPr/>
            </p:nvCxnSpPr>
            <p:spPr>
              <a:xfrm flipV="1">
                <a:off x="4322619" y="3275607"/>
                <a:ext cx="1726195" cy="17812"/>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2" name="Straight Connector 11"/>
              <p:cNvCxnSpPr/>
              <p:nvPr/>
            </p:nvCxnSpPr>
            <p:spPr>
              <a:xfrm flipV="1">
                <a:off x="4397150" y="3726874"/>
                <a:ext cx="1645164" cy="8906"/>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4" name="Straight Connector 13"/>
              <p:cNvCxnSpPr/>
              <p:nvPr/>
            </p:nvCxnSpPr>
            <p:spPr>
              <a:xfrm flipV="1">
                <a:off x="4469588" y="4177212"/>
                <a:ext cx="1581200" cy="35624"/>
              </a:xfrm>
              <a:prstGeom prst="line">
                <a:avLst/>
              </a:prstGeom>
              <a:ln w="19050"/>
            </p:spPr>
            <p:style>
              <a:lnRef idx="1">
                <a:schemeClr val="accent4"/>
              </a:lnRef>
              <a:fillRef idx="0">
                <a:schemeClr val="accent4"/>
              </a:fillRef>
              <a:effectRef idx="0">
                <a:schemeClr val="accent4"/>
              </a:effectRef>
              <a:fontRef idx="minor">
                <a:schemeClr val="tx1"/>
              </a:fontRef>
            </p:style>
          </p:cxnSp>
        </p:grpSp>
      </p:grpSp>
      <p:sp>
        <p:nvSpPr>
          <p:cNvPr id="6" name="Rectangle 5"/>
          <p:cNvSpPr/>
          <p:nvPr/>
        </p:nvSpPr>
        <p:spPr>
          <a:xfrm>
            <a:off x="2301113" y="6457955"/>
            <a:ext cx="4908885" cy="215444"/>
          </a:xfrm>
          <a:prstGeom prst="rect">
            <a:avLst/>
          </a:prstGeom>
        </p:spPr>
        <p:txBody>
          <a:bodyPr wrap="square">
            <a:spAutoFit/>
          </a:bodyPr>
          <a:lstStyle/>
          <a:p>
            <a:r>
              <a:rPr lang="en-US" sz="800" b="1" dirty="0"/>
              <a:t>The Internal structure of the Earth - reproduced with kind permission of USGS, redrawn by ESEU</a:t>
            </a:r>
            <a:endParaRPr lang="en-GB" sz="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3"/>
          <p:cNvSpPr txBox="1">
            <a:spLocks noChangeArrowheads="1"/>
          </p:cNvSpPr>
          <p:nvPr/>
        </p:nvSpPr>
        <p:spPr bwMode="auto">
          <a:xfrm>
            <a:off x="886692" y="1123950"/>
            <a:ext cx="80633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The upper part of the mantle and the crust look like this</a:t>
            </a:r>
          </a:p>
          <a:p>
            <a:pPr eaLnBrk="1" hangingPunct="1">
              <a:buFont typeface="Arial" pitchFamily="34" charset="0"/>
              <a:buNone/>
            </a:pPr>
            <a:endParaRPr lang="en-GB" dirty="0"/>
          </a:p>
          <a:p>
            <a:pPr eaLnBrk="1" hangingPunct="1">
              <a:buFont typeface="Arial" pitchFamily="34" charset="0"/>
              <a:buNone/>
            </a:pPr>
            <a:r>
              <a:rPr lang="en-GB" dirty="0"/>
              <a:t>Over geological time the mantle can flow</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2315" t="33882" r="1573" b="2875"/>
          <a:stretch/>
        </p:blipFill>
        <p:spPr>
          <a:xfrm>
            <a:off x="926431" y="2430379"/>
            <a:ext cx="7538696" cy="3645568"/>
          </a:xfrm>
          <a:prstGeom prst="rect">
            <a:avLst/>
          </a:prstGeom>
          <a:ln>
            <a:solidFill>
              <a:schemeClr val="tx1"/>
            </a:solidFill>
          </a:ln>
        </p:spPr>
      </p:pic>
      <p:sp>
        <p:nvSpPr>
          <p:cNvPr id="2" name="Rectangle 1"/>
          <p:cNvSpPr/>
          <p:nvPr/>
        </p:nvSpPr>
        <p:spPr>
          <a:xfrm>
            <a:off x="2143793" y="6112043"/>
            <a:ext cx="4824663" cy="215444"/>
          </a:xfrm>
          <a:prstGeom prst="rect">
            <a:avLst/>
          </a:prstGeom>
        </p:spPr>
        <p:txBody>
          <a:bodyPr wrap="square">
            <a:spAutoFit/>
          </a:bodyPr>
          <a:lstStyle/>
          <a:p>
            <a:r>
              <a:rPr lang="en-GB" sz="800" b="1" dirty="0"/>
              <a:t>The upper part of the mantle and the crust </a:t>
            </a:r>
            <a:r>
              <a:rPr lang="en-US" sz="800" b="1" dirty="0"/>
              <a:t>© Chris King and Dee Edwards, redrawn by ESEU</a:t>
            </a:r>
            <a:endParaRPr lang="en-GB" sz="800" dirty="0"/>
          </a:p>
        </p:txBody>
      </p:sp>
      <p:sp>
        <p:nvSpPr>
          <p:cNvPr id="4" name="TextBox 3">
            <a:extLst>
              <a:ext uri="{FF2B5EF4-FFF2-40B4-BE49-F238E27FC236}">
                <a16:creationId xmlns:a16="http://schemas.microsoft.com/office/drawing/2014/main" id="{CB6860EC-8627-4F8E-9F2B-E5907EBE2E4D}"/>
              </a:ext>
            </a:extLst>
          </p:cNvPr>
          <p:cNvSpPr txBox="1"/>
          <p:nvPr/>
        </p:nvSpPr>
        <p:spPr>
          <a:xfrm>
            <a:off x="1656521" y="2425148"/>
            <a:ext cx="2093844" cy="369332"/>
          </a:xfrm>
          <a:prstGeom prst="rect">
            <a:avLst/>
          </a:prstGeom>
          <a:noFill/>
        </p:spPr>
        <p:txBody>
          <a:bodyPr wrap="square" rtlCol="0">
            <a:spAutoFit/>
          </a:bodyPr>
          <a:lstStyle/>
          <a:p>
            <a:pPr algn="ctr"/>
            <a:r>
              <a:rPr lang="en-GB" dirty="0"/>
              <a:t>Diverging plates</a:t>
            </a:r>
          </a:p>
        </p:txBody>
      </p:sp>
      <p:sp>
        <p:nvSpPr>
          <p:cNvPr id="8" name="TextBox 7">
            <a:extLst>
              <a:ext uri="{FF2B5EF4-FFF2-40B4-BE49-F238E27FC236}">
                <a16:creationId xmlns:a16="http://schemas.microsoft.com/office/drawing/2014/main" id="{6B141BE2-C071-44BF-A1E1-9E5BE89BB493}"/>
              </a:ext>
            </a:extLst>
          </p:cNvPr>
          <p:cNvSpPr txBox="1"/>
          <p:nvPr/>
        </p:nvSpPr>
        <p:spPr>
          <a:xfrm>
            <a:off x="5068955" y="2418523"/>
            <a:ext cx="2093844" cy="369332"/>
          </a:xfrm>
          <a:prstGeom prst="rect">
            <a:avLst/>
          </a:prstGeom>
          <a:noFill/>
        </p:spPr>
        <p:txBody>
          <a:bodyPr wrap="square" rtlCol="0">
            <a:spAutoFit/>
          </a:bodyPr>
          <a:lstStyle/>
          <a:p>
            <a:pPr algn="ctr"/>
            <a:r>
              <a:rPr lang="en-GB" dirty="0"/>
              <a:t>Converging plates</a:t>
            </a:r>
          </a:p>
        </p:txBody>
      </p:sp>
      <p:cxnSp>
        <p:nvCxnSpPr>
          <p:cNvPr id="11" name="Straight Arrow Connector 10">
            <a:extLst>
              <a:ext uri="{FF2B5EF4-FFF2-40B4-BE49-F238E27FC236}">
                <a16:creationId xmlns:a16="http://schemas.microsoft.com/office/drawing/2014/main" id="{164CE8B3-FB81-4ED0-8618-0D5EFA664A23}"/>
              </a:ext>
            </a:extLst>
          </p:cNvPr>
          <p:cNvCxnSpPr/>
          <p:nvPr/>
        </p:nvCxnSpPr>
        <p:spPr>
          <a:xfrm flipH="1">
            <a:off x="2173357" y="2862470"/>
            <a:ext cx="31805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F9FA45E-9F3E-4207-B5AA-5C32F0686C2E}"/>
              </a:ext>
            </a:extLst>
          </p:cNvPr>
          <p:cNvCxnSpPr/>
          <p:nvPr/>
        </p:nvCxnSpPr>
        <p:spPr>
          <a:xfrm flipH="1">
            <a:off x="6129130" y="2855844"/>
            <a:ext cx="31805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D33DACA2-8B46-4865-AE4A-8120FB174394}"/>
              </a:ext>
            </a:extLst>
          </p:cNvPr>
          <p:cNvCxnSpPr>
            <a:cxnSpLocks/>
          </p:cNvCxnSpPr>
          <p:nvPr/>
        </p:nvCxnSpPr>
        <p:spPr>
          <a:xfrm>
            <a:off x="2670313" y="2855844"/>
            <a:ext cx="31805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878787E1-4BDD-4401-BD89-0434F3958568}"/>
              </a:ext>
            </a:extLst>
          </p:cNvPr>
          <p:cNvCxnSpPr>
            <a:cxnSpLocks/>
          </p:cNvCxnSpPr>
          <p:nvPr/>
        </p:nvCxnSpPr>
        <p:spPr>
          <a:xfrm>
            <a:off x="5632174" y="2862470"/>
            <a:ext cx="31805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85CC05E9-7BDE-403F-970B-DAC40A63C392}"/>
              </a:ext>
            </a:extLst>
          </p:cNvPr>
          <p:cNvSpPr txBox="1"/>
          <p:nvPr/>
        </p:nvSpPr>
        <p:spPr>
          <a:xfrm>
            <a:off x="3631094" y="5512906"/>
            <a:ext cx="2093844" cy="369332"/>
          </a:xfrm>
          <a:prstGeom prst="rect">
            <a:avLst/>
          </a:prstGeom>
          <a:noFill/>
        </p:spPr>
        <p:txBody>
          <a:bodyPr wrap="square" rtlCol="0">
            <a:spAutoFit/>
          </a:bodyPr>
          <a:lstStyle/>
          <a:p>
            <a:pPr algn="ctr"/>
            <a:r>
              <a:rPr lang="en-GB" dirty="0"/>
              <a:t>Mantle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13"/>
          <p:cNvSpPr txBox="1">
            <a:spLocks noChangeArrowheads="1"/>
          </p:cNvSpPr>
          <p:nvPr/>
        </p:nvSpPr>
        <p:spPr bwMode="auto">
          <a:xfrm>
            <a:off x="928255" y="1184275"/>
            <a:ext cx="7147358"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A subduction zone looks like this</a:t>
            </a:r>
          </a:p>
          <a:p>
            <a:pPr eaLnBrk="1" hangingPunct="1"/>
            <a:endParaRPr lang="en-GB" dirty="0"/>
          </a:p>
          <a:p>
            <a:pPr eaLnBrk="1" hangingPunct="1"/>
            <a:r>
              <a:rPr lang="en-GB" dirty="0"/>
              <a:t>When one plate goes down -</a:t>
            </a:r>
          </a:p>
          <a:p>
            <a:pPr eaLnBrk="1" hangingPunct="1"/>
            <a:r>
              <a:rPr lang="en-GB" dirty="0"/>
              <a:t>partial melting occurs and volcanoes are produced</a:t>
            </a:r>
          </a:p>
          <a:p>
            <a:pPr eaLnBrk="1" hangingPunct="1"/>
            <a:endParaRPr lang="en-GB" sz="2400" b="1" dirty="0"/>
          </a:p>
        </p:txBody>
      </p:sp>
      <p:pic>
        <p:nvPicPr>
          <p:cNvPr id="6" name="Picture 5" descr="20_ocean_ocean_convergence"/>
          <p:cNvPicPr/>
          <p:nvPr/>
        </p:nvPicPr>
        <p:blipFill rotWithShape="1">
          <a:blip r:embed="rId3">
            <a:extLst>
              <a:ext uri="{28A0092B-C50C-407E-A947-70E740481C1C}">
                <a14:useLocalDpi xmlns:a14="http://schemas.microsoft.com/office/drawing/2010/main" val="0"/>
              </a:ext>
            </a:extLst>
          </a:blip>
          <a:srcRect l="16530" t="33589" r="1593" b="8865"/>
          <a:stretch/>
        </p:blipFill>
        <p:spPr bwMode="auto">
          <a:xfrm>
            <a:off x="932791" y="2779010"/>
            <a:ext cx="7435032" cy="3664320"/>
          </a:xfrm>
          <a:prstGeom prst="rect">
            <a:avLst/>
          </a:prstGeom>
          <a:noFill/>
          <a:ln w="9525" cap="flat" cmpd="sng" algn="ctr">
            <a:solidFill>
              <a:sysClr val="windowText" lastClr="000000"/>
            </a:solidFill>
            <a:prstDash val="solid"/>
            <a:miter lim="800000"/>
            <a:headEnd type="none" w="med" len="med"/>
            <a:tailEnd type="none" w="med" len="med"/>
          </a:ln>
          <a:extLst>
            <a:ext uri="{53640926-AAD7-44D8-BBD7-CCE9431645EC}">
              <a14:shadowObscured xmlns:a14="http://schemas.microsoft.com/office/drawing/2010/main"/>
            </a:ext>
          </a:extLst>
        </p:spPr>
      </p:pic>
      <p:sp>
        <p:nvSpPr>
          <p:cNvPr id="2" name="Rectangle 1"/>
          <p:cNvSpPr/>
          <p:nvPr/>
        </p:nvSpPr>
        <p:spPr>
          <a:xfrm>
            <a:off x="1215189" y="6443330"/>
            <a:ext cx="6591329" cy="338554"/>
          </a:xfrm>
          <a:prstGeom prst="rect">
            <a:avLst/>
          </a:prstGeom>
        </p:spPr>
        <p:txBody>
          <a:bodyPr wrap="square">
            <a:spAutoFit/>
          </a:bodyPr>
          <a:lstStyle/>
          <a:p>
            <a:pPr algn="ctr"/>
            <a:r>
              <a:rPr lang="en-US" sz="800" b="1" dirty="0"/>
              <a:t>Subduction zone (‘partially melts and volcanoes are produced’ ‘molten rock cools down below the surface’)</a:t>
            </a:r>
          </a:p>
          <a:p>
            <a:pPr algn="ctr"/>
            <a:r>
              <a:rPr lang="en-US" sz="800" b="1" dirty="0"/>
              <a:t> - reproduced with kind permission of USGS, redrawn by ESEU</a:t>
            </a:r>
            <a:endParaRPr lang="en-GB" sz="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3"/>
          <p:cNvSpPr txBox="1">
            <a:spLocks noChangeArrowheads="1"/>
          </p:cNvSpPr>
          <p:nvPr/>
        </p:nvSpPr>
        <p:spPr bwMode="auto">
          <a:xfrm>
            <a:off x="955964" y="1258599"/>
            <a:ext cx="678944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A subduction zone with a continent on one plate </a:t>
            </a:r>
          </a:p>
          <a:p>
            <a:pPr eaLnBrk="1" hangingPunct="1"/>
            <a:endParaRPr lang="en-GB" dirty="0"/>
          </a:p>
          <a:p>
            <a:pPr eaLnBrk="1" hangingPunct="1">
              <a:buFont typeface="Arial" pitchFamily="34" charset="0"/>
              <a:buNone/>
            </a:pPr>
            <a:r>
              <a:rPr lang="en-GB" dirty="0"/>
              <a:t>Sometimes the molten rock cools down below the surface</a:t>
            </a:r>
          </a:p>
          <a:p>
            <a:pPr eaLnBrk="1" hangingPunct="1"/>
            <a:endParaRPr lang="en-GB" sz="2400" b="1" dirty="0"/>
          </a:p>
        </p:txBody>
      </p:sp>
      <p:sp>
        <p:nvSpPr>
          <p:cNvPr id="16387" name="Rectangle 22"/>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dirty="0"/>
          </a:p>
        </p:txBody>
      </p:sp>
      <p:sp>
        <p:nvSpPr>
          <p:cNvPr id="16388" name="Rectangle 23"/>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dirty="0"/>
          </a:p>
        </p:txBody>
      </p:sp>
      <p:sp>
        <p:nvSpPr>
          <p:cNvPr id="16389" name="Rectangle 24"/>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dirty="0"/>
          </a:p>
        </p:txBody>
      </p:sp>
      <p:sp>
        <p:nvSpPr>
          <p:cNvPr id="8" name="Rectangle 7"/>
          <p:cNvSpPr/>
          <p:nvPr/>
        </p:nvSpPr>
        <p:spPr>
          <a:xfrm>
            <a:off x="1470843" y="6443330"/>
            <a:ext cx="6274570" cy="338554"/>
          </a:xfrm>
          <a:prstGeom prst="rect">
            <a:avLst/>
          </a:prstGeom>
        </p:spPr>
        <p:txBody>
          <a:bodyPr wrap="square">
            <a:spAutoFit/>
          </a:bodyPr>
          <a:lstStyle/>
          <a:p>
            <a:pPr algn="ctr"/>
            <a:r>
              <a:rPr lang="en-US" sz="800" b="1" dirty="0"/>
              <a:t>Subduction zone (‘partially melts and volcanoes are produced’ ‘molten rock cools down below the surface’) - reproduced with kind permission of USGS, redrawn by ESEU</a:t>
            </a:r>
            <a:endParaRPr lang="en-GB" sz="800" dirty="0"/>
          </a:p>
        </p:txBody>
      </p:sp>
      <p:grpSp>
        <p:nvGrpSpPr>
          <p:cNvPr id="3" name="Group 2">
            <a:extLst>
              <a:ext uri="{FF2B5EF4-FFF2-40B4-BE49-F238E27FC236}">
                <a16:creationId xmlns:a16="http://schemas.microsoft.com/office/drawing/2014/main" id="{79867B13-B715-4BF9-A27E-2DFB2643B818}"/>
              </a:ext>
            </a:extLst>
          </p:cNvPr>
          <p:cNvGrpSpPr/>
          <p:nvPr/>
        </p:nvGrpSpPr>
        <p:grpSpPr>
          <a:xfrm>
            <a:off x="942109" y="2466108"/>
            <a:ext cx="7689272" cy="3915253"/>
            <a:chOff x="942109" y="2466108"/>
            <a:chExt cx="7689272" cy="3915253"/>
          </a:xfrm>
        </p:grpSpPr>
        <p:pic>
          <p:nvPicPr>
            <p:cNvPr id="12" name="Picture 11"/>
            <p:cNvPicPr/>
            <p:nvPr/>
          </p:nvPicPr>
          <p:blipFill rotWithShape="1">
            <a:blip r:embed="rId3"/>
            <a:srcRect l="27881" t="36139" r="14870" b="13552"/>
            <a:stretch/>
          </p:blipFill>
          <p:spPr bwMode="auto">
            <a:xfrm>
              <a:off x="942109" y="2466108"/>
              <a:ext cx="7689272" cy="3915253"/>
            </a:xfrm>
            <a:prstGeom prst="rect">
              <a:avLst/>
            </a:prstGeom>
            <a:ln>
              <a:solidFill>
                <a:schemeClr val="tx1"/>
              </a:solidFill>
            </a:ln>
            <a:extLst>
              <a:ext uri="{53640926-AAD7-44D8-BBD7-CCE9431645EC}">
                <a14:shadowObscured xmlns:a14="http://schemas.microsoft.com/office/drawing/2010/main"/>
              </a:ext>
            </a:extLst>
          </p:spPr>
        </p:pic>
        <p:sp>
          <p:nvSpPr>
            <p:cNvPr id="2" name="Freeform: Shape 1">
              <a:extLst>
                <a:ext uri="{FF2B5EF4-FFF2-40B4-BE49-F238E27FC236}">
                  <a16:creationId xmlns:a16="http://schemas.microsoft.com/office/drawing/2014/main" id="{C8E624A1-5973-4AF8-8B1A-5D134153FF65}"/>
                </a:ext>
              </a:extLst>
            </p:cNvPr>
            <p:cNvSpPr/>
            <p:nvPr/>
          </p:nvSpPr>
          <p:spPr>
            <a:xfrm>
              <a:off x="5088294" y="2513044"/>
              <a:ext cx="3023118" cy="746449"/>
            </a:xfrm>
            <a:custGeom>
              <a:avLst/>
              <a:gdLst>
                <a:gd name="connsiteX0" fmla="*/ 765110 w 3023118"/>
                <a:gd name="connsiteY0" fmla="*/ 24882 h 746449"/>
                <a:gd name="connsiteX1" fmla="*/ 18661 w 3023118"/>
                <a:gd name="connsiteY1" fmla="*/ 298580 h 746449"/>
                <a:gd name="connsiteX2" fmla="*/ 0 w 3023118"/>
                <a:gd name="connsiteY2" fmla="*/ 702906 h 746449"/>
                <a:gd name="connsiteX3" fmla="*/ 174171 w 3023118"/>
                <a:gd name="connsiteY3" fmla="*/ 746449 h 746449"/>
                <a:gd name="connsiteX4" fmla="*/ 2967135 w 3023118"/>
                <a:gd name="connsiteY4" fmla="*/ 242596 h 746449"/>
                <a:gd name="connsiteX5" fmla="*/ 3023118 w 3023118"/>
                <a:gd name="connsiteY5" fmla="*/ 0 h 746449"/>
                <a:gd name="connsiteX6" fmla="*/ 765110 w 3023118"/>
                <a:gd name="connsiteY6" fmla="*/ 24882 h 74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3118" h="746449">
                  <a:moveTo>
                    <a:pt x="765110" y="24882"/>
                  </a:moveTo>
                  <a:lnTo>
                    <a:pt x="18661" y="298580"/>
                  </a:lnTo>
                  <a:lnTo>
                    <a:pt x="0" y="702906"/>
                  </a:lnTo>
                  <a:lnTo>
                    <a:pt x="174171" y="746449"/>
                  </a:lnTo>
                  <a:lnTo>
                    <a:pt x="2967135" y="242596"/>
                  </a:lnTo>
                  <a:lnTo>
                    <a:pt x="3023118" y="0"/>
                  </a:lnTo>
                  <a:lnTo>
                    <a:pt x="765110" y="248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13"/>
          <p:cNvSpPr txBox="1">
            <a:spLocks noChangeArrowheads="1"/>
          </p:cNvSpPr>
          <p:nvPr/>
        </p:nvSpPr>
        <p:spPr bwMode="auto">
          <a:xfrm>
            <a:off x="914400" y="1268557"/>
            <a:ext cx="768292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A subduction zone with continents on both plates</a:t>
            </a:r>
          </a:p>
          <a:p>
            <a:pPr eaLnBrk="1" hangingPunct="1"/>
            <a:endParaRPr lang="en-GB" dirty="0"/>
          </a:p>
          <a:p>
            <a:pPr eaLnBrk="1" hangingPunct="1"/>
            <a:r>
              <a:rPr lang="en-GB" dirty="0"/>
              <a:t>When two plates carrying continents collide – mountain chains are built</a:t>
            </a:r>
          </a:p>
        </p:txBody>
      </p:sp>
      <p:pic>
        <p:nvPicPr>
          <p:cNvPr id="6" name="Picture 5" descr="22_cont_continent_convergence"/>
          <p:cNvPicPr/>
          <p:nvPr/>
        </p:nvPicPr>
        <p:blipFill rotWithShape="1">
          <a:blip r:embed="rId3">
            <a:extLst>
              <a:ext uri="{28A0092B-C50C-407E-A947-70E740481C1C}">
                <a14:useLocalDpi xmlns:a14="http://schemas.microsoft.com/office/drawing/2010/main" val="0"/>
              </a:ext>
            </a:extLst>
          </a:blip>
          <a:srcRect l="22410" t="25673" r="3478" b="3648"/>
          <a:stretch/>
        </p:blipFill>
        <p:spPr bwMode="auto">
          <a:xfrm>
            <a:off x="984685" y="2355273"/>
            <a:ext cx="7674405" cy="4127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077494" y="6496058"/>
            <a:ext cx="4981074" cy="215444"/>
          </a:xfrm>
          <a:prstGeom prst="rect">
            <a:avLst/>
          </a:prstGeom>
        </p:spPr>
        <p:txBody>
          <a:bodyPr wrap="square">
            <a:spAutoFit/>
          </a:bodyPr>
          <a:lstStyle/>
          <a:p>
            <a:r>
              <a:rPr lang="en-GB" sz="800" b="1" dirty="0"/>
              <a:t>Continental plate collision zone.  R</a:t>
            </a:r>
            <a:r>
              <a:rPr lang="en-US" sz="800" b="1" dirty="0"/>
              <a:t>eproduced with kind permission of USGS, redrawn by ESEU</a:t>
            </a:r>
            <a:endParaRPr lang="en-GB" sz="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18_mid_ocean_ridge"/>
          <p:cNvPicPr>
            <a:picLocks noChangeAspect="1" noChangeArrowheads="1"/>
          </p:cNvPicPr>
          <p:nvPr/>
        </p:nvPicPr>
        <p:blipFill>
          <a:blip r:embed="rId3">
            <a:extLst>
              <a:ext uri="{28A0092B-C50C-407E-A947-70E740481C1C}">
                <a14:useLocalDpi xmlns:a14="http://schemas.microsoft.com/office/drawing/2010/main" val="0"/>
              </a:ext>
            </a:extLst>
          </a:blip>
          <a:srcRect l="23769" t="25417" r="2083" b="20421"/>
          <a:stretch>
            <a:fillRect/>
          </a:stretch>
        </p:blipFill>
        <p:spPr bwMode="auto">
          <a:xfrm>
            <a:off x="1011382" y="2959100"/>
            <a:ext cx="7633854" cy="3355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Box 13"/>
          <p:cNvSpPr txBox="1">
            <a:spLocks noChangeArrowheads="1"/>
          </p:cNvSpPr>
          <p:nvPr/>
        </p:nvSpPr>
        <p:spPr bwMode="auto">
          <a:xfrm>
            <a:off x="939800" y="1279098"/>
            <a:ext cx="788614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An oceanic ridge</a:t>
            </a:r>
          </a:p>
          <a:p>
            <a:pPr eaLnBrk="1" hangingPunct="1"/>
            <a:endParaRPr lang="en-GB" dirty="0"/>
          </a:p>
          <a:p>
            <a:pPr eaLnBrk="1" hangingPunct="1"/>
            <a:r>
              <a:rPr lang="en-GB" dirty="0"/>
              <a:t>If plates are converging, there must be somewhere on Earth where plates are moving apart, or diverging – where new plate material is being made</a:t>
            </a:r>
          </a:p>
        </p:txBody>
      </p:sp>
      <p:sp>
        <p:nvSpPr>
          <p:cNvPr id="4" name="TextBox 3"/>
          <p:cNvSpPr txBox="1"/>
          <p:nvPr/>
        </p:nvSpPr>
        <p:spPr>
          <a:xfrm>
            <a:off x="3386723" y="6315075"/>
            <a:ext cx="2771274" cy="215444"/>
          </a:xfrm>
          <a:prstGeom prst="rect">
            <a:avLst/>
          </a:prstGeom>
          <a:noFill/>
        </p:spPr>
        <p:txBody>
          <a:bodyPr wrap="square" rtlCol="0">
            <a:spAutoFit/>
          </a:bodyPr>
          <a:lstStyle/>
          <a:p>
            <a:r>
              <a:rPr lang="en-GB" sz="800" b="1" dirty="0"/>
              <a:t>An oceanic ridge © Press &amp; Siever, redrawn by ESEU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3567-1DFC-401E-BEC5-122CEB79B98D}"/>
              </a:ext>
            </a:extLst>
          </p:cNvPr>
          <p:cNvSpPr>
            <a:spLocks noGrp="1"/>
          </p:cNvSpPr>
          <p:nvPr>
            <p:ph type="title"/>
          </p:nvPr>
        </p:nvSpPr>
        <p:spPr>
          <a:xfrm>
            <a:off x="611560" y="260648"/>
            <a:ext cx="8136903" cy="720824"/>
          </a:xfrm>
        </p:spPr>
        <p:txBody>
          <a:bodyPr/>
          <a:lstStyle/>
          <a:p>
            <a:pPr algn="ctr"/>
            <a:r>
              <a:rPr lang="en-GB" sz="2800" b="1" dirty="0"/>
              <a:t>Earthlearningidea</a:t>
            </a:r>
            <a:r>
              <a:rPr lang="en-GB" b="1" dirty="0"/>
              <a:t> </a:t>
            </a:r>
            <a:r>
              <a:rPr lang="en-GB" sz="2400" b="1" dirty="0"/>
              <a:t>online video workshops</a:t>
            </a:r>
          </a:p>
        </p:txBody>
      </p:sp>
      <p:sp>
        <p:nvSpPr>
          <p:cNvPr id="3" name="Content Placeholder 2">
            <a:extLst>
              <a:ext uri="{FF2B5EF4-FFF2-40B4-BE49-F238E27FC236}">
                <a16:creationId xmlns:a16="http://schemas.microsoft.com/office/drawing/2014/main" id="{4541476B-FDF2-4BDB-BF2D-9FA0E8704A35}"/>
              </a:ext>
            </a:extLst>
          </p:cNvPr>
          <p:cNvSpPr>
            <a:spLocks noGrp="1"/>
          </p:cNvSpPr>
          <p:nvPr>
            <p:ph idx="1"/>
          </p:nvPr>
        </p:nvSpPr>
        <p:spPr>
          <a:xfrm>
            <a:off x="683568" y="1124744"/>
            <a:ext cx="8208912" cy="5472608"/>
          </a:xfrm>
        </p:spPr>
        <p:txBody>
          <a:bodyPr/>
          <a:lstStyle/>
          <a:p>
            <a:pPr marL="0" indent="0">
              <a:buNone/>
            </a:pPr>
            <a:r>
              <a:rPr lang="en-GB" sz="2400" b="1" dirty="0"/>
              <a:t>Purpose – ESEU background</a:t>
            </a:r>
          </a:p>
          <a:p>
            <a:r>
              <a:rPr lang="en-GB" sz="2400" dirty="0"/>
              <a:t>Most Earthlearningidea online video workshops are based, with permission, on workshops originally developed by the Earth Science Education Unit (ESEU)</a:t>
            </a:r>
          </a:p>
          <a:p>
            <a:r>
              <a:rPr lang="en-GB" sz="2400" dirty="0"/>
              <a:t>These were designed as interactive workshops for teachers and trainees, involving interaction, discussion and presentations by participants to others</a:t>
            </a:r>
          </a:p>
          <a:p>
            <a:r>
              <a:rPr lang="en-GB" sz="2400" dirty="0"/>
              <a:t>Global research into professional development workshops shows that these aspects are critical to success</a:t>
            </a:r>
          </a:p>
          <a:p>
            <a:r>
              <a:rPr lang="en-GB" sz="2400" dirty="0"/>
              <a:t>ESEU research shows that this workshop approach is highly successful in changing teaching in schools; evaluation feedback has also been very strong</a:t>
            </a:r>
          </a:p>
          <a:p>
            <a:pPr marL="0" indent="0">
              <a:buNone/>
            </a:pPr>
            <a:endParaRPr lang="en-GB" sz="2400" dirty="0"/>
          </a:p>
        </p:txBody>
      </p:sp>
    </p:spTree>
    <p:extLst>
      <p:ext uri="{BB962C8B-B14F-4D97-AF65-F5344CB8AC3E}">
        <p14:creationId xmlns:p14="http://schemas.microsoft.com/office/powerpoint/2010/main" val="4172341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25_Plate_maps"/>
          <p:cNvPicPr>
            <a:picLocks noChangeAspect="1" noChangeArrowheads="1"/>
          </p:cNvPicPr>
          <p:nvPr/>
        </p:nvPicPr>
        <p:blipFill>
          <a:blip r:embed="rId3" cstate="print">
            <a:extLst>
              <a:ext uri="{28A0092B-C50C-407E-A947-70E740481C1C}">
                <a14:useLocalDpi xmlns:a14="http://schemas.microsoft.com/office/drawing/2010/main" val="0"/>
              </a:ext>
            </a:extLst>
          </a:blip>
          <a:srcRect l="10905" t="16116" r="7536" b="6482"/>
          <a:stretch>
            <a:fillRect/>
          </a:stretch>
        </p:blipFill>
        <p:spPr bwMode="auto">
          <a:xfrm>
            <a:off x="1066801" y="2230582"/>
            <a:ext cx="7481454" cy="40884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Box 13"/>
          <p:cNvSpPr txBox="1">
            <a:spLocks noChangeArrowheads="1"/>
          </p:cNvSpPr>
          <p:nvPr/>
        </p:nvSpPr>
        <p:spPr bwMode="auto">
          <a:xfrm>
            <a:off x="939800" y="1379970"/>
            <a:ext cx="72596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Map of plates</a:t>
            </a:r>
          </a:p>
          <a:p>
            <a:pPr eaLnBrk="1" hangingPunct="1"/>
            <a:r>
              <a:rPr lang="en-GB" dirty="0"/>
              <a:t>The result is - the map of plate margins today</a:t>
            </a:r>
          </a:p>
        </p:txBody>
      </p:sp>
      <p:sp>
        <p:nvSpPr>
          <p:cNvPr id="2" name="Rectangle 1"/>
          <p:cNvSpPr/>
          <p:nvPr/>
        </p:nvSpPr>
        <p:spPr>
          <a:xfrm>
            <a:off x="2847098" y="6332855"/>
            <a:ext cx="4054642" cy="215444"/>
          </a:xfrm>
          <a:prstGeom prst="rect">
            <a:avLst/>
          </a:prstGeom>
        </p:spPr>
        <p:txBody>
          <a:bodyPr wrap="square">
            <a:spAutoFit/>
          </a:bodyPr>
          <a:lstStyle/>
          <a:p>
            <a:r>
              <a:rPr lang="en-GB" sz="800" b="1" dirty="0"/>
              <a:t>Map of plates - </a:t>
            </a:r>
            <a:r>
              <a:rPr lang="en-US" sz="800" b="1" dirty="0"/>
              <a:t>reproduced with kind permission of USGS, redrawn by ESEU</a:t>
            </a:r>
            <a:endParaRPr lang="en-GB" sz="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4294967295"/>
          </p:nvPr>
        </p:nvSpPr>
        <p:spPr bwMode="auto">
          <a:xfrm>
            <a:off x="846138" y="1422399"/>
            <a:ext cx="7497762" cy="32939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Arial" pitchFamily="34" charset="0"/>
              <a:buChar char="●"/>
            </a:pPr>
            <a:r>
              <a:rPr lang="en-GB" sz="2400" dirty="0"/>
              <a:t>So – that is the ‘big picture’ of plate tectonics</a:t>
            </a:r>
          </a:p>
          <a:p>
            <a:pPr eaLnBrk="1" hangingPunct="1">
              <a:buFont typeface="Arial" pitchFamily="34" charset="0"/>
              <a:buChar char="●"/>
            </a:pPr>
            <a:endParaRPr lang="en-GB" sz="2400" dirty="0"/>
          </a:p>
          <a:p>
            <a:pPr eaLnBrk="1" hangingPunct="1">
              <a:buFont typeface="Arial" pitchFamily="34" charset="0"/>
              <a:buChar char="●"/>
            </a:pPr>
            <a:r>
              <a:rPr lang="en-GB" sz="2400" dirty="0"/>
              <a:t>But plate tectonics is not a series of facts, as suggested in the story above, but is a theory supported by evidence</a:t>
            </a:r>
          </a:p>
          <a:p>
            <a:pPr eaLnBrk="1" hangingPunct="1">
              <a:buFont typeface="Arial" pitchFamily="34" charset="0"/>
              <a:buChar char="●"/>
            </a:pPr>
            <a:endParaRPr lang="en-GB" sz="2400" dirty="0"/>
          </a:p>
          <a:p>
            <a:pPr eaLnBrk="1" hangingPunct="1">
              <a:buFont typeface="Arial" pitchFamily="34" charset="0"/>
              <a:buChar char="●"/>
            </a:pPr>
            <a:r>
              <a:rPr lang="en-GB" sz="2400" dirty="0"/>
              <a:t>But what is this evidence and how does it support the theory?</a:t>
            </a:r>
          </a:p>
        </p:txBody>
      </p:sp>
      <p:sp>
        <p:nvSpPr>
          <p:cNvPr id="20483" name="TextBox 2"/>
          <p:cNvSpPr txBox="1">
            <a:spLocks noChangeArrowheads="1"/>
          </p:cNvSpPr>
          <p:nvPr/>
        </p:nvSpPr>
        <p:spPr bwMode="auto">
          <a:xfrm>
            <a:off x="862013" y="5335588"/>
            <a:ext cx="7531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6450" indent="-8064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000" dirty="0"/>
              <a:t>Note: 	The theory of plate tectonics is outlined in narrative form as the ‘Story for teachers: plate tectonics’ on an early page of the ‘The plate tectonic story’ booklet.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2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2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648326" y="3862137"/>
            <a:ext cx="6930190" cy="1200329"/>
          </a:xfrm>
          <a:prstGeom prst="rect">
            <a:avLst/>
          </a:prstGeom>
          <a:noFill/>
        </p:spPr>
        <p:txBody>
          <a:bodyPr wrap="square" rtlCol="0">
            <a:spAutoFit/>
          </a:bodyPr>
          <a:lstStyle/>
          <a:p>
            <a:pPr marL="571500" indent="-571500">
              <a:buFont typeface="Arial" panose="020B0604020202020204" pitchFamily="34" charset="0"/>
              <a:buChar char="•"/>
            </a:pPr>
            <a:r>
              <a:rPr lang="en-GB" sz="3600" b="1" dirty="0"/>
              <a:t>Earthquake and volcano distribution evidence</a:t>
            </a:r>
          </a:p>
        </p:txBody>
      </p:sp>
      <p:sp>
        <p:nvSpPr>
          <p:cNvPr id="7" name="TextBox 6">
            <a:extLst>
              <a:ext uri="{FF2B5EF4-FFF2-40B4-BE49-F238E27FC236}">
                <a16:creationId xmlns:a16="http://schemas.microsoft.com/office/drawing/2014/main" id="{651BF2D8-C616-4269-8D96-34D82A7E602B}"/>
              </a:ext>
            </a:extLst>
          </p:cNvPr>
          <p:cNvSpPr txBox="1"/>
          <p:nvPr/>
        </p:nvSpPr>
        <p:spPr>
          <a:xfrm>
            <a:off x="775504" y="5370652"/>
            <a:ext cx="7974957" cy="646331"/>
          </a:xfrm>
          <a:prstGeom prst="rect">
            <a:avLst/>
          </a:prstGeom>
          <a:noFill/>
        </p:spPr>
        <p:txBody>
          <a:bodyPr wrap="square" rtlCol="0">
            <a:spAutoFit/>
          </a:bodyPr>
          <a:lstStyle/>
          <a:p>
            <a:pPr algn="ctr"/>
            <a:r>
              <a:rPr lang="en-GB" dirty="0"/>
              <a:t>Go to: </a:t>
            </a:r>
            <a:r>
              <a:rPr lang="en-GB" dirty="0">
                <a:hlinkClick r:id="rId3"/>
              </a:rPr>
              <a:t>https://www.earthlearningidea.com/Video/V21_Equ_volc_evid.html</a:t>
            </a:r>
            <a:r>
              <a:rPr lang="en-GB" dirty="0"/>
              <a:t> hyperlink</a:t>
            </a:r>
          </a:p>
        </p:txBody>
      </p:sp>
    </p:spTree>
    <p:extLst>
      <p:ext uri="{BB962C8B-B14F-4D97-AF65-F5344CB8AC3E}">
        <p14:creationId xmlns:p14="http://schemas.microsoft.com/office/powerpoint/2010/main" val="508843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085850" y="1041400"/>
            <a:ext cx="6980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Where on Earth are earthquakes and volcanoes? </a:t>
            </a:r>
          </a:p>
          <a:p>
            <a:pPr algn="ctr"/>
            <a:r>
              <a:rPr lang="en-GB" sz="2400" dirty="0"/>
              <a:t>- geobattleships</a:t>
            </a:r>
          </a:p>
        </p:txBody>
      </p:sp>
      <p:pic>
        <p:nvPicPr>
          <p:cNvPr id="47107" name="Picture 3" descr="world map blan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9563" y="1754188"/>
            <a:ext cx="598963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descr="PT017_california_earthquake"/>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27775" y="4897438"/>
            <a:ext cx="2401888" cy="1582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09" name="Picture 6" descr="File:Galunggung eruption 1982.jpe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30263" y="4035425"/>
            <a:ext cx="1658937" cy="2503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368841" y="5158595"/>
            <a:ext cx="2719137" cy="215444"/>
          </a:xfrm>
          <a:prstGeom prst="rect">
            <a:avLst/>
          </a:prstGeom>
        </p:spPr>
        <p:txBody>
          <a:bodyPr wrap="square">
            <a:spAutoFit/>
          </a:bodyPr>
          <a:lstStyle/>
          <a:p>
            <a:r>
              <a:rPr lang="en-GB" sz="800" b="1" dirty="0"/>
              <a:t>Battleship grid for Geobattleships © Dave Turner</a:t>
            </a:r>
            <a:endParaRPr lang="en-GB" sz="800" dirty="0"/>
          </a:p>
        </p:txBody>
      </p:sp>
      <p:sp>
        <p:nvSpPr>
          <p:cNvPr id="3" name="Rectangle 2"/>
          <p:cNvSpPr/>
          <p:nvPr/>
        </p:nvSpPr>
        <p:spPr>
          <a:xfrm>
            <a:off x="6906125" y="6538913"/>
            <a:ext cx="1503948" cy="215444"/>
          </a:xfrm>
          <a:prstGeom prst="rect">
            <a:avLst/>
          </a:prstGeom>
        </p:spPr>
        <p:txBody>
          <a:bodyPr wrap="square">
            <a:spAutoFit/>
          </a:bodyPr>
          <a:lstStyle/>
          <a:p>
            <a:r>
              <a:rPr lang="en-GB" sz="800" b="1" dirty="0"/>
              <a:t>‘North All Trucks’ © USGS</a:t>
            </a:r>
          </a:p>
        </p:txBody>
      </p:sp>
      <p:sp>
        <p:nvSpPr>
          <p:cNvPr id="8" name="Rectangle 7"/>
          <p:cNvSpPr/>
          <p:nvPr/>
        </p:nvSpPr>
        <p:spPr>
          <a:xfrm>
            <a:off x="438526" y="6572185"/>
            <a:ext cx="2442409" cy="215444"/>
          </a:xfrm>
          <a:prstGeom prst="rect">
            <a:avLst/>
          </a:prstGeom>
        </p:spPr>
        <p:txBody>
          <a:bodyPr wrap="square">
            <a:spAutoFit/>
          </a:bodyPr>
          <a:lstStyle/>
          <a:p>
            <a:r>
              <a:rPr lang="en-GB" sz="800" b="1" dirty="0"/>
              <a:t>Galunggung eruption by USGS, public domain</a:t>
            </a:r>
            <a:endParaRPr lang="en-GB" sz="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085850" y="1041400"/>
            <a:ext cx="6980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Where on Earth are earthquakes and volcanoes? </a:t>
            </a:r>
          </a:p>
          <a:p>
            <a:pPr algn="ctr"/>
            <a:r>
              <a:rPr lang="en-GB" sz="2400" dirty="0"/>
              <a:t>- geobattleships</a:t>
            </a: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l="6733" t="22396" r="7719" b="16540"/>
          <a:stretch/>
        </p:blipFill>
        <p:spPr bwMode="auto">
          <a:xfrm>
            <a:off x="537826" y="2046761"/>
            <a:ext cx="4625502" cy="2758703"/>
          </a:xfrm>
          <a:prstGeom prst="rect">
            <a:avLst/>
          </a:prstGeom>
          <a:noFill/>
          <a:ln>
            <a:solidFill>
              <a:schemeClr val="tx1"/>
            </a:solidFill>
          </a:ln>
          <a:extLst>
            <a:ext uri="{53640926-AAD7-44D8-BBD7-CCE9431645EC}">
              <a14:shadowObscured xmlns:a14="http://schemas.microsoft.com/office/drawing/2010/main"/>
            </a:ext>
          </a:extLst>
        </p:spPr>
      </p:pic>
      <p:pic>
        <p:nvPicPr>
          <p:cNvPr id="7" name="Picture 6"/>
          <p:cNvPicPr/>
          <p:nvPr/>
        </p:nvPicPr>
        <p:blipFill rotWithShape="1">
          <a:blip r:embed="rId4" cstate="print">
            <a:extLst>
              <a:ext uri="{28A0092B-C50C-407E-A947-70E740481C1C}">
                <a14:useLocalDpi xmlns:a14="http://schemas.microsoft.com/office/drawing/2010/main" val="0"/>
              </a:ext>
            </a:extLst>
          </a:blip>
          <a:srcRect l="6908" t="17513" r="7738" b="20287"/>
          <a:stretch/>
        </p:blipFill>
        <p:spPr bwMode="auto">
          <a:xfrm>
            <a:off x="4582326" y="3852153"/>
            <a:ext cx="4416357" cy="2688938"/>
          </a:xfrm>
          <a:prstGeom prst="rect">
            <a:avLst/>
          </a:prstGeom>
          <a:noFill/>
          <a:ln>
            <a:solidFill>
              <a:schemeClr val="tx1"/>
            </a:solidFill>
          </a:ln>
          <a:extLst>
            <a:ext uri="{53640926-AAD7-44D8-BBD7-CCE9431645EC}">
              <a14:shadowObscured xmlns:a14="http://schemas.microsoft.com/office/drawing/2010/main"/>
            </a:ext>
          </a:extLst>
        </p:spPr>
      </p:pic>
      <p:sp>
        <p:nvSpPr>
          <p:cNvPr id="2" name="TextBox 1"/>
          <p:cNvSpPr txBox="1"/>
          <p:nvPr/>
        </p:nvSpPr>
        <p:spPr>
          <a:xfrm>
            <a:off x="1846679" y="4815352"/>
            <a:ext cx="1543050" cy="369332"/>
          </a:xfrm>
          <a:prstGeom prst="rect">
            <a:avLst/>
          </a:prstGeom>
          <a:noFill/>
        </p:spPr>
        <p:txBody>
          <a:bodyPr wrap="square" rtlCol="0">
            <a:spAutoFit/>
          </a:bodyPr>
          <a:lstStyle/>
          <a:p>
            <a:r>
              <a:rPr lang="en-GB" dirty="0"/>
              <a:t>Earthquakes</a:t>
            </a:r>
          </a:p>
        </p:txBody>
      </p:sp>
      <p:sp>
        <p:nvSpPr>
          <p:cNvPr id="9" name="TextBox 8"/>
          <p:cNvSpPr txBox="1"/>
          <p:nvPr/>
        </p:nvSpPr>
        <p:spPr>
          <a:xfrm>
            <a:off x="3222920" y="6158949"/>
            <a:ext cx="1290131" cy="382142"/>
          </a:xfrm>
          <a:prstGeom prst="rect">
            <a:avLst/>
          </a:prstGeom>
          <a:noFill/>
        </p:spPr>
        <p:txBody>
          <a:bodyPr wrap="square" rtlCol="0">
            <a:spAutoFit/>
          </a:bodyPr>
          <a:lstStyle/>
          <a:p>
            <a:r>
              <a:rPr lang="en-GB" dirty="0"/>
              <a:t>Volcanoes</a:t>
            </a:r>
          </a:p>
        </p:txBody>
      </p:sp>
      <p:sp>
        <p:nvSpPr>
          <p:cNvPr id="8" name="Rectangle 7"/>
          <p:cNvSpPr/>
          <p:nvPr/>
        </p:nvSpPr>
        <p:spPr>
          <a:xfrm>
            <a:off x="3329154" y="6642556"/>
            <a:ext cx="2719137" cy="215444"/>
          </a:xfrm>
          <a:prstGeom prst="rect">
            <a:avLst/>
          </a:prstGeom>
        </p:spPr>
        <p:txBody>
          <a:bodyPr wrap="square">
            <a:spAutoFit/>
          </a:bodyPr>
          <a:lstStyle/>
          <a:p>
            <a:r>
              <a:rPr lang="en-GB" sz="800" b="1" dirty="0"/>
              <a:t>Battleship grid for Geobattleships © Dave Turner</a:t>
            </a:r>
            <a:endParaRPr lang="en-GB" sz="800" dirty="0"/>
          </a:p>
        </p:txBody>
      </p:sp>
    </p:spTree>
    <p:extLst>
      <p:ext uri="{BB962C8B-B14F-4D97-AF65-F5344CB8AC3E}">
        <p14:creationId xmlns:p14="http://schemas.microsoft.com/office/powerpoint/2010/main" val="3559444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10a_distr_of_earthquak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1828800"/>
            <a:ext cx="7705725" cy="4732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5" name="Text Box 4"/>
          <p:cNvSpPr txBox="1">
            <a:spLocks noChangeArrowheads="1"/>
          </p:cNvSpPr>
          <p:nvPr/>
        </p:nvSpPr>
        <p:spPr bwMode="auto">
          <a:xfrm>
            <a:off x="450713" y="1041400"/>
            <a:ext cx="87106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Distribution of earthquakes – what does the distribution show?</a:t>
            </a:r>
          </a:p>
        </p:txBody>
      </p:sp>
      <p:sp>
        <p:nvSpPr>
          <p:cNvPr id="4" name="Rectangle 3"/>
          <p:cNvSpPr/>
          <p:nvPr/>
        </p:nvSpPr>
        <p:spPr>
          <a:xfrm>
            <a:off x="3068053" y="6582249"/>
            <a:ext cx="3356809" cy="215444"/>
          </a:xfrm>
          <a:prstGeom prst="rect">
            <a:avLst/>
          </a:prstGeom>
        </p:spPr>
        <p:txBody>
          <a:bodyPr wrap="square">
            <a:spAutoFit/>
          </a:bodyPr>
          <a:lstStyle/>
          <a:p>
            <a:r>
              <a:rPr lang="en-GB" sz="800" b="1" dirty="0"/>
              <a:t>Distribution of earthquakes – source unknown, redrawn by ESEU </a:t>
            </a:r>
            <a:endParaRPr lang="en-GB" sz="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453455" y="1041400"/>
            <a:ext cx="87106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Distribution of earthquakes – what does the distribution show?</a:t>
            </a:r>
          </a:p>
        </p:txBody>
      </p:sp>
      <p:pic>
        <p:nvPicPr>
          <p:cNvPr id="14" name="Picture 13"/>
          <p:cNvPicPr/>
          <p:nvPr/>
        </p:nvPicPr>
        <p:blipFill rotWithShape="1">
          <a:blip r:embed="rId3"/>
          <a:srcRect l="26632" t="15221" r="28139" b="26071"/>
          <a:stretch/>
        </p:blipFill>
        <p:spPr bwMode="auto">
          <a:xfrm>
            <a:off x="983674" y="1569119"/>
            <a:ext cx="7453744" cy="4818033"/>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614416F4-7CFC-4E32-8265-45D925E12DA3}"/>
              </a:ext>
            </a:extLst>
          </p:cNvPr>
          <p:cNvSpPr/>
          <p:nvPr/>
        </p:nvSpPr>
        <p:spPr>
          <a:xfrm>
            <a:off x="6572816" y="2027976"/>
            <a:ext cx="932507" cy="172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7C3A8BC1-8DEB-496A-BE89-AAED51816CEE}"/>
              </a:ext>
            </a:extLst>
          </p:cNvPr>
          <p:cNvSpPr txBox="1"/>
          <p:nvPr/>
        </p:nvSpPr>
        <p:spPr>
          <a:xfrm>
            <a:off x="6580440" y="1968890"/>
            <a:ext cx="1034716" cy="276727"/>
          </a:xfrm>
          <a:prstGeom prst="rect">
            <a:avLst/>
          </a:prstGeom>
          <a:noFill/>
        </p:spPr>
        <p:txBody>
          <a:bodyPr wrap="square" rtlCol="0">
            <a:spAutoFit/>
          </a:bodyPr>
          <a:lstStyle/>
          <a:p>
            <a:pPr algn="ctr"/>
            <a:r>
              <a:rPr lang="en-GB" sz="1200" b="1" dirty="0">
                <a:solidFill>
                  <a:schemeClr val="bg2">
                    <a:lumMod val="50000"/>
                  </a:schemeClr>
                </a:solidFill>
              </a:rPr>
              <a:t>divergent</a:t>
            </a:r>
          </a:p>
        </p:txBody>
      </p:sp>
      <p:sp>
        <p:nvSpPr>
          <p:cNvPr id="7" name="Rectangle 6">
            <a:extLst>
              <a:ext uri="{FF2B5EF4-FFF2-40B4-BE49-F238E27FC236}">
                <a16:creationId xmlns:a16="http://schemas.microsoft.com/office/drawing/2014/main" id="{CA3F4E8A-DD20-4107-97E4-90CD70E7CB18}"/>
              </a:ext>
            </a:extLst>
          </p:cNvPr>
          <p:cNvSpPr/>
          <p:nvPr/>
        </p:nvSpPr>
        <p:spPr>
          <a:xfrm>
            <a:off x="3068053" y="6582249"/>
            <a:ext cx="3356809" cy="215444"/>
          </a:xfrm>
          <a:prstGeom prst="rect">
            <a:avLst/>
          </a:prstGeom>
        </p:spPr>
        <p:txBody>
          <a:bodyPr wrap="square">
            <a:spAutoFit/>
          </a:bodyPr>
          <a:lstStyle/>
          <a:p>
            <a:r>
              <a:rPr lang="en-GB" sz="800" b="1" dirty="0"/>
              <a:t>Distribution of earthquakes – source unknown, redrawn by ESEU </a:t>
            </a:r>
            <a:endParaRPr lang="en-GB" sz="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52863" y="3862137"/>
            <a:ext cx="6930190"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China plate summary</a:t>
            </a:r>
          </a:p>
        </p:txBody>
      </p:sp>
      <p:sp>
        <p:nvSpPr>
          <p:cNvPr id="7" name="TextBox 6">
            <a:extLst>
              <a:ext uri="{FF2B5EF4-FFF2-40B4-BE49-F238E27FC236}">
                <a16:creationId xmlns:a16="http://schemas.microsoft.com/office/drawing/2014/main" id="{3B10B79F-A280-44FA-B4DC-27BA46B27D32}"/>
              </a:ext>
            </a:extLst>
          </p:cNvPr>
          <p:cNvSpPr txBox="1"/>
          <p:nvPr/>
        </p:nvSpPr>
        <p:spPr>
          <a:xfrm>
            <a:off x="655094" y="5329709"/>
            <a:ext cx="8341028" cy="369332"/>
          </a:xfrm>
          <a:prstGeom prst="rect">
            <a:avLst/>
          </a:prstGeom>
          <a:noFill/>
        </p:spPr>
        <p:txBody>
          <a:bodyPr wrap="square" rtlCol="0">
            <a:spAutoFit/>
          </a:bodyPr>
          <a:lstStyle/>
          <a:p>
            <a:pPr algn="ctr"/>
            <a:r>
              <a:rPr lang="en-GB" dirty="0"/>
              <a:t>Go to: </a:t>
            </a:r>
            <a:r>
              <a:rPr lang="en-GB" dirty="0">
                <a:hlinkClick r:id="rId3"/>
              </a:rPr>
              <a:t>https://www.earthlearningidea.com/Video/V21_China_plate.html</a:t>
            </a:r>
            <a:r>
              <a:rPr lang="en-GB" dirty="0"/>
              <a:t> hyperlink</a:t>
            </a:r>
          </a:p>
        </p:txBody>
      </p:sp>
    </p:spTree>
    <p:extLst>
      <p:ext uri="{BB962C8B-B14F-4D97-AF65-F5344CB8AC3E}">
        <p14:creationId xmlns:p14="http://schemas.microsoft.com/office/powerpoint/2010/main" val="1532756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1355725" y="1412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a:latin typeface="Times New Roman" pitchFamily="18" charset="0"/>
            </a:endParaRPr>
          </a:p>
        </p:txBody>
      </p:sp>
      <p:pic>
        <p:nvPicPr>
          <p:cNvPr id="64515" name="Picture 4" descr="PT022_plate"/>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97075" y="1925638"/>
            <a:ext cx="5181600" cy="4422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516" name="Content Placeholder 2"/>
          <p:cNvSpPr>
            <a:spLocks/>
          </p:cNvSpPr>
          <p:nvPr/>
        </p:nvSpPr>
        <p:spPr bwMode="auto">
          <a:xfrm>
            <a:off x="731838" y="1076325"/>
            <a:ext cx="77136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GB" sz="2400" dirty="0"/>
              <a:t>Why are the Earth’s tectonic plates called plates?</a:t>
            </a:r>
          </a:p>
        </p:txBody>
      </p:sp>
      <p:sp>
        <p:nvSpPr>
          <p:cNvPr id="5" name="Rectangle 4"/>
          <p:cNvSpPr/>
          <p:nvPr/>
        </p:nvSpPr>
        <p:spPr>
          <a:xfrm>
            <a:off x="3741819" y="6357492"/>
            <a:ext cx="1973179" cy="215444"/>
          </a:xfrm>
          <a:prstGeom prst="rect">
            <a:avLst/>
          </a:prstGeom>
        </p:spPr>
        <p:txBody>
          <a:bodyPr wrap="square">
            <a:spAutoFit/>
          </a:bodyPr>
          <a:lstStyle/>
          <a:p>
            <a:r>
              <a:rPr lang="en-GB" sz="800" b="1" dirty="0"/>
              <a:t>Picture of a plate © Peter Kennett</a:t>
            </a:r>
            <a:endParaRPr lang="en-GB" sz="800" dirty="0"/>
          </a:p>
        </p:txBody>
      </p:sp>
    </p:spTree>
    <p:extLst>
      <p:ext uri="{BB962C8B-B14F-4D97-AF65-F5344CB8AC3E}">
        <p14:creationId xmlns:p14="http://schemas.microsoft.com/office/powerpoint/2010/main" val="1833231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1576137" y="2293269"/>
            <a:ext cx="6352673" cy="98333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Earth’s structure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Rectangle 3">
            <a:extLst>
              <a:ext uri="{FF2B5EF4-FFF2-40B4-BE49-F238E27FC236}">
                <a16:creationId xmlns:a16="http://schemas.microsoft.com/office/drawing/2014/main" id="{9EBC0852-7489-446B-AD88-2D89E3A908A6}"/>
              </a:ext>
            </a:extLst>
          </p:cNvPr>
          <p:cNvSpPr/>
          <p:nvPr/>
        </p:nvSpPr>
        <p:spPr>
          <a:xfrm>
            <a:off x="302677" y="5979695"/>
            <a:ext cx="9001744"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5" name="Picture 4">
            <a:extLst>
              <a:ext uri="{FF2B5EF4-FFF2-40B4-BE49-F238E27FC236}">
                <a16:creationId xmlns:a16="http://schemas.microsoft.com/office/drawing/2014/main" id="{C8A221A9-A328-4B53-8970-1E7AD0843649}"/>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E2E829EF-1C75-4BE1-9E29-D1C5E0885B25}"/>
              </a:ext>
            </a:extLst>
          </p:cNvPr>
          <p:cNvSpPr txBox="1"/>
          <p:nvPr/>
        </p:nvSpPr>
        <p:spPr>
          <a:xfrm>
            <a:off x="2179320" y="3596640"/>
            <a:ext cx="6446520" cy="1200329"/>
          </a:xfrm>
          <a:prstGeom prst="rect">
            <a:avLst/>
          </a:prstGeom>
          <a:noFill/>
        </p:spPr>
        <p:txBody>
          <a:bodyPr wrap="square" rtlCol="0">
            <a:spAutoFit/>
          </a:bodyPr>
          <a:lstStyle/>
          <a:p>
            <a:pPr marL="365125" indent="-365125">
              <a:buFont typeface="Arial" panose="020B0604020202020204" pitchFamily="34" charset="0"/>
              <a:buChar char="•"/>
            </a:pPr>
            <a:r>
              <a:rPr lang="en-GB" sz="3600" b="1" dirty="0">
                <a:latin typeface="+mn-lt"/>
                <a:ea typeface="Calibri" panose="020F0502020204030204" pitchFamily="34" charset="0"/>
                <a:cs typeface="Times New Roman" panose="02020603050405020304" pitchFamily="18" charset="0"/>
              </a:rPr>
              <a:t>From clay balls to the structure of the Earth</a:t>
            </a:r>
            <a:endParaRPr lang="en-GB" sz="3600" dirty="0">
              <a:latin typeface="+mn-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C5229E8-81E1-44EA-A915-7A4F022A47E5}"/>
              </a:ext>
            </a:extLst>
          </p:cNvPr>
          <p:cNvSpPr txBox="1"/>
          <p:nvPr/>
        </p:nvSpPr>
        <p:spPr>
          <a:xfrm>
            <a:off x="529391" y="5386694"/>
            <a:ext cx="8333366" cy="369332"/>
          </a:xfrm>
          <a:prstGeom prst="rect">
            <a:avLst/>
          </a:prstGeom>
          <a:noFill/>
        </p:spPr>
        <p:txBody>
          <a:bodyPr wrap="square" rtlCol="0">
            <a:spAutoFit/>
          </a:bodyPr>
          <a:lstStyle/>
          <a:p>
            <a:pPr algn="ctr"/>
            <a:r>
              <a:rPr lang="en-GB" dirty="0"/>
              <a:t>Go to: </a:t>
            </a:r>
            <a:r>
              <a:rPr lang="en-GB" dirty="0">
                <a:hlinkClick r:id="rId4"/>
              </a:rPr>
              <a:t>https://www.earthlearningidea.com/Video/V20_Clay_balls.html</a:t>
            </a:r>
            <a:r>
              <a:rPr lang="en-GB" dirty="0"/>
              <a:t> hyperlink</a:t>
            </a:r>
          </a:p>
        </p:txBody>
      </p:sp>
    </p:spTree>
    <p:extLst>
      <p:ext uri="{BB962C8B-B14F-4D97-AF65-F5344CB8AC3E}">
        <p14:creationId xmlns:p14="http://schemas.microsoft.com/office/powerpoint/2010/main" val="187455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3567-1DFC-401E-BEC5-122CEB79B98D}"/>
              </a:ext>
            </a:extLst>
          </p:cNvPr>
          <p:cNvSpPr>
            <a:spLocks noGrp="1"/>
          </p:cNvSpPr>
          <p:nvPr>
            <p:ph type="title"/>
          </p:nvPr>
        </p:nvSpPr>
        <p:spPr>
          <a:xfrm>
            <a:off x="611560" y="260648"/>
            <a:ext cx="8136903" cy="720824"/>
          </a:xfrm>
        </p:spPr>
        <p:txBody>
          <a:bodyPr/>
          <a:lstStyle/>
          <a:p>
            <a:pPr algn="ctr"/>
            <a:r>
              <a:rPr lang="en-GB" sz="2800" b="1" dirty="0"/>
              <a:t>Earthlearningidea</a:t>
            </a:r>
            <a:r>
              <a:rPr lang="en-GB" b="1" dirty="0"/>
              <a:t> </a:t>
            </a:r>
            <a:r>
              <a:rPr lang="en-GB" sz="2400" b="1" dirty="0"/>
              <a:t>online video workshops</a:t>
            </a:r>
          </a:p>
        </p:txBody>
      </p:sp>
      <p:sp>
        <p:nvSpPr>
          <p:cNvPr id="3" name="Content Placeholder 2">
            <a:extLst>
              <a:ext uri="{FF2B5EF4-FFF2-40B4-BE49-F238E27FC236}">
                <a16:creationId xmlns:a16="http://schemas.microsoft.com/office/drawing/2014/main" id="{4541476B-FDF2-4BDB-BF2D-9FA0E8704A35}"/>
              </a:ext>
            </a:extLst>
          </p:cNvPr>
          <p:cNvSpPr>
            <a:spLocks noGrp="1"/>
          </p:cNvSpPr>
          <p:nvPr>
            <p:ph idx="1"/>
          </p:nvPr>
        </p:nvSpPr>
        <p:spPr>
          <a:xfrm>
            <a:off x="683568" y="1124744"/>
            <a:ext cx="8352928" cy="5472608"/>
          </a:xfrm>
        </p:spPr>
        <p:txBody>
          <a:bodyPr/>
          <a:lstStyle/>
          <a:p>
            <a:pPr marL="0" indent="0">
              <a:buNone/>
            </a:pPr>
            <a:r>
              <a:rPr lang="en-GB" sz="2400" b="1" dirty="0"/>
              <a:t>Purpose – Earthlearningidea development</a:t>
            </a:r>
          </a:p>
          <a:p>
            <a:r>
              <a:rPr lang="en-GB" sz="2400" dirty="0"/>
              <a:t>The Earthlearningidea Team has developed the ESEU workshops into online video workshops for those unable to take part in face to face interactive workshops</a:t>
            </a:r>
          </a:p>
          <a:p>
            <a:r>
              <a:rPr lang="en-GB" sz="2400" dirty="0"/>
              <a:t>Each workshop is led by a PowerPoint presentation and has an accompanying booklet that contains all the activity background details, resource lists, risk assessments, etc.</a:t>
            </a:r>
          </a:p>
          <a:p>
            <a:r>
              <a:rPr lang="en-GB" sz="2400" dirty="0"/>
              <a:t>The individual workshop activities have been published for open access online at the website: </a:t>
            </a:r>
            <a:r>
              <a:rPr lang="en-GB" sz="2400" dirty="0">
                <a:solidFill>
                  <a:srgbClr val="0000FF"/>
                </a:solidFill>
                <a:hlinkClick r:id="rId2">
                  <a:extLst>
                    <a:ext uri="{A12FA001-AC4F-418D-AE19-62706E023703}">
                      <ahyp:hlinkClr xmlns:ahyp="http://schemas.microsoft.com/office/drawing/2018/hyperlinkcolor" val="tx"/>
                    </a:ext>
                  </a:extLst>
                </a:hlinkClick>
              </a:rPr>
              <a:t>https://www.earthlearningidea.com/</a:t>
            </a:r>
            <a:endParaRPr lang="en-GB" sz="2400" dirty="0">
              <a:solidFill>
                <a:srgbClr val="0000FF"/>
              </a:solidFill>
            </a:endParaRPr>
          </a:p>
          <a:p>
            <a:r>
              <a:rPr lang="en-GB" sz="2400" dirty="0"/>
              <a:t>Each workshop activity has a question script and a video keyed into CASE principles, that can be accessed through the PowerPoint hyperlinks</a:t>
            </a:r>
          </a:p>
          <a:p>
            <a:r>
              <a:rPr lang="en-GB" sz="2400" dirty="0"/>
              <a:t>The aim is to facilitate online Earth science learning</a:t>
            </a:r>
          </a:p>
        </p:txBody>
      </p:sp>
    </p:spTree>
    <p:extLst>
      <p:ext uri="{BB962C8B-B14F-4D97-AF65-F5344CB8AC3E}">
        <p14:creationId xmlns:p14="http://schemas.microsoft.com/office/powerpoint/2010/main" val="3085195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bwMode="auto">
          <a:xfrm>
            <a:off x="604838" y="2108200"/>
            <a:ext cx="7562850" cy="360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sz="2400" dirty="0"/>
              <a:t>Two spheres, different colours - other differences?</a:t>
            </a:r>
          </a:p>
          <a:p>
            <a:pPr eaLnBrk="1" hangingPunct="1"/>
            <a:endParaRPr lang="en-GB" sz="2400" dirty="0"/>
          </a:p>
          <a:p>
            <a:pPr eaLnBrk="1" hangingPunct="1"/>
            <a:endParaRPr lang="en-GB" sz="2400" dirty="0"/>
          </a:p>
          <a:p>
            <a:pPr eaLnBrk="1" hangingPunct="1"/>
            <a:endParaRPr lang="en-GB" sz="2400" dirty="0"/>
          </a:p>
          <a:p>
            <a:pPr eaLnBrk="1" hangingPunct="1"/>
            <a:endParaRPr lang="en-GB" sz="2400" dirty="0"/>
          </a:p>
          <a:p>
            <a:pPr eaLnBrk="1" hangingPunct="1"/>
            <a:endParaRPr lang="en-GB" sz="2400" dirty="0"/>
          </a:p>
          <a:p>
            <a:pPr eaLnBrk="1" hangingPunct="1"/>
            <a:endParaRPr lang="en-GB" sz="2400" dirty="0"/>
          </a:p>
          <a:p>
            <a:pPr eaLnBrk="1" hangingPunct="1"/>
            <a:endParaRPr lang="en-GB" sz="2400" dirty="0"/>
          </a:p>
          <a:p>
            <a:pPr eaLnBrk="1" hangingPunct="1"/>
            <a:r>
              <a:rPr lang="en-GB" sz="2400" dirty="0"/>
              <a:t>One ball seems heavier than the other</a:t>
            </a:r>
          </a:p>
          <a:p>
            <a:pPr eaLnBrk="1" hangingPunct="1"/>
            <a:r>
              <a:rPr lang="en-GB" sz="2400" dirty="0"/>
              <a:t>How could you find out if you are right?</a:t>
            </a:r>
          </a:p>
        </p:txBody>
      </p:sp>
      <p:sp>
        <p:nvSpPr>
          <p:cNvPr id="39939" name="Oval 4"/>
          <p:cNvSpPr>
            <a:spLocks noChangeArrowheads="1"/>
          </p:cNvSpPr>
          <p:nvPr/>
        </p:nvSpPr>
        <p:spPr bwMode="auto">
          <a:xfrm>
            <a:off x="1464860" y="2774666"/>
            <a:ext cx="2579688" cy="2555875"/>
          </a:xfrm>
          <a:prstGeom prst="ellipse">
            <a:avLst/>
          </a:prstGeom>
          <a:solidFill>
            <a:srgbClr val="CCCC00"/>
          </a:solidFill>
          <a:ln w="19050">
            <a:solidFill>
              <a:srgbClr val="000000"/>
            </a:solidFill>
            <a:round/>
            <a:headEnd/>
            <a:tailEnd/>
          </a:ln>
        </p:spPr>
        <p:txBody>
          <a:bodyPr/>
          <a:lstStyle/>
          <a:p>
            <a:endParaRPr lang="en-US" dirty="0"/>
          </a:p>
        </p:txBody>
      </p:sp>
      <p:sp>
        <p:nvSpPr>
          <p:cNvPr id="39940" name="Oval 5"/>
          <p:cNvSpPr>
            <a:spLocks noChangeArrowheads="1"/>
          </p:cNvSpPr>
          <p:nvPr/>
        </p:nvSpPr>
        <p:spPr bwMode="auto">
          <a:xfrm>
            <a:off x="5217994" y="2829256"/>
            <a:ext cx="2579688" cy="2555875"/>
          </a:xfrm>
          <a:prstGeom prst="ellipse">
            <a:avLst/>
          </a:prstGeom>
          <a:solidFill>
            <a:srgbClr val="FF9933"/>
          </a:solidFill>
          <a:ln w="19050">
            <a:solidFill>
              <a:srgbClr val="000000"/>
            </a:solidFill>
            <a:round/>
            <a:headEnd/>
            <a:tailEnd/>
          </a:ln>
        </p:spPr>
        <p:txBody>
          <a:bodyPr/>
          <a:lstStyle/>
          <a:p>
            <a:endParaRPr lang="en-US" dirty="0"/>
          </a:p>
        </p:txBody>
      </p:sp>
      <p:sp>
        <p:nvSpPr>
          <p:cNvPr id="39941" name="TextBox 6"/>
          <p:cNvSpPr txBox="1">
            <a:spLocks noChangeArrowheads="1"/>
          </p:cNvSpPr>
          <p:nvPr/>
        </p:nvSpPr>
        <p:spPr bwMode="auto">
          <a:xfrm>
            <a:off x="1000837" y="1072226"/>
            <a:ext cx="75563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t>From clay balls to Earth’s structure</a:t>
            </a:r>
          </a:p>
        </p:txBody>
      </p:sp>
    </p:spTree>
    <p:extLst>
      <p:ext uri="{BB962C8B-B14F-4D97-AF65-F5344CB8AC3E}">
        <p14:creationId xmlns:p14="http://schemas.microsoft.com/office/powerpoint/2010/main" val="304225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bwMode="auto">
          <a:xfrm>
            <a:off x="604837" y="1529080"/>
            <a:ext cx="8189842" cy="32826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GB" sz="2400" dirty="0"/>
              <a:t>To find out if one ball is heavier than the other, you could:</a:t>
            </a:r>
          </a:p>
          <a:p>
            <a:pPr eaLnBrk="1" hangingPunct="1"/>
            <a:r>
              <a:rPr lang="en-GB" sz="2400" dirty="0"/>
              <a:t>Weigh both balls – you would find that one has a greater mass than the other</a:t>
            </a:r>
          </a:p>
          <a:p>
            <a:pPr eaLnBrk="1" hangingPunct="1"/>
            <a:r>
              <a:rPr lang="en-GB" sz="2400" dirty="0"/>
              <a:t>Spin or roll the balls – one should spin or roll better than the other because it is heavier and has more inertia </a:t>
            </a:r>
          </a:p>
          <a:p>
            <a:pPr marL="0" indent="0" eaLnBrk="1" hangingPunct="1">
              <a:buNone/>
            </a:pPr>
            <a:r>
              <a:rPr lang="en-GB" sz="2400" dirty="0"/>
              <a:t>The spin/roll test doesn’t work because the Plasticine™ will not allow free spinning/rolling</a:t>
            </a:r>
          </a:p>
          <a:p>
            <a:pPr marL="0" indent="0" eaLnBrk="1" hangingPunct="1">
              <a:buNone/>
            </a:pPr>
            <a:endParaRPr lang="en-GB" sz="2400" dirty="0"/>
          </a:p>
          <a:p>
            <a:pPr marL="0" indent="0" eaLnBrk="1" hangingPunct="1">
              <a:buNone/>
            </a:pPr>
            <a:endParaRPr lang="en-GB" sz="2400" dirty="0"/>
          </a:p>
        </p:txBody>
      </p:sp>
      <p:sp>
        <p:nvSpPr>
          <p:cNvPr id="39941" name="TextBox 6"/>
          <p:cNvSpPr txBox="1">
            <a:spLocks noChangeArrowheads="1"/>
          </p:cNvSpPr>
          <p:nvPr/>
        </p:nvSpPr>
        <p:spPr bwMode="auto">
          <a:xfrm>
            <a:off x="1000837" y="1072226"/>
            <a:ext cx="75563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t>From clay balls to Earth’s structure</a:t>
            </a:r>
          </a:p>
        </p:txBody>
      </p:sp>
      <p:sp>
        <p:nvSpPr>
          <p:cNvPr id="2" name="TextBox 1">
            <a:extLst>
              <a:ext uri="{FF2B5EF4-FFF2-40B4-BE49-F238E27FC236}">
                <a16:creationId xmlns:a16="http://schemas.microsoft.com/office/drawing/2014/main" id="{6BA4C336-BC2C-454C-B83E-351A2951CFE9}"/>
              </a:ext>
            </a:extLst>
          </p:cNvPr>
          <p:cNvSpPr txBox="1"/>
          <p:nvPr/>
        </p:nvSpPr>
        <p:spPr>
          <a:xfrm>
            <a:off x="607249" y="5424141"/>
            <a:ext cx="8024884" cy="1200329"/>
          </a:xfrm>
          <a:prstGeom prst="rect">
            <a:avLst/>
          </a:prstGeom>
          <a:noFill/>
        </p:spPr>
        <p:txBody>
          <a:bodyPr wrap="square" rtlCol="0">
            <a:spAutoFit/>
          </a:bodyPr>
          <a:lstStyle/>
          <a:p>
            <a:r>
              <a:rPr lang="en-GB" sz="2400" dirty="0"/>
              <a:t>One ball is heavier than the other. Why? There are five different ideas (hypotheses) that could account for this – discuss the possibilities</a:t>
            </a:r>
          </a:p>
        </p:txBody>
      </p:sp>
    </p:spTree>
    <p:extLst>
      <p:ext uri="{BB962C8B-B14F-4D97-AF65-F5344CB8AC3E}">
        <p14:creationId xmlns:p14="http://schemas.microsoft.com/office/powerpoint/2010/main" val="66592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body" idx="1"/>
          </p:nvPr>
        </p:nvSpPr>
        <p:spPr bwMode="auto">
          <a:xfrm>
            <a:off x="580044" y="2113051"/>
            <a:ext cx="4013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GB" sz="2000" dirty="0"/>
              <a:t>something heavy in the centre of the heavy one</a:t>
            </a:r>
          </a:p>
        </p:txBody>
      </p:sp>
      <p:sp>
        <p:nvSpPr>
          <p:cNvPr id="20483" name="Text Box 5"/>
          <p:cNvSpPr txBox="1">
            <a:spLocks noChangeArrowheads="1"/>
          </p:cNvSpPr>
          <p:nvPr/>
        </p:nvSpPr>
        <p:spPr bwMode="auto">
          <a:xfrm>
            <a:off x="5114256" y="2109425"/>
            <a:ext cx="3593387" cy="646331"/>
          </a:xfrm>
          <a:prstGeom prst="rect">
            <a:avLst/>
          </a:prstGeom>
          <a:noFill/>
          <a:ln w="9525">
            <a:noFill/>
            <a:miter lim="800000"/>
            <a:headEnd/>
            <a:tailEnd/>
          </a:ln>
        </p:spPr>
        <p:txBody>
          <a:bodyPr wrap="square">
            <a:spAutoFit/>
          </a:bodyPr>
          <a:lstStyle/>
          <a:p>
            <a:pPr>
              <a:lnSpc>
                <a:spcPct val="90000"/>
              </a:lnSpc>
              <a:spcBef>
                <a:spcPct val="20000"/>
              </a:spcBef>
              <a:defRPr/>
            </a:pPr>
            <a:r>
              <a:rPr lang="en-GB" sz="2000" dirty="0">
                <a:latin typeface="+mn-lt"/>
              </a:rPr>
              <a:t>something light in the centre of the light one</a:t>
            </a:r>
          </a:p>
        </p:txBody>
      </p:sp>
      <p:sp>
        <p:nvSpPr>
          <p:cNvPr id="40964" name="Rectangle 6"/>
          <p:cNvSpPr>
            <a:spLocks noChangeArrowheads="1"/>
          </p:cNvSpPr>
          <p:nvPr/>
        </p:nvSpPr>
        <p:spPr bwMode="auto">
          <a:xfrm>
            <a:off x="444051" y="1563356"/>
            <a:ext cx="59863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200" dirty="0">
                <a:cs typeface="Arial" pitchFamily="34" charset="0"/>
              </a:rPr>
              <a:t>One feels heavier, and it is - reasons could be:</a:t>
            </a:r>
            <a:endParaRPr lang="en-GB" sz="2200" dirty="0">
              <a:solidFill>
                <a:srgbClr val="CC6600"/>
              </a:solidFill>
              <a:cs typeface="Arial" pitchFamily="34" charset="0"/>
            </a:endParaRPr>
          </a:p>
        </p:txBody>
      </p:sp>
      <p:grpSp>
        <p:nvGrpSpPr>
          <p:cNvPr id="40965" name="Group 7"/>
          <p:cNvGrpSpPr>
            <a:grpSpLocks/>
          </p:cNvGrpSpPr>
          <p:nvPr/>
        </p:nvGrpSpPr>
        <p:grpSpPr bwMode="auto">
          <a:xfrm>
            <a:off x="5181600" y="2895600"/>
            <a:ext cx="3259138" cy="1143000"/>
            <a:chOff x="2640" y="5595"/>
            <a:chExt cx="9189" cy="3285"/>
          </a:xfrm>
        </p:grpSpPr>
        <p:sp>
          <p:nvSpPr>
            <p:cNvPr id="40985" name="Oval 8"/>
            <p:cNvSpPr>
              <a:spLocks noChangeArrowheads="1"/>
            </p:cNvSpPr>
            <p:nvPr/>
          </p:nvSpPr>
          <p:spPr bwMode="auto">
            <a:xfrm>
              <a:off x="2640" y="5595"/>
              <a:ext cx="3450" cy="3240"/>
            </a:xfrm>
            <a:prstGeom prst="ellipse">
              <a:avLst/>
            </a:prstGeom>
            <a:solidFill>
              <a:srgbClr val="CCCC00"/>
            </a:solidFill>
            <a:ln w="19050">
              <a:solidFill>
                <a:srgbClr val="000000"/>
              </a:solidFill>
              <a:round/>
              <a:headEnd/>
              <a:tailEnd/>
            </a:ln>
          </p:spPr>
          <p:txBody>
            <a:bodyPr/>
            <a:lstStyle/>
            <a:p>
              <a:endParaRPr lang="en-US" dirty="0"/>
            </a:p>
          </p:txBody>
        </p:sp>
        <p:sp>
          <p:nvSpPr>
            <p:cNvPr id="40986" name="Oval 9"/>
            <p:cNvSpPr>
              <a:spLocks noChangeArrowheads="1"/>
            </p:cNvSpPr>
            <p:nvPr/>
          </p:nvSpPr>
          <p:spPr bwMode="auto">
            <a:xfrm>
              <a:off x="8379" y="5640"/>
              <a:ext cx="3450" cy="3240"/>
            </a:xfrm>
            <a:prstGeom prst="ellipse">
              <a:avLst/>
            </a:prstGeom>
            <a:solidFill>
              <a:srgbClr val="FF9933"/>
            </a:solidFill>
            <a:ln w="19050">
              <a:solidFill>
                <a:srgbClr val="000000"/>
              </a:solidFill>
              <a:round/>
              <a:headEnd/>
              <a:tailEnd/>
            </a:ln>
          </p:spPr>
          <p:txBody>
            <a:bodyPr/>
            <a:lstStyle/>
            <a:p>
              <a:endParaRPr lang="en-US" dirty="0"/>
            </a:p>
          </p:txBody>
        </p:sp>
        <p:sp>
          <p:nvSpPr>
            <p:cNvPr id="40987" name="Oval 10"/>
            <p:cNvSpPr>
              <a:spLocks noChangeArrowheads="1"/>
            </p:cNvSpPr>
            <p:nvPr/>
          </p:nvSpPr>
          <p:spPr bwMode="auto">
            <a:xfrm>
              <a:off x="3690" y="6585"/>
              <a:ext cx="1305" cy="1260"/>
            </a:xfrm>
            <a:prstGeom prst="ellipse">
              <a:avLst/>
            </a:prstGeom>
            <a:solidFill>
              <a:srgbClr val="FFFFFF"/>
            </a:solidFill>
            <a:ln w="19050">
              <a:solidFill>
                <a:srgbClr val="000000"/>
              </a:solidFill>
              <a:round/>
              <a:headEnd/>
              <a:tailEnd/>
            </a:ln>
          </p:spPr>
          <p:txBody>
            <a:bodyPr/>
            <a:lstStyle/>
            <a:p>
              <a:endParaRPr lang="en-US" dirty="0"/>
            </a:p>
          </p:txBody>
        </p:sp>
      </p:grpSp>
      <p:sp>
        <p:nvSpPr>
          <p:cNvPr id="20486" name="Text Box 11"/>
          <p:cNvSpPr txBox="1">
            <a:spLocks noChangeArrowheads="1"/>
          </p:cNvSpPr>
          <p:nvPr/>
        </p:nvSpPr>
        <p:spPr bwMode="auto">
          <a:xfrm>
            <a:off x="480834" y="4323691"/>
            <a:ext cx="2131740" cy="881780"/>
          </a:xfrm>
          <a:prstGeom prst="rect">
            <a:avLst/>
          </a:prstGeom>
          <a:noFill/>
          <a:ln w="9525">
            <a:noFill/>
            <a:miter lim="800000"/>
            <a:headEnd/>
            <a:tailEnd/>
          </a:ln>
        </p:spPr>
        <p:txBody>
          <a:bodyPr wrap="square">
            <a:spAutoFit/>
          </a:bodyPr>
          <a:lstStyle/>
          <a:p>
            <a:pPr>
              <a:lnSpc>
                <a:spcPct val="90000"/>
              </a:lnSpc>
              <a:spcBef>
                <a:spcPct val="20000"/>
              </a:spcBef>
              <a:defRPr/>
            </a:pPr>
            <a:r>
              <a:rPr lang="en-GB" sz="1900" dirty="0">
                <a:latin typeface="+mn-lt"/>
              </a:rPr>
              <a:t>one gets steadily lighter towards the centre</a:t>
            </a:r>
          </a:p>
        </p:txBody>
      </p:sp>
      <p:grpSp>
        <p:nvGrpSpPr>
          <p:cNvPr id="40967" name="Group 12"/>
          <p:cNvGrpSpPr>
            <a:grpSpLocks noChangeAspect="1"/>
          </p:cNvGrpSpPr>
          <p:nvPr/>
        </p:nvGrpSpPr>
        <p:grpSpPr bwMode="auto">
          <a:xfrm>
            <a:off x="806450" y="5173663"/>
            <a:ext cx="3263900" cy="1150937"/>
            <a:chOff x="2670" y="9735"/>
            <a:chExt cx="9072" cy="3285"/>
          </a:xfrm>
        </p:grpSpPr>
        <p:sp>
          <p:nvSpPr>
            <p:cNvPr id="40977" name="Oval 13"/>
            <p:cNvSpPr>
              <a:spLocks noChangeArrowheads="1"/>
            </p:cNvSpPr>
            <p:nvPr/>
          </p:nvSpPr>
          <p:spPr bwMode="auto">
            <a:xfrm>
              <a:off x="2670" y="9735"/>
              <a:ext cx="3450" cy="3240"/>
            </a:xfrm>
            <a:prstGeom prst="ellipse">
              <a:avLst/>
            </a:prstGeom>
            <a:solidFill>
              <a:srgbClr val="CCCC00"/>
            </a:solidFill>
            <a:ln w="19050">
              <a:solidFill>
                <a:srgbClr val="000000"/>
              </a:solidFill>
              <a:round/>
              <a:headEnd/>
              <a:tailEnd/>
            </a:ln>
          </p:spPr>
          <p:txBody>
            <a:bodyPr/>
            <a:lstStyle/>
            <a:p>
              <a:endParaRPr lang="en-US" dirty="0"/>
            </a:p>
          </p:txBody>
        </p:sp>
        <p:sp>
          <p:nvSpPr>
            <p:cNvPr id="40978" name="Oval 14"/>
            <p:cNvSpPr>
              <a:spLocks noChangeArrowheads="1"/>
            </p:cNvSpPr>
            <p:nvPr/>
          </p:nvSpPr>
          <p:spPr bwMode="auto">
            <a:xfrm>
              <a:off x="8292" y="9780"/>
              <a:ext cx="3450" cy="3240"/>
            </a:xfrm>
            <a:prstGeom prst="ellipse">
              <a:avLst/>
            </a:prstGeom>
            <a:solidFill>
              <a:srgbClr val="FF9933"/>
            </a:solidFill>
            <a:ln w="19050">
              <a:solidFill>
                <a:srgbClr val="000000"/>
              </a:solidFill>
              <a:round/>
              <a:headEnd/>
              <a:tailEnd/>
            </a:ln>
          </p:spPr>
          <p:txBody>
            <a:bodyPr/>
            <a:lstStyle/>
            <a:p>
              <a:endParaRPr lang="en-US" dirty="0"/>
            </a:p>
          </p:txBody>
        </p:sp>
        <p:sp>
          <p:nvSpPr>
            <p:cNvPr id="40979" name="Oval 15"/>
            <p:cNvSpPr>
              <a:spLocks noChangeArrowheads="1"/>
            </p:cNvSpPr>
            <p:nvPr/>
          </p:nvSpPr>
          <p:spPr bwMode="auto">
            <a:xfrm>
              <a:off x="8817" y="10230"/>
              <a:ext cx="2430" cy="2325"/>
            </a:xfrm>
            <a:prstGeom prst="ellipse">
              <a:avLst/>
            </a:prstGeom>
            <a:solidFill>
              <a:srgbClr val="CC6600"/>
            </a:solidFill>
            <a:ln w="9525">
              <a:solidFill>
                <a:srgbClr val="CC6600"/>
              </a:solidFill>
              <a:round/>
              <a:headEnd/>
              <a:tailEnd/>
            </a:ln>
          </p:spPr>
          <p:txBody>
            <a:bodyPr/>
            <a:lstStyle/>
            <a:p>
              <a:endParaRPr lang="en-US" dirty="0"/>
            </a:p>
          </p:txBody>
        </p:sp>
        <p:sp>
          <p:nvSpPr>
            <p:cNvPr id="40980" name="Oval 16"/>
            <p:cNvSpPr>
              <a:spLocks noChangeArrowheads="1"/>
            </p:cNvSpPr>
            <p:nvPr/>
          </p:nvSpPr>
          <p:spPr bwMode="auto">
            <a:xfrm>
              <a:off x="9312" y="10650"/>
              <a:ext cx="1530" cy="1500"/>
            </a:xfrm>
            <a:prstGeom prst="ellipse">
              <a:avLst/>
            </a:prstGeom>
            <a:solidFill>
              <a:srgbClr val="A50021"/>
            </a:solidFill>
            <a:ln w="9525">
              <a:solidFill>
                <a:srgbClr val="A50021"/>
              </a:solidFill>
              <a:round/>
              <a:headEnd/>
              <a:tailEnd/>
            </a:ln>
          </p:spPr>
          <p:txBody>
            <a:bodyPr/>
            <a:lstStyle/>
            <a:p>
              <a:endParaRPr lang="en-US" dirty="0"/>
            </a:p>
          </p:txBody>
        </p:sp>
        <p:sp>
          <p:nvSpPr>
            <p:cNvPr id="40981" name="Oval 17"/>
            <p:cNvSpPr>
              <a:spLocks noChangeArrowheads="1"/>
            </p:cNvSpPr>
            <p:nvPr/>
          </p:nvSpPr>
          <p:spPr bwMode="auto">
            <a:xfrm>
              <a:off x="9702" y="11115"/>
              <a:ext cx="720" cy="660"/>
            </a:xfrm>
            <a:prstGeom prst="ellipse">
              <a:avLst/>
            </a:prstGeom>
            <a:solidFill>
              <a:srgbClr val="800000"/>
            </a:solidFill>
            <a:ln w="9525">
              <a:solidFill>
                <a:srgbClr val="800000"/>
              </a:solidFill>
              <a:round/>
              <a:headEnd/>
              <a:tailEnd/>
            </a:ln>
          </p:spPr>
          <p:txBody>
            <a:bodyPr/>
            <a:lstStyle/>
            <a:p>
              <a:endParaRPr lang="en-US" dirty="0"/>
            </a:p>
          </p:txBody>
        </p:sp>
        <p:sp>
          <p:nvSpPr>
            <p:cNvPr id="40982" name="Oval 18"/>
            <p:cNvSpPr>
              <a:spLocks noChangeArrowheads="1"/>
            </p:cNvSpPr>
            <p:nvPr/>
          </p:nvSpPr>
          <p:spPr bwMode="auto">
            <a:xfrm>
              <a:off x="3195" y="10185"/>
              <a:ext cx="2430" cy="2325"/>
            </a:xfrm>
            <a:prstGeom prst="ellipse">
              <a:avLst/>
            </a:prstGeom>
            <a:solidFill>
              <a:srgbClr val="FFFF00"/>
            </a:solidFill>
            <a:ln w="9525">
              <a:solidFill>
                <a:srgbClr val="FFFF00"/>
              </a:solidFill>
              <a:round/>
              <a:headEnd/>
              <a:tailEnd/>
            </a:ln>
          </p:spPr>
          <p:txBody>
            <a:bodyPr/>
            <a:lstStyle/>
            <a:p>
              <a:endParaRPr lang="en-US" dirty="0"/>
            </a:p>
          </p:txBody>
        </p:sp>
        <p:sp>
          <p:nvSpPr>
            <p:cNvPr id="40983" name="Oval 19"/>
            <p:cNvSpPr>
              <a:spLocks noChangeArrowheads="1"/>
            </p:cNvSpPr>
            <p:nvPr/>
          </p:nvSpPr>
          <p:spPr bwMode="auto">
            <a:xfrm>
              <a:off x="3645" y="10575"/>
              <a:ext cx="1530" cy="1500"/>
            </a:xfrm>
            <a:prstGeom prst="ellipse">
              <a:avLst/>
            </a:prstGeom>
            <a:solidFill>
              <a:srgbClr val="FFFF99"/>
            </a:solidFill>
            <a:ln w="9525">
              <a:solidFill>
                <a:srgbClr val="FFFF99"/>
              </a:solidFill>
              <a:round/>
              <a:headEnd/>
              <a:tailEnd/>
            </a:ln>
          </p:spPr>
          <p:txBody>
            <a:bodyPr/>
            <a:lstStyle/>
            <a:p>
              <a:endParaRPr lang="en-US" dirty="0"/>
            </a:p>
          </p:txBody>
        </p:sp>
        <p:sp>
          <p:nvSpPr>
            <p:cNvPr id="40984" name="Oval 20"/>
            <p:cNvSpPr>
              <a:spLocks noChangeArrowheads="1"/>
            </p:cNvSpPr>
            <p:nvPr/>
          </p:nvSpPr>
          <p:spPr bwMode="auto">
            <a:xfrm>
              <a:off x="4035" y="11040"/>
              <a:ext cx="720" cy="660"/>
            </a:xfrm>
            <a:prstGeom prst="ellipse">
              <a:avLst/>
            </a:prstGeom>
            <a:solidFill>
              <a:srgbClr val="FFFFCC"/>
            </a:solidFill>
            <a:ln w="9525">
              <a:solidFill>
                <a:srgbClr val="FFFFCC"/>
              </a:solidFill>
              <a:round/>
              <a:headEnd/>
              <a:tailEnd/>
            </a:ln>
          </p:spPr>
          <p:txBody>
            <a:bodyPr/>
            <a:lstStyle/>
            <a:p>
              <a:endParaRPr lang="en-US" dirty="0"/>
            </a:p>
          </p:txBody>
        </p:sp>
      </p:grpSp>
      <p:grpSp>
        <p:nvGrpSpPr>
          <p:cNvPr id="40968" name="Group 21"/>
          <p:cNvGrpSpPr>
            <a:grpSpLocks/>
          </p:cNvGrpSpPr>
          <p:nvPr/>
        </p:nvGrpSpPr>
        <p:grpSpPr bwMode="auto">
          <a:xfrm>
            <a:off x="877888" y="2895600"/>
            <a:ext cx="3275012" cy="1143000"/>
            <a:chOff x="2370" y="1575"/>
            <a:chExt cx="8993" cy="3285"/>
          </a:xfrm>
        </p:grpSpPr>
        <p:sp>
          <p:nvSpPr>
            <p:cNvPr id="40974" name="Oval 22"/>
            <p:cNvSpPr>
              <a:spLocks noChangeArrowheads="1"/>
            </p:cNvSpPr>
            <p:nvPr/>
          </p:nvSpPr>
          <p:spPr bwMode="auto">
            <a:xfrm>
              <a:off x="2370" y="1575"/>
              <a:ext cx="3450" cy="3240"/>
            </a:xfrm>
            <a:prstGeom prst="ellipse">
              <a:avLst/>
            </a:prstGeom>
            <a:solidFill>
              <a:srgbClr val="CCCC00"/>
            </a:solidFill>
            <a:ln w="19050">
              <a:solidFill>
                <a:srgbClr val="000000"/>
              </a:solidFill>
              <a:round/>
              <a:headEnd/>
              <a:tailEnd/>
            </a:ln>
          </p:spPr>
          <p:txBody>
            <a:bodyPr/>
            <a:lstStyle/>
            <a:p>
              <a:endParaRPr lang="en-US" dirty="0"/>
            </a:p>
          </p:txBody>
        </p:sp>
        <p:sp>
          <p:nvSpPr>
            <p:cNvPr id="40975" name="Oval 23"/>
            <p:cNvSpPr>
              <a:spLocks noChangeArrowheads="1"/>
            </p:cNvSpPr>
            <p:nvPr/>
          </p:nvSpPr>
          <p:spPr bwMode="auto">
            <a:xfrm>
              <a:off x="7913" y="1620"/>
              <a:ext cx="3450" cy="3240"/>
            </a:xfrm>
            <a:prstGeom prst="ellipse">
              <a:avLst/>
            </a:prstGeom>
            <a:solidFill>
              <a:srgbClr val="FF9933"/>
            </a:solidFill>
            <a:ln w="19050">
              <a:solidFill>
                <a:srgbClr val="000000"/>
              </a:solidFill>
              <a:round/>
              <a:headEnd/>
              <a:tailEnd/>
            </a:ln>
          </p:spPr>
          <p:txBody>
            <a:bodyPr/>
            <a:lstStyle/>
            <a:p>
              <a:endParaRPr lang="en-US" dirty="0"/>
            </a:p>
          </p:txBody>
        </p:sp>
        <p:sp>
          <p:nvSpPr>
            <p:cNvPr id="40976" name="Oval 24"/>
            <p:cNvSpPr>
              <a:spLocks noChangeArrowheads="1"/>
            </p:cNvSpPr>
            <p:nvPr/>
          </p:nvSpPr>
          <p:spPr bwMode="auto">
            <a:xfrm>
              <a:off x="9008" y="2655"/>
              <a:ext cx="1305" cy="1260"/>
            </a:xfrm>
            <a:prstGeom prst="ellipse">
              <a:avLst/>
            </a:prstGeom>
            <a:gradFill rotWithShape="0">
              <a:gsLst>
                <a:gs pos="0">
                  <a:srgbClr val="333333"/>
                </a:gs>
                <a:gs pos="100000">
                  <a:srgbClr val="C0C0C0"/>
                </a:gs>
              </a:gsLst>
              <a:lin ang="0" scaled="1"/>
            </a:gradFill>
            <a:ln w="19050">
              <a:solidFill>
                <a:srgbClr val="000000"/>
              </a:solidFill>
              <a:round/>
              <a:headEnd/>
              <a:tailEnd/>
            </a:ln>
          </p:spPr>
          <p:txBody>
            <a:bodyPr/>
            <a:lstStyle/>
            <a:p>
              <a:endParaRPr lang="en-US" dirty="0"/>
            </a:p>
          </p:txBody>
        </p:sp>
      </p:grpSp>
      <p:grpSp>
        <p:nvGrpSpPr>
          <p:cNvPr id="40969" name="Group 29"/>
          <p:cNvGrpSpPr>
            <a:grpSpLocks/>
          </p:cNvGrpSpPr>
          <p:nvPr/>
        </p:nvGrpSpPr>
        <p:grpSpPr bwMode="auto">
          <a:xfrm>
            <a:off x="5181600" y="5197475"/>
            <a:ext cx="3259138" cy="1127125"/>
            <a:chOff x="4953000" y="5181600"/>
            <a:chExt cx="3258775" cy="1127125"/>
          </a:xfrm>
        </p:grpSpPr>
        <p:sp>
          <p:nvSpPr>
            <p:cNvPr id="40972" name="Oval 25"/>
            <p:cNvSpPr>
              <a:spLocks noChangeArrowheads="1"/>
            </p:cNvSpPr>
            <p:nvPr/>
          </p:nvSpPr>
          <p:spPr bwMode="auto">
            <a:xfrm>
              <a:off x="4953000" y="5181600"/>
              <a:ext cx="1223963" cy="1127125"/>
            </a:xfrm>
            <a:prstGeom prst="ellipse">
              <a:avLst/>
            </a:prstGeom>
            <a:solidFill>
              <a:srgbClr val="CCCC00"/>
            </a:solidFill>
            <a:ln w="19050">
              <a:solidFill>
                <a:srgbClr val="000000"/>
              </a:solidFill>
              <a:round/>
              <a:headEnd/>
              <a:tailEnd/>
            </a:ln>
          </p:spPr>
          <p:txBody>
            <a:bodyPr/>
            <a:lstStyle/>
            <a:p>
              <a:endParaRPr lang="en-US" dirty="0"/>
            </a:p>
          </p:txBody>
        </p:sp>
        <p:sp>
          <p:nvSpPr>
            <p:cNvPr id="40973" name="Oval 26" descr="60%"/>
            <p:cNvSpPr>
              <a:spLocks noChangeArrowheads="1"/>
            </p:cNvSpPr>
            <p:nvPr/>
          </p:nvSpPr>
          <p:spPr bwMode="auto">
            <a:xfrm>
              <a:off x="6987812" y="5181600"/>
              <a:ext cx="1223963" cy="1127125"/>
            </a:xfrm>
            <a:prstGeom prst="ellipse">
              <a:avLst/>
            </a:prstGeom>
            <a:pattFill prst="pct60">
              <a:fgClr>
                <a:srgbClr val="FF9933"/>
              </a:fgClr>
              <a:bgClr>
                <a:srgbClr val="A3BD0B"/>
              </a:bgClr>
            </a:pattFill>
            <a:ln w="19050">
              <a:solidFill>
                <a:srgbClr val="000000"/>
              </a:solidFill>
              <a:round/>
              <a:headEnd/>
              <a:tailEnd/>
            </a:ln>
          </p:spPr>
          <p:txBody>
            <a:bodyPr/>
            <a:lstStyle/>
            <a:p>
              <a:endParaRPr lang="en-US" dirty="0"/>
            </a:p>
          </p:txBody>
        </p:sp>
      </p:grpSp>
      <p:sp>
        <p:nvSpPr>
          <p:cNvPr id="20490" name="Text Box 27"/>
          <p:cNvSpPr txBox="1">
            <a:spLocks noChangeArrowheads="1"/>
          </p:cNvSpPr>
          <p:nvPr/>
        </p:nvSpPr>
        <p:spPr bwMode="auto">
          <a:xfrm>
            <a:off x="5126439" y="4272321"/>
            <a:ext cx="3562564" cy="707886"/>
          </a:xfrm>
          <a:prstGeom prst="rect">
            <a:avLst/>
          </a:prstGeom>
          <a:noFill/>
          <a:ln w="9525">
            <a:noFill/>
            <a:miter lim="800000"/>
            <a:headEnd/>
            <a:tailEnd/>
          </a:ln>
        </p:spPr>
        <p:txBody>
          <a:bodyPr wrap="square">
            <a:spAutoFit/>
          </a:bodyPr>
          <a:lstStyle/>
          <a:p>
            <a:pPr>
              <a:spcBef>
                <a:spcPct val="20000"/>
              </a:spcBef>
              <a:defRPr/>
            </a:pPr>
            <a:r>
              <a:rPr lang="en-GB" sz="2000" dirty="0">
                <a:latin typeface="+mn-lt"/>
                <a:cs typeface="Arial" pitchFamily="34" charset="0"/>
              </a:rPr>
              <a:t>one is made of heavier ‘stuff’ than the other</a:t>
            </a:r>
          </a:p>
        </p:txBody>
      </p:sp>
      <p:sp>
        <p:nvSpPr>
          <p:cNvPr id="29" name="Text Box 11"/>
          <p:cNvSpPr txBox="1">
            <a:spLocks noChangeArrowheads="1"/>
          </p:cNvSpPr>
          <p:nvPr/>
        </p:nvSpPr>
        <p:spPr bwMode="auto">
          <a:xfrm>
            <a:off x="2523128" y="4300354"/>
            <a:ext cx="2166437" cy="923330"/>
          </a:xfrm>
          <a:prstGeom prst="rect">
            <a:avLst/>
          </a:prstGeom>
          <a:noFill/>
          <a:ln w="9525">
            <a:noFill/>
            <a:miter lim="800000"/>
            <a:headEnd/>
            <a:tailEnd/>
          </a:ln>
        </p:spPr>
        <p:txBody>
          <a:bodyPr wrap="square">
            <a:spAutoFit/>
          </a:bodyPr>
          <a:lstStyle/>
          <a:p>
            <a:pPr>
              <a:lnSpc>
                <a:spcPct val="90000"/>
              </a:lnSpc>
              <a:spcBef>
                <a:spcPct val="20000"/>
              </a:spcBef>
              <a:defRPr/>
            </a:pPr>
            <a:r>
              <a:rPr lang="en-GB" sz="2000" dirty="0">
                <a:latin typeface="+mn-lt"/>
              </a:rPr>
              <a:t>one gets steadily heavier towards the centre</a:t>
            </a:r>
          </a:p>
        </p:txBody>
      </p:sp>
      <p:sp>
        <p:nvSpPr>
          <p:cNvPr id="30" name="TextBox 6">
            <a:extLst>
              <a:ext uri="{FF2B5EF4-FFF2-40B4-BE49-F238E27FC236}">
                <a16:creationId xmlns:a16="http://schemas.microsoft.com/office/drawing/2014/main" id="{A6C8B769-D1BA-4866-A360-CFE8711FD055}"/>
              </a:ext>
            </a:extLst>
          </p:cNvPr>
          <p:cNvSpPr txBox="1">
            <a:spLocks noChangeArrowheads="1"/>
          </p:cNvSpPr>
          <p:nvPr/>
        </p:nvSpPr>
        <p:spPr bwMode="auto">
          <a:xfrm>
            <a:off x="1000837" y="1072226"/>
            <a:ext cx="75563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t>From clay balls to Earth’s structure</a:t>
            </a:r>
          </a:p>
        </p:txBody>
      </p:sp>
      <p:sp>
        <p:nvSpPr>
          <p:cNvPr id="31" name="Rectangle 3">
            <a:extLst>
              <a:ext uri="{FF2B5EF4-FFF2-40B4-BE49-F238E27FC236}">
                <a16:creationId xmlns:a16="http://schemas.microsoft.com/office/drawing/2014/main" id="{135C0C71-57B3-457C-8791-75688645E1AE}"/>
              </a:ext>
            </a:extLst>
          </p:cNvPr>
          <p:cNvSpPr txBox="1">
            <a:spLocks noChangeArrowheads="1"/>
          </p:cNvSpPr>
          <p:nvPr/>
        </p:nvSpPr>
        <p:spPr>
          <a:xfrm>
            <a:off x="516340" y="6462516"/>
            <a:ext cx="8627660" cy="39548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GB" sz="2200" kern="0" dirty="0">
                <a:cs typeface="Arial" pitchFamily="34" charset="0"/>
              </a:rPr>
              <a:t>How could you find out which is right - without destroying the ball?</a:t>
            </a:r>
            <a:endParaRPr lang="en-GB" sz="2000" kern="0" dirty="0"/>
          </a:p>
          <a:p>
            <a:pPr eaLnBrk="1" hangingPunct="1">
              <a:buFontTx/>
              <a:buNone/>
              <a:defRPr/>
            </a:pPr>
            <a:endParaRPr lang="en-GB" sz="2000" kern="0" dirty="0"/>
          </a:p>
        </p:txBody>
      </p:sp>
    </p:spTree>
    <p:extLst>
      <p:ext uri="{BB962C8B-B14F-4D97-AF65-F5344CB8AC3E}">
        <p14:creationId xmlns:p14="http://schemas.microsoft.com/office/powerpoint/2010/main" val="142442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600501" y="1512888"/>
            <a:ext cx="8393373" cy="838200"/>
          </a:xfrm>
        </p:spPr>
        <p:txBody>
          <a:bodyPr/>
          <a:lstStyle/>
          <a:p>
            <a:pPr marL="0" indent="0" eaLnBrk="1" hangingPunct="1">
              <a:buFontTx/>
              <a:buNone/>
              <a:defRPr/>
            </a:pPr>
            <a:r>
              <a:rPr lang="en-GB" sz="2200" dirty="0">
                <a:cs typeface="Arial" pitchFamily="34" charset="0"/>
              </a:rPr>
              <a:t>How could you find out which is right - without destroying the ball?</a:t>
            </a:r>
          </a:p>
          <a:p>
            <a:pPr eaLnBrk="1" hangingPunct="1">
              <a:defRPr/>
            </a:pPr>
            <a:endParaRPr lang="en-GB" sz="2000" dirty="0"/>
          </a:p>
          <a:p>
            <a:pPr eaLnBrk="1" hangingPunct="1">
              <a:buFontTx/>
              <a:buNone/>
              <a:defRPr/>
            </a:pPr>
            <a:endParaRPr lang="en-GB" sz="2000" dirty="0"/>
          </a:p>
        </p:txBody>
      </p:sp>
      <p:sp>
        <p:nvSpPr>
          <p:cNvPr id="176132" name="Text Box 4"/>
          <p:cNvSpPr txBox="1">
            <a:spLocks noChangeArrowheads="1"/>
          </p:cNvSpPr>
          <p:nvPr/>
        </p:nvSpPr>
        <p:spPr bwMode="auto">
          <a:xfrm>
            <a:off x="467244" y="2199668"/>
            <a:ext cx="3794079" cy="3382401"/>
          </a:xfrm>
          <a:prstGeom prst="rect">
            <a:avLst/>
          </a:prstGeom>
          <a:noFill/>
          <a:ln w="9525">
            <a:noFill/>
            <a:miter lim="800000"/>
            <a:headEnd/>
            <a:tailEnd/>
          </a:ln>
        </p:spPr>
        <p:txBody>
          <a:bodyPr wrap="square">
            <a:spAutoFit/>
          </a:bodyPr>
          <a:lstStyle/>
          <a:p>
            <a:pPr marL="354013" indent="-354013">
              <a:lnSpc>
                <a:spcPct val="120000"/>
              </a:lnSpc>
              <a:buFont typeface="Marlett" pitchFamily="2" charset="2"/>
              <a:buChar char="i"/>
              <a:defRPr/>
            </a:pPr>
            <a:r>
              <a:rPr lang="en-GB" sz="2000" dirty="0">
                <a:latin typeface="+mn-lt"/>
              </a:rPr>
              <a:t>Stick a pin in</a:t>
            </a:r>
          </a:p>
          <a:p>
            <a:pPr marL="354013" indent="-354013">
              <a:lnSpc>
                <a:spcPct val="120000"/>
              </a:lnSpc>
              <a:buFont typeface="Marlett" pitchFamily="2" charset="2"/>
              <a:buChar char="i"/>
              <a:defRPr/>
            </a:pPr>
            <a:r>
              <a:rPr lang="en-GB" sz="2000" dirty="0">
                <a:latin typeface="+mn-lt"/>
              </a:rPr>
              <a:t>Take a small piece of the surface and test its density</a:t>
            </a:r>
          </a:p>
          <a:p>
            <a:pPr marL="354013" indent="-354013">
              <a:lnSpc>
                <a:spcPct val="120000"/>
              </a:lnSpc>
              <a:buFont typeface="Marlett" pitchFamily="2" charset="2"/>
              <a:buChar char="i"/>
              <a:defRPr/>
            </a:pPr>
            <a:r>
              <a:rPr lang="en-GB" sz="2000" dirty="0">
                <a:latin typeface="+mn-lt"/>
              </a:rPr>
              <a:t>Test with a magnet</a:t>
            </a:r>
          </a:p>
          <a:p>
            <a:pPr marL="354013" indent="-354013">
              <a:lnSpc>
                <a:spcPct val="120000"/>
              </a:lnSpc>
              <a:buFont typeface="Marlett" pitchFamily="2" charset="2"/>
              <a:buChar char="i"/>
              <a:defRPr/>
            </a:pPr>
            <a:r>
              <a:rPr lang="en-GB" sz="2000" dirty="0">
                <a:latin typeface="+mn-lt"/>
              </a:rPr>
              <a:t>Test its inertia</a:t>
            </a:r>
          </a:p>
          <a:p>
            <a:pPr marL="354013" indent="-354013">
              <a:lnSpc>
                <a:spcPct val="120000"/>
              </a:lnSpc>
              <a:buFont typeface="Marlett" pitchFamily="2" charset="2"/>
              <a:buChar char="i"/>
              <a:defRPr/>
            </a:pPr>
            <a:r>
              <a:rPr lang="en-GB" sz="2000" dirty="0">
                <a:latin typeface="+mn-lt"/>
              </a:rPr>
              <a:t>Test it with ultrasound</a:t>
            </a:r>
          </a:p>
          <a:p>
            <a:pPr marL="354013" indent="-354013">
              <a:lnSpc>
                <a:spcPct val="120000"/>
              </a:lnSpc>
              <a:buFont typeface="Marlett" pitchFamily="2" charset="2"/>
              <a:buChar char="i"/>
              <a:defRPr/>
            </a:pPr>
            <a:r>
              <a:rPr lang="en-GB" sz="2000" dirty="0">
                <a:latin typeface="+mn-lt"/>
              </a:rPr>
              <a:t>X-ray it</a:t>
            </a:r>
          </a:p>
          <a:p>
            <a:pPr marL="354013" indent="-354013">
              <a:lnSpc>
                <a:spcPct val="120000"/>
              </a:lnSpc>
              <a:buFont typeface="Marlett" pitchFamily="2" charset="2"/>
              <a:buChar char="i"/>
              <a:defRPr/>
            </a:pPr>
            <a:r>
              <a:rPr lang="en-GB" sz="2000" dirty="0">
                <a:latin typeface="+mn-lt"/>
              </a:rPr>
              <a:t>Test it with ionising    radiation (</a:t>
            </a:r>
            <a:r>
              <a:rPr lang="el-GR" sz="2000" dirty="0">
                <a:latin typeface="+mn-lt"/>
              </a:rPr>
              <a:t>α</a:t>
            </a:r>
            <a:r>
              <a:rPr lang="en-GB" sz="2000" dirty="0">
                <a:latin typeface="+mn-lt"/>
              </a:rPr>
              <a:t>, </a:t>
            </a:r>
            <a:r>
              <a:rPr lang="el-GR" sz="2000" dirty="0">
                <a:latin typeface="+mn-lt"/>
              </a:rPr>
              <a:t>β</a:t>
            </a:r>
            <a:r>
              <a:rPr lang="en-GB" sz="2000" dirty="0">
                <a:latin typeface="+mn-lt"/>
              </a:rPr>
              <a:t>, </a:t>
            </a:r>
            <a:r>
              <a:rPr lang="el-GR" sz="2000" dirty="0">
                <a:latin typeface="+mn-lt"/>
              </a:rPr>
              <a:t>γ</a:t>
            </a:r>
            <a:r>
              <a:rPr lang="en-GB" sz="2000" dirty="0">
                <a:latin typeface="+mn-lt"/>
              </a:rPr>
              <a:t>)</a:t>
            </a:r>
          </a:p>
        </p:txBody>
      </p:sp>
      <p:sp>
        <p:nvSpPr>
          <p:cNvPr id="176133" name="Text Box 5"/>
          <p:cNvSpPr txBox="1">
            <a:spLocks noChangeArrowheads="1"/>
          </p:cNvSpPr>
          <p:nvPr/>
        </p:nvSpPr>
        <p:spPr bwMode="auto">
          <a:xfrm>
            <a:off x="557284" y="5803047"/>
            <a:ext cx="7620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200" dirty="0">
                <a:cs typeface="Arial" pitchFamily="34" charset="0"/>
              </a:rPr>
              <a:t>Which of these could you use on the Earth in an attempt to find out what is in the middle?</a:t>
            </a:r>
            <a:endParaRPr lang="en-GB" sz="2200" dirty="0">
              <a:solidFill>
                <a:srgbClr val="CC6600"/>
              </a:solidFill>
              <a:cs typeface="Arial" pitchFamily="34" charset="0"/>
            </a:endParaRPr>
          </a:p>
        </p:txBody>
      </p:sp>
      <p:sp>
        <p:nvSpPr>
          <p:cNvPr id="6" name="TextBox 6">
            <a:extLst>
              <a:ext uri="{FF2B5EF4-FFF2-40B4-BE49-F238E27FC236}">
                <a16:creationId xmlns:a16="http://schemas.microsoft.com/office/drawing/2014/main" id="{5BE88D54-267B-4B0D-B2EA-5BA998D53AB2}"/>
              </a:ext>
            </a:extLst>
          </p:cNvPr>
          <p:cNvSpPr txBox="1">
            <a:spLocks noChangeArrowheads="1"/>
          </p:cNvSpPr>
          <p:nvPr/>
        </p:nvSpPr>
        <p:spPr bwMode="auto">
          <a:xfrm>
            <a:off x="1000837" y="1072226"/>
            <a:ext cx="75563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t>Model Earth – Plasticine™ balls</a:t>
            </a:r>
          </a:p>
        </p:txBody>
      </p:sp>
      <p:sp>
        <p:nvSpPr>
          <p:cNvPr id="8" name="Text Box 4">
            <a:extLst>
              <a:ext uri="{FF2B5EF4-FFF2-40B4-BE49-F238E27FC236}">
                <a16:creationId xmlns:a16="http://schemas.microsoft.com/office/drawing/2014/main" id="{7050D808-379A-449C-AEB6-B30F0BC23714}"/>
              </a:ext>
            </a:extLst>
          </p:cNvPr>
          <p:cNvSpPr txBox="1">
            <a:spLocks noChangeArrowheads="1"/>
          </p:cNvSpPr>
          <p:nvPr/>
        </p:nvSpPr>
        <p:spPr bwMode="auto">
          <a:xfrm>
            <a:off x="4174500" y="2187681"/>
            <a:ext cx="4969499" cy="3013069"/>
          </a:xfrm>
          <a:prstGeom prst="rect">
            <a:avLst/>
          </a:prstGeom>
          <a:noFill/>
          <a:ln w="9525">
            <a:noFill/>
            <a:miter lim="800000"/>
            <a:headEnd/>
            <a:tailEnd/>
          </a:ln>
        </p:spPr>
        <p:txBody>
          <a:bodyPr wrap="square">
            <a:spAutoFit/>
          </a:bodyPr>
          <a:lstStyle/>
          <a:p>
            <a:pPr>
              <a:lnSpc>
                <a:spcPct val="120000"/>
              </a:lnSpc>
              <a:defRPr/>
            </a:pPr>
            <a:r>
              <a:rPr lang="en-GB" sz="2000" dirty="0">
                <a:latin typeface="+mn-lt"/>
              </a:rPr>
              <a:t>The pin would stop at the ball bearing</a:t>
            </a:r>
          </a:p>
          <a:p>
            <a:pPr>
              <a:lnSpc>
                <a:spcPct val="120000"/>
              </a:lnSpc>
              <a:defRPr/>
            </a:pPr>
            <a:r>
              <a:rPr lang="en-GB" sz="2000" dirty="0">
                <a:latin typeface="+mn-lt"/>
              </a:rPr>
              <a:t>The densities would be the same</a:t>
            </a:r>
          </a:p>
          <a:p>
            <a:pPr>
              <a:lnSpc>
                <a:spcPct val="120000"/>
              </a:lnSpc>
              <a:defRPr/>
            </a:pPr>
            <a:endParaRPr lang="en-GB" sz="2000" dirty="0">
              <a:latin typeface="+mn-lt"/>
            </a:endParaRPr>
          </a:p>
          <a:p>
            <a:pPr>
              <a:lnSpc>
                <a:spcPct val="120000"/>
              </a:lnSpc>
              <a:defRPr/>
            </a:pPr>
            <a:r>
              <a:rPr lang="en-GB" sz="2000" dirty="0">
                <a:latin typeface="+mn-lt"/>
              </a:rPr>
              <a:t>The magnet would attract the ball bearing </a:t>
            </a:r>
          </a:p>
          <a:p>
            <a:pPr>
              <a:lnSpc>
                <a:spcPct val="120000"/>
              </a:lnSpc>
              <a:defRPr/>
            </a:pPr>
            <a:r>
              <a:rPr lang="en-GB" sz="2000" dirty="0">
                <a:latin typeface="+mn-lt"/>
              </a:rPr>
              <a:t>The inertia test does not work with clay</a:t>
            </a:r>
          </a:p>
          <a:p>
            <a:pPr>
              <a:lnSpc>
                <a:spcPct val="120000"/>
              </a:lnSpc>
              <a:defRPr/>
            </a:pPr>
            <a:r>
              <a:rPr lang="en-GB" sz="2000" dirty="0">
                <a:latin typeface="+mn-lt"/>
              </a:rPr>
              <a:t>Ultrasound would find the ball bearing</a:t>
            </a:r>
          </a:p>
          <a:p>
            <a:pPr>
              <a:lnSpc>
                <a:spcPct val="120000"/>
              </a:lnSpc>
              <a:defRPr/>
            </a:pPr>
            <a:r>
              <a:rPr lang="en-GB" sz="2000" dirty="0">
                <a:latin typeface="+mn-lt"/>
              </a:rPr>
              <a:t>X-rays would find the ball bearing</a:t>
            </a:r>
          </a:p>
          <a:p>
            <a:pPr>
              <a:lnSpc>
                <a:spcPct val="120000"/>
              </a:lnSpc>
              <a:defRPr/>
            </a:pPr>
            <a:r>
              <a:rPr lang="en-GB" sz="2000" dirty="0">
                <a:latin typeface="+mn-lt"/>
              </a:rPr>
              <a:t>Ionising radiation would find the bearing</a:t>
            </a:r>
          </a:p>
        </p:txBody>
      </p:sp>
      <p:pic>
        <p:nvPicPr>
          <p:cNvPr id="3" name="Picture 2" descr="A picture containing indoor, sitting, orange, yellow&#10;&#10;Description automatically generated">
            <a:extLst>
              <a:ext uri="{FF2B5EF4-FFF2-40B4-BE49-F238E27FC236}">
                <a16:creationId xmlns:a16="http://schemas.microsoft.com/office/drawing/2014/main" id="{3CE6126E-20ED-4D23-B36D-003B42EF580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4000"/>
                    </a14:imgEffect>
                  </a14:imgLayer>
                </a14:imgProps>
              </a:ext>
              <a:ext uri="{28A0092B-C50C-407E-A947-70E740481C1C}">
                <a14:useLocalDpi xmlns:a14="http://schemas.microsoft.com/office/drawing/2010/main" val="0"/>
              </a:ext>
            </a:extLst>
          </a:blip>
          <a:srcRect l="15811" t="16757" r="11622" b="9009"/>
          <a:stretch/>
        </p:blipFill>
        <p:spPr>
          <a:xfrm>
            <a:off x="6309621" y="137541"/>
            <a:ext cx="2649422" cy="2032704"/>
          </a:xfrm>
          <a:prstGeom prst="rect">
            <a:avLst/>
          </a:prstGeom>
          <a:ln>
            <a:solidFill>
              <a:schemeClr val="bg2"/>
            </a:solidFill>
          </a:ln>
        </p:spPr>
      </p:pic>
      <p:pic>
        <p:nvPicPr>
          <p:cNvPr id="5" name="Picture 4" descr="A picture containing indoor, table, sitting, red&#10;&#10;Description automatically generated">
            <a:extLst>
              <a:ext uri="{FF2B5EF4-FFF2-40B4-BE49-F238E27FC236}">
                <a16:creationId xmlns:a16="http://schemas.microsoft.com/office/drawing/2014/main" id="{FA5E60AB-5C10-408F-8A3D-CD6620BF111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19000"/>
                    </a14:imgEffect>
                  </a14:imgLayer>
                </a14:imgProps>
              </a:ext>
              <a:ext uri="{28A0092B-C50C-407E-A947-70E740481C1C}">
                <a14:useLocalDpi xmlns:a14="http://schemas.microsoft.com/office/drawing/2010/main" val="0"/>
              </a:ext>
            </a:extLst>
          </a:blip>
          <a:srcRect l="9149" t="9078" b="10071"/>
          <a:stretch/>
        </p:blipFill>
        <p:spPr>
          <a:xfrm>
            <a:off x="2714260" y="146424"/>
            <a:ext cx="3043372" cy="2031291"/>
          </a:xfrm>
          <a:prstGeom prst="rect">
            <a:avLst/>
          </a:prstGeom>
          <a:ln>
            <a:solidFill>
              <a:schemeClr val="bg2"/>
            </a:solidFill>
          </a:ln>
        </p:spPr>
      </p:pic>
    </p:spTree>
    <p:custDataLst>
      <p:tags r:id="rId1"/>
    </p:custDataLst>
    <p:extLst>
      <p:ext uri="{BB962C8B-B14F-4D97-AF65-F5344CB8AC3E}">
        <p14:creationId xmlns:p14="http://schemas.microsoft.com/office/powerpoint/2010/main" val="3063357518"/>
      </p:ext>
    </p:extLst>
  </p:cSld>
  <p:clrMapOvr>
    <a:masterClrMapping/>
  </p:clrMapOvr>
  <mc:AlternateContent xmlns:mc="http://schemas.openxmlformats.org/markup-compatibility/2006" xmlns:p14="http://schemas.microsoft.com/office/powerpoint/2010/main">
    <mc:Choice Requires="p14">
      <p:transition spd="slow" p14:dur="2000" advTm="134679"/>
    </mc:Choice>
    <mc:Fallback xmlns="">
      <p:transition spd="slow" advTm="1346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1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613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613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6132">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6132">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6132">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6132">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61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bwMode="auto">
          <a:xfrm>
            <a:off x="581025" y="1608138"/>
            <a:ext cx="8421573" cy="3819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Marlett" pitchFamily="2" charset="2"/>
              <a:buNone/>
              <a:tabLst>
                <a:tab pos="2279650" algn="l"/>
              </a:tabLst>
            </a:pPr>
            <a:r>
              <a:rPr lang="en-GB" sz="2200" dirty="0"/>
              <a:t>Which of these could you use on the Earth to find in an attempt to find out what is in the middle?</a:t>
            </a:r>
          </a:p>
          <a:p>
            <a:pPr marL="0" indent="0" eaLnBrk="1" hangingPunct="1">
              <a:buFont typeface="Marlett" pitchFamily="2" charset="2"/>
              <a:buNone/>
              <a:tabLst>
                <a:tab pos="2279650" algn="l"/>
              </a:tabLst>
            </a:pPr>
            <a:endParaRPr lang="en-GB" sz="1000" dirty="0"/>
          </a:p>
          <a:p>
            <a:pPr marL="0" indent="0" eaLnBrk="1" hangingPunct="1">
              <a:tabLst>
                <a:tab pos="2279650" algn="l"/>
              </a:tabLst>
            </a:pPr>
            <a:r>
              <a:rPr lang="en-GB" sz="2000" dirty="0"/>
              <a:t> Stick a pin in     	</a:t>
            </a:r>
            <a:r>
              <a:rPr lang="en-GB" sz="2000" dirty="0">
                <a:solidFill>
                  <a:schemeClr val="tx2"/>
                </a:solidFill>
              </a:rPr>
              <a:t>- no, can’t drill that deep</a:t>
            </a:r>
          </a:p>
          <a:p>
            <a:pPr marL="0" indent="0" eaLnBrk="1" hangingPunct="1">
              <a:tabLst>
                <a:tab pos="2279650" algn="l"/>
              </a:tabLst>
            </a:pPr>
            <a:r>
              <a:rPr lang="en-GB" sz="2000" dirty="0">
                <a:solidFill>
                  <a:schemeClr val="tx2"/>
                </a:solidFill>
              </a:rPr>
              <a:t> Measure density    - yes, crustal density less than whole Earth density</a:t>
            </a:r>
            <a:endParaRPr lang="en-GB" sz="2000" dirty="0"/>
          </a:p>
          <a:p>
            <a:pPr marL="0" indent="0" eaLnBrk="1" hangingPunct="1">
              <a:tabLst>
                <a:tab pos="2279650" algn="l"/>
              </a:tabLst>
            </a:pPr>
            <a:r>
              <a:rPr lang="en-GB" sz="2000" dirty="0"/>
              <a:t> Magnetism        	</a:t>
            </a:r>
            <a:r>
              <a:rPr lang="en-GB" sz="2000" dirty="0">
                <a:solidFill>
                  <a:schemeClr val="tx2"/>
                </a:solidFill>
              </a:rPr>
              <a:t>- yes, measure and interpret effects</a:t>
            </a:r>
            <a:endParaRPr lang="en-GB" sz="2000" dirty="0"/>
          </a:p>
          <a:p>
            <a:pPr marL="0" indent="0" eaLnBrk="1" hangingPunct="1">
              <a:tabLst>
                <a:tab pos="2279650" algn="l"/>
              </a:tabLst>
            </a:pPr>
            <a:r>
              <a:rPr lang="en-GB" sz="2000" dirty="0"/>
              <a:t> Inertia              	</a:t>
            </a:r>
            <a:r>
              <a:rPr lang="en-GB" sz="2000" dirty="0">
                <a:solidFill>
                  <a:schemeClr val="tx2"/>
                </a:solidFill>
              </a:rPr>
              <a:t>- yes, measure and interpret effects</a:t>
            </a:r>
            <a:endParaRPr lang="en-GB" sz="2000" dirty="0"/>
          </a:p>
          <a:p>
            <a:pPr marL="0" indent="0" eaLnBrk="1" hangingPunct="1">
              <a:tabLst>
                <a:tab pos="2279650" algn="l"/>
              </a:tabLst>
            </a:pPr>
            <a:r>
              <a:rPr lang="en-GB" sz="2000" dirty="0"/>
              <a:t> Ultrasound        	</a:t>
            </a:r>
            <a:r>
              <a:rPr lang="en-GB" sz="2000" dirty="0">
                <a:solidFill>
                  <a:schemeClr val="tx2"/>
                </a:solidFill>
              </a:rPr>
              <a:t>- no, can’t penetrate that far</a:t>
            </a:r>
          </a:p>
          <a:p>
            <a:pPr marL="609600" eaLnBrk="1" hangingPunct="1">
              <a:buFont typeface="Wingdings" panose="05000000000000000000" pitchFamily="2" charset="2"/>
              <a:buChar char="§"/>
              <a:tabLst>
                <a:tab pos="2279650" algn="l"/>
              </a:tabLst>
            </a:pPr>
            <a:r>
              <a:rPr lang="en-GB" sz="2000" dirty="0">
                <a:solidFill>
                  <a:schemeClr val="tx2"/>
                </a:solidFill>
              </a:rPr>
              <a:t>Sound (sonar)  - no, bounces off seafloor</a:t>
            </a:r>
          </a:p>
          <a:p>
            <a:pPr marL="609600" eaLnBrk="1" hangingPunct="1">
              <a:spcBef>
                <a:spcPts val="0"/>
              </a:spcBef>
              <a:buFont typeface="Wingdings" panose="05000000000000000000" pitchFamily="2" charset="2"/>
              <a:buChar char="§"/>
              <a:tabLst>
                <a:tab pos="2279650" algn="l"/>
              </a:tabLst>
            </a:pPr>
            <a:r>
              <a:rPr lang="en-GB" sz="2000" dirty="0">
                <a:solidFill>
                  <a:schemeClr val="tx2"/>
                </a:solidFill>
              </a:rPr>
              <a:t>Infra-sound       - yes, low frequency sound = seismic waves – gives  </a:t>
            </a:r>
          </a:p>
          <a:p>
            <a:pPr marL="266700" indent="0" eaLnBrk="1" hangingPunct="1">
              <a:spcBef>
                <a:spcPts val="0"/>
              </a:spcBef>
              <a:buNone/>
              <a:tabLst>
                <a:tab pos="2279650" algn="l"/>
              </a:tabLst>
            </a:pPr>
            <a:r>
              <a:rPr lang="en-GB" sz="2000" dirty="0">
                <a:solidFill>
                  <a:schemeClr val="tx2"/>
                </a:solidFill>
              </a:rPr>
              <a:t>                                the best evidence for the core</a:t>
            </a:r>
            <a:endParaRPr lang="en-GB" sz="2000" dirty="0"/>
          </a:p>
          <a:p>
            <a:pPr marL="0" indent="0" eaLnBrk="1" hangingPunct="1">
              <a:tabLst>
                <a:tab pos="2279650" algn="l"/>
              </a:tabLst>
            </a:pPr>
            <a:r>
              <a:rPr lang="en-GB" sz="2000" dirty="0"/>
              <a:t> X-ray                	</a:t>
            </a:r>
            <a:r>
              <a:rPr lang="en-GB" sz="2000" dirty="0">
                <a:solidFill>
                  <a:schemeClr val="tx2"/>
                </a:solidFill>
              </a:rPr>
              <a:t>- no, can’t penetrate that far</a:t>
            </a:r>
            <a:endParaRPr lang="en-GB" sz="2000" dirty="0"/>
          </a:p>
          <a:p>
            <a:pPr marL="0" indent="0" eaLnBrk="1" hangingPunct="1">
              <a:tabLst>
                <a:tab pos="2279650" algn="l"/>
              </a:tabLst>
            </a:pPr>
            <a:r>
              <a:rPr lang="en-GB" sz="2000" dirty="0"/>
              <a:t> Ionising radiation  </a:t>
            </a:r>
            <a:r>
              <a:rPr lang="en-GB" sz="2000" dirty="0">
                <a:solidFill>
                  <a:srgbClr val="008080"/>
                </a:solidFill>
              </a:rPr>
              <a:t> </a:t>
            </a:r>
            <a:r>
              <a:rPr lang="en-GB" sz="2000" dirty="0">
                <a:solidFill>
                  <a:schemeClr val="tx2"/>
                </a:solidFill>
              </a:rPr>
              <a:t>-</a:t>
            </a:r>
            <a:r>
              <a:rPr lang="en-GB" sz="2000" dirty="0"/>
              <a:t> </a:t>
            </a:r>
            <a:r>
              <a:rPr lang="en-GB" sz="2000" dirty="0">
                <a:solidFill>
                  <a:schemeClr val="tx2"/>
                </a:solidFill>
              </a:rPr>
              <a:t>no, can’t penetrate that far</a:t>
            </a:r>
            <a:endParaRPr lang="en-GB" sz="2000" dirty="0"/>
          </a:p>
          <a:p>
            <a:pPr marL="0" indent="0" eaLnBrk="1" hangingPunct="1">
              <a:buFont typeface="Marlett" pitchFamily="2" charset="2"/>
              <a:buChar char="5"/>
              <a:tabLst>
                <a:tab pos="2279650" algn="l"/>
              </a:tabLst>
            </a:pPr>
            <a:endParaRPr lang="en-GB" sz="1800" dirty="0"/>
          </a:p>
        </p:txBody>
      </p:sp>
      <p:sp>
        <p:nvSpPr>
          <p:cNvPr id="3" name="TextBox 2"/>
          <p:cNvSpPr txBox="1"/>
          <p:nvPr/>
        </p:nvSpPr>
        <p:spPr>
          <a:xfrm>
            <a:off x="391951" y="6256866"/>
            <a:ext cx="8597936" cy="523220"/>
          </a:xfrm>
          <a:prstGeom prst="rect">
            <a:avLst/>
          </a:prstGeom>
          <a:noFill/>
        </p:spPr>
        <p:txBody>
          <a:bodyPr wrap="square">
            <a:spAutoFit/>
          </a:bodyPr>
          <a:lstStyle/>
          <a:p>
            <a:pPr marL="720725" indent="-720725">
              <a:defRPr/>
            </a:pPr>
            <a:r>
              <a:rPr lang="en-GB" sz="1400" dirty="0"/>
              <a:t>Note: 	The activity is fully explained in, King, C. (2002) The secrets of Plasticine balls and the structure of the Earth: investigation through discussion, published in </a:t>
            </a:r>
            <a:r>
              <a:rPr lang="en-GB" sz="1400" i="1" dirty="0"/>
              <a:t>Physics Education, </a:t>
            </a:r>
            <a:r>
              <a:rPr lang="en-GB" sz="1400" dirty="0"/>
              <a:t>37 (6), 485 – 491.</a:t>
            </a:r>
          </a:p>
        </p:txBody>
      </p:sp>
      <p:sp>
        <p:nvSpPr>
          <p:cNvPr id="5" name="TextBox 6">
            <a:extLst>
              <a:ext uri="{FF2B5EF4-FFF2-40B4-BE49-F238E27FC236}">
                <a16:creationId xmlns:a16="http://schemas.microsoft.com/office/drawing/2014/main" id="{0EFB3F05-D9DD-4D13-BB8A-612E8B355C46}"/>
              </a:ext>
            </a:extLst>
          </p:cNvPr>
          <p:cNvSpPr txBox="1">
            <a:spLocks noChangeArrowheads="1"/>
          </p:cNvSpPr>
          <p:nvPr/>
        </p:nvSpPr>
        <p:spPr bwMode="auto">
          <a:xfrm>
            <a:off x="1000837" y="1072226"/>
            <a:ext cx="75563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t>From clay balls to Earth’s structure</a:t>
            </a:r>
          </a:p>
        </p:txBody>
      </p:sp>
      <p:sp>
        <p:nvSpPr>
          <p:cNvPr id="6" name="TextBox 5">
            <a:extLst>
              <a:ext uri="{FF2B5EF4-FFF2-40B4-BE49-F238E27FC236}">
                <a16:creationId xmlns:a16="http://schemas.microsoft.com/office/drawing/2014/main" id="{5A758647-4339-4B64-9615-313B987DAE1F}"/>
              </a:ext>
            </a:extLst>
          </p:cNvPr>
          <p:cNvSpPr txBox="1"/>
          <p:nvPr/>
        </p:nvSpPr>
        <p:spPr>
          <a:xfrm>
            <a:off x="2650732" y="2948683"/>
            <a:ext cx="595902" cy="2308324"/>
          </a:xfrm>
          <a:prstGeom prst="rect">
            <a:avLst/>
          </a:prstGeom>
          <a:noFill/>
        </p:spPr>
        <p:txBody>
          <a:bodyPr wrap="square" rtlCol="0">
            <a:spAutoFit/>
          </a:bodyPr>
          <a:lstStyle/>
          <a:p>
            <a:r>
              <a:rPr lang="en-GB" sz="2400" dirty="0">
                <a:solidFill>
                  <a:srgbClr val="FE6700"/>
                </a:solidFill>
              </a:rPr>
              <a:t>*</a:t>
            </a:r>
          </a:p>
          <a:p>
            <a:r>
              <a:rPr lang="en-GB" sz="2400" dirty="0">
                <a:solidFill>
                  <a:srgbClr val="FE6700"/>
                </a:solidFill>
              </a:rPr>
              <a:t>*</a:t>
            </a:r>
          </a:p>
          <a:p>
            <a:r>
              <a:rPr lang="en-GB" sz="2400" dirty="0">
                <a:solidFill>
                  <a:srgbClr val="FE6700"/>
                </a:solidFill>
              </a:rPr>
              <a:t>*</a:t>
            </a:r>
          </a:p>
          <a:p>
            <a:endParaRPr lang="en-GB" sz="2000" dirty="0">
              <a:solidFill>
                <a:srgbClr val="FE6700"/>
              </a:solidFill>
            </a:endParaRPr>
          </a:p>
          <a:p>
            <a:endParaRPr lang="en-GB" sz="2400" dirty="0">
              <a:solidFill>
                <a:srgbClr val="FE6700"/>
              </a:solidFill>
            </a:endParaRPr>
          </a:p>
          <a:p>
            <a:r>
              <a:rPr lang="en-GB" sz="2400" dirty="0">
                <a:solidFill>
                  <a:srgbClr val="FE6700"/>
                </a:solidFill>
              </a:rPr>
              <a:t>*</a:t>
            </a:r>
          </a:p>
        </p:txBody>
      </p:sp>
      <p:sp>
        <p:nvSpPr>
          <p:cNvPr id="8" name="TextBox 7">
            <a:extLst>
              <a:ext uri="{FF2B5EF4-FFF2-40B4-BE49-F238E27FC236}">
                <a16:creationId xmlns:a16="http://schemas.microsoft.com/office/drawing/2014/main" id="{EE6D6B7B-ABD6-466E-9D36-73543326DDD2}"/>
              </a:ext>
            </a:extLst>
          </p:cNvPr>
          <p:cNvSpPr txBox="1"/>
          <p:nvPr/>
        </p:nvSpPr>
        <p:spPr>
          <a:xfrm>
            <a:off x="6585734" y="5301197"/>
            <a:ext cx="2321960" cy="769441"/>
          </a:xfrm>
          <a:prstGeom prst="rect">
            <a:avLst/>
          </a:prstGeom>
          <a:noFill/>
        </p:spPr>
        <p:txBody>
          <a:bodyPr wrap="square" rtlCol="0">
            <a:spAutoFit/>
          </a:bodyPr>
          <a:lstStyle/>
          <a:p>
            <a:r>
              <a:rPr lang="en-GB" sz="2400" dirty="0">
                <a:solidFill>
                  <a:srgbClr val="FE6700"/>
                </a:solidFill>
              </a:rPr>
              <a:t>* </a:t>
            </a:r>
            <a:r>
              <a:rPr lang="en-GB" sz="2000" dirty="0"/>
              <a:t>Gives evidence for the Earth’s core </a:t>
            </a:r>
          </a:p>
        </p:txBody>
      </p:sp>
    </p:spTree>
    <p:extLst>
      <p:ext uri="{BB962C8B-B14F-4D97-AF65-F5344CB8AC3E}">
        <p14:creationId xmlns:p14="http://schemas.microsoft.com/office/powerpoint/2010/main" val="148515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0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0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0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010">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010">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010">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010">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bwMode="auto">
          <a:xfrm>
            <a:off x="581025" y="1608138"/>
            <a:ext cx="8316395" cy="50700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tabLst>
                <a:tab pos="2279650" algn="l"/>
              </a:tabLst>
            </a:pPr>
            <a:r>
              <a:rPr lang="en-GB" sz="2200" dirty="0"/>
              <a:t>Through this activity – have we been learning about science/geography or ‘doing science/geography’?</a:t>
            </a:r>
          </a:p>
          <a:p>
            <a:pPr marL="0" indent="0" eaLnBrk="1" hangingPunct="1">
              <a:buNone/>
              <a:tabLst>
                <a:tab pos="2279650" algn="l"/>
              </a:tabLst>
            </a:pPr>
            <a:endParaRPr lang="en-GB" sz="1000" dirty="0"/>
          </a:p>
          <a:p>
            <a:pPr marL="0" indent="0" eaLnBrk="1" hangingPunct="1">
              <a:buNone/>
              <a:tabLst>
                <a:tab pos="2279650" algn="l"/>
              </a:tabLst>
            </a:pPr>
            <a:r>
              <a:rPr lang="en-GB" sz="2200" dirty="0"/>
              <a:t>When learning about the Earth’s core, you might have been asked to draw and label a diagram like this:</a:t>
            </a:r>
          </a:p>
          <a:p>
            <a:pPr marL="0" indent="0" eaLnBrk="1" hangingPunct="1">
              <a:buNone/>
              <a:tabLst>
                <a:tab pos="2279650" algn="l"/>
              </a:tabLst>
            </a:pPr>
            <a:endParaRPr lang="en-GB" sz="2200" dirty="0"/>
          </a:p>
        </p:txBody>
      </p:sp>
      <p:sp>
        <p:nvSpPr>
          <p:cNvPr id="5" name="TextBox 6">
            <a:extLst>
              <a:ext uri="{FF2B5EF4-FFF2-40B4-BE49-F238E27FC236}">
                <a16:creationId xmlns:a16="http://schemas.microsoft.com/office/drawing/2014/main" id="{0EFB3F05-D9DD-4D13-BB8A-612E8B355C46}"/>
              </a:ext>
            </a:extLst>
          </p:cNvPr>
          <p:cNvSpPr txBox="1">
            <a:spLocks noChangeArrowheads="1"/>
          </p:cNvSpPr>
          <p:nvPr/>
        </p:nvSpPr>
        <p:spPr bwMode="auto">
          <a:xfrm>
            <a:off x="1000837" y="1072226"/>
            <a:ext cx="75563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t>From clay balls to Earth’s structure</a:t>
            </a:r>
          </a:p>
        </p:txBody>
      </p:sp>
      <p:grpSp>
        <p:nvGrpSpPr>
          <p:cNvPr id="15" name="Group 14">
            <a:extLst>
              <a:ext uri="{FF2B5EF4-FFF2-40B4-BE49-F238E27FC236}">
                <a16:creationId xmlns:a16="http://schemas.microsoft.com/office/drawing/2014/main" id="{EE4B8F26-5D06-4195-8318-0C45813622B2}"/>
              </a:ext>
            </a:extLst>
          </p:cNvPr>
          <p:cNvGrpSpPr/>
          <p:nvPr/>
        </p:nvGrpSpPr>
        <p:grpSpPr>
          <a:xfrm>
            <a:off x="534254" y="3493213"/>
            <a:ext cx="5517225" cy="3143892"/>
            <a:chOff x="534254" y="3411021"/>
            <a:chExt cx="5517225" cy="3143892"/>
          </a:xfrm>
        </p:grpSpPr>
        <p:pic>
          <p:nvPicPr>
            <p:cNvPr id="2" name="Picture 1">
              <a:extLst>
                <a:ext uri="{FF2B5EF4-FFF2-40B4-BE49-F238E27FC236}">
                  <a16:creationId xmlns:a16="http://schemas.microsoft.com/office/drawing/2014/main" id="{7D072F0A-EAA8-4D2D-BCBF-E7F0B9885AD3}"/>
                </a:ext>
              </a:extLst>
            </p:cNvPr>
            <p:cNvPicPr>
              <a:picLocks noChangeAspect="1"/>
            </p:cNvPicPr>
            <p:nvPr/>
          </p:nvPicPr>
          <p:blipFill rotWithShape="1">
            <a:blip r:embed="rId3">
              <a:clrChange>
                <a:clrFrom>
                  <a:srgbClr val="FFFFFF"/>
                </a:clrFrom>
                <a:clrTo>
                  <a:srgbClr val="FFFFFF">
                    <a:alpha val="0"/>
                  </a:srgbClr>
                </a:clrTo>
              </a:clrChange>
            </a:blip>
            <a:srcRect l="4606" t="19288" r="45393" b="9999"/>
            <a:stretch/>
          </p:blipFill>
          <p:spPr>
            <a:xfrm>
              <a:off x="534254" y="3411021"/>
              <a:ext cx="3952067" cy="3143892"/>
            </a:xfrm>
            <a:prstGeom prst="rect">
              <a:avLst/>
            </a:prstGeom>
          </p:spPr>
        </p:pic>
        <p:cxnSp>
          <p:nvCxnSpPr>
            <p:cNvPr id="6" name="Straight Connector 5">
              <a:extLst>
                <a:ext uri="{FF2B5EF4-FFF2-40B4-BE49-F238E27FC236}">
                  <a16:creationId xmlns:a16="http://schemas.microsoft.com/office/drawing/2014/main" id="{A98292D6-373C-490F-9394-9FF6F37B5C1A}"/>
                </a:ext>
              </a:extLst>
            </p:cNvPr>
            <p:cNvCxnSpPr/>
            <p:nvPr/>
          </p:nvCxnSpPr>
          <p:spPr>
            <a:xfrm>
              <a:off x="3205536" y="3842536"/>
              <a:ext cx="135618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3DB81D4-D181-4E6B-B754-F253E6802FA1}"/>
                </a:ext>
              </a:extLst>
            </p:cNvPr>
            <p:cNvCxnSpPr>
              <a:cxnSpLocks/>
            </p:cNvCxnSpPr>
            <p:nvPr/>
          </p:nvCxnSpPr>
          <p:spPr>
            <a:xfrm>
              <a:off x="1469204" y="5135366"/>
              <a:ext cx="47089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A9A75F0C-261F-4745-AC73-BDDED51D02C1}"/>
                </a:ext>
              </a:extLst>
            </p:cNvPr>
            <p:cNvCxnSpPr/>
            <p:nvPr/>
          </p:nvCxnSpPr>
          <p:spPr>
            <a:xfrm>
              <a:off x="3202112" y="4363092"/>
              <a:ext cx="135618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82EEE4D-2491-4AF0-90D7-E83EE5E30BF0}"/>
                </a:ext>
              </a:extLst>
            </p:cNvPr>
            <p:cNvCxnSpPr/>
            <p:nvPr/>
          </p:nvCxnSpPr>
          <p:spPr>
            <a:xfrm>
              <a:off x="3210674" y="4926458"/>
              <a:ext cx="1356189" cy="0"/>
            </a:xfrm>
            <a:prstGeom prst="line">
              <a:avLst/>
            </a:prstGeom>
            <a:ln w="19050"/>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B28D0A97-832B-4AF1-B252-C960A28831C2}"/>
                </a:ext>
              </a:extLst>
            </p:cNvPr>
            <p:cNvSpPr txBox="1"/>
            <p:nvPr/>
          </p:nvSpPr>
          <p:spPr>
            <a:xfrm>
              <a:off x="4561726" y="3667874"/>
              <a:ext cx="1489753" cy="1446550"/>
            </a:xfrm>
            <a:prstGeom prst="rect">
              <a:avLst/>
            </a:prstGeom>
            <a:noFill/>
          </p:spPr>
          <p:txBody>
            <a:bodyPr wrap="square" rtlCol="0">
              <a:spAutoFit/>
            </a:bodyPr>
            <a:lstStyle/>
            <a:p>
              <a:r>
                <a:rPr lang="en-GB" sz="1600" dirty="0"/>
                <a:t>mantle</a:t>
              </a:r>
            </a:p>
            <a:p>
              <a:endParaRPr lang="en-GB" dirty="0"/>
            </a:p>
            <a:p>
              <a:r>
                <a:rPr lang="en-GB" sz="1600" dirty="0"/>
                <a:t>outer core</a:t>
              </a:r>
            </a:p>
            <a:p>
              <a:endParaRPr lang="en-GB" sz="2200" dirty="0"/>
            </a:p>
            <a:p>
              <a:r>
                <a:rPr lang="en-GB" sz="1600" dirty="0"/>
                <a:t>inner core</a:t>
              </a:r>
            </a:p>
          </p:txBody>
        </p:sp>
        <p:sp>
          <p:nvSpPr>
            <p:cNvPr id="14" name="TextBox 13">
              <a:extLst>
                <a:ext uri="{FF2B5EF4-FFF2-40B4-BE49-F238E27FC236}">
                  <a16:creationId xmlns:a16="http://schemas.microsoft.com/office/drawing/2014/main" id="{9A7F7A31-B8A0-4B4B-A3D9-A851B048D548}"/>
                </a:ext>
              </a:extLst>
            </p:cNvPr>
            <p:cNvSpPr txBox="1"/>
            <p:nvPr/>
          </p:nvSpPr>
          <p:spPr>
            <a:xfrm>
              <a:off x="832208" y="4972692"/>
              <a:ext cx="636998" cy="338554"/>
            </a:xfrm>
            <a:prstGeom prst="rect">
              <a:avLst/>
            </a:prstGeom>
            <a:noFill/>
          </p:spPr>
          <p:txBody>
            <a:bodyPr wrap="square" rtlCol="0">
              <a:spAutoFit/>
            </a:bodyPr>
            <a:lstStyle/>
            <a:p>
              <a:r>
                <a:rPr lang="en-GB" sz="1600" dirty="0"/>
                <a:t>crust</a:t>
              </a:r>
            </a:p>
          </p:txBody>
        </p:sp>
      </p:grpSp>
      <p:sp>
        <p:nvSpPr>
          <p:cNvPr id="16" name="TextBox 15">
            <a:extLst>
              <a:ext uri="{FF2B5EF4-FFF2-40B4-BE49-F238E27FC236}">
                <a16:creationId xmlns:a16="http://schemas.microsoft.com/office/drawing/2014/main" id="{69A92369-E745-470B-88C3-D7BB0400F49E}"/>
              </a:ext>
            </a:extLst>
          </p:cNvPr>
          <p:cNvSpPr txBox="1"/>
          <p:nvPr/>
        </p:nvSpPr>
        <p:spPr>
          <a:xfrm>
            <a:off x="6143947" y="4952144"/>
            <a:ext cx="2589087" cy="1446550"/>
          </a:xfrm>
          <a:prstGeom prst="rect">
            <a:avLst/>
          </a:prstGeom>
          <a:noFill/>
        </p:spPr>
        <p:txBody>
          <a:bodyPr wrap="square" rtlCol="0">
            <a:spAutoFit/>
          </a:bodyPr>
          <a:lstStyle/>
          <a:p>
            <a:pPr algn="ctr"/>
            <a:r>
              <a:rPr lang="en-GB" sz="2200" dirty="0"/>
              <a:t>…. or you could have done the activity we have just done</a:t>
            </a:r>
          </a:p>
        </p:txBody>
      </p:sp>
    </p:spTree>
    <p:extLst>
      <p:ext uri="{BB962C8B-B14F-4D97-AF65-F5344CB8AC3E}">
        <p14:creationId xmlns:p14="http://schemas.microsoft.com/office/powerpoint/2010/main" val="3839086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bwMode="auto">
          <a:xfrm>
            <a:off x="581025" y="1608138"/>
            <a:ext cx="8316395" cy="50700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tabLst>
                <a:tab pos="2279650" algn="l"/>
              </a:tabLst>
            </a:pPr>
            <a:r>
              <a:rPr lang="en-GB" sz="2200" dirty="0"/>
              <a:t>Through this activity – have we been learning about science/geography or ‘doing science/geography’?</a:t>
            </a:r>
          </a:p>
          <a:p>
            <a:pPr marL="0" indent="0" eaLnBrk="1" hangingPunct="1">
              <a:buNone/>
              <a:tabLst>
                <a:tab pos="2279650" algn="l"/>
              </a:tabLst>
            </a:pPr>
            <a:endParaRPr lang="en-GB" sz="1000" dirty="0"/>
          </a:p>
          <a:p>
            <a:pPr marL="0" indent="0" eaLnBrk="1" hangingPunct="1">
              <a:buNone/>
              <a:tabLst>
                <a:tab pos="2279650" algn="l"/>
              </a:tabLst>
            </a:pPr>
            <a:r>
              <a:rPr lang="en-GB" sz="2200" dirty="0"/>
              <a:t>When scientists or geographers ‘do’ science/geography they:</a:t>
            </a:r>
          </a:p>
          <a:p>
            <a:pPr eaLnBrk="1" hangingPunct="1">
              <a:tabLst>
                <a:tab pos="2279650" algn="l"/>
              </a:tabLst>
            </a:pPr>
            <a:r>
              <a:rPr lang="en-GB" sz="2200" dirty="0"/>
              <a:t>ask questions</a:t>
            </a:r>
          </a:p>
          <a:p>
            <a:pPr eaLnBrk="1" hangingPunct="1">
              <a:tabLst>
                <a:tab pos="2279650" algn="l"/>
              </a:tabLst>
            </a:pPr>
            <a:r>
              <a:rPr lang="en-GB" sz="2200" dirty="0"/>
              <a:t>come up with ideas to answer these questions (develop hypotheses)</a:t>
            </a:r>
          </a:p>
          <a:p>
            <a:pPr eaLnBrk="1" hangingPunct="1">
              <a:tabLst>
                <a:tab pos="2279650" algn="l"/>
              </a:tabLst>
            </a:pPr>
            <a:r>
              <a:rPr lang="en-GB" sz="2200" dirty="0"/>
              <a:t>think of ways of testing these ideas (observations or experiments)</a:t>
            </a:r>
          </a:p>
          <a:p>
            <a:pPr eaLnBrk="1" hangingPunct="1">
              <a:tabLst>
                <a:tab pos="2279650" algn="l"/>
              </a:tabLst>
            </a:pPr>
            <a:r>
              <a:rPr lang="en-GB" sz="2200" dirty="0"/>
              <a:t>think about what these are likely to tell us</a:t>
            </a:r>
          </a:p>
          <a:p>
            <a:pPr marL="0" indent="0" eaLnBrk="1" hangingPunct="1">
              <a:buNone/>
              <a:tabLst>
                <a:tab pos="2279650" algn="l"/>
              </a:tabLst>
            </a:pPr>
            <a:r>
              <a:rPr lang="en-GB" sz="2200" dirty="0"/>
              <a:t>     … just as we have been doing here</a:t>
            </a:r>
          </a:p>
          <a:p>
            <a:pPr marL="0" indent="0" eaLnBrk="1" hangingPunct="1">
              <a:buNone/>
              <a:tabLst>
                <a:tab pos="2279650" algn="l"/>
              </a:tabLst>
            </a:pPr>
            <a:endParaRPr lang="en-GB" sz="1000" dirty="0"/>
          </a:p>
          <a:p>
            <a:pPr marL="0" indent="0" eaLnBrk="1" hangingPunct="1">
              <a:buNone/>
              <a:tabLst>
                <a:tab pos="2279650" algn="l"/>
              </a:tabLst>
            </a:pPr>
            <a:r>
              <a:rPr lang="en-GB" sz="2200" dirty="0"/>
              <a:t>So – is this way of exploring Earth’s core ‘doing science/ geography’ – or just learning about it?</a:t>
            </a:r>
          </a:p>
          <a:p>
            <a:pPr marL="0" indent="0" eaLnBrk="1" hangingPunct="1">
              <a:buNone/>
              <a:tabLst>
                <a:tab pos="2279650" algn="l"/>
              </a:tabLst>
            </a:pPr>
            <a:endParaRPr lang="en-GB" sz="2200" dirty="0"/>
          </a:p>
        </p:txBody>
      </p:sp>
      <p:sp>
        <p:nvSpPr>
          <p:cNvPr id="5" name="TextBox 6">
            <a:extLst>
              <a:ext uri="{FF2B5EF4-FFF2-40B4-BE49-F238E27FC236}">
                <a16:creationId xmlns:a16="http://schemas.microsoft.com/office/drawing/2014/main" id="{0EFB3F05-D9DD-4D13-BB8A-612E8B355C46}"/>
              </a:ext>
            </a:extLst>
          </p:cNvPr>
          <p:cNvSpPr txBox="1">
            <a:spLocks noChangeArrowheads="1"/>
          </p:cNvSpPr>
          <p:nvPr/>
        </p:nvSpPr>
        <p:spPr bwMode="auto">
          <a:xfrm>
            <a:off x="1000837" y="1072226"/>
            <a:ext cx="75563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t>From clay balls to Earth’s structure</a:t>
            </a:r>
          </a:p>
        </p:txBody>
      </p:sp>
    </p:spTree>
    <p:extLst>
      <p:ext uri="{BB962C8B-B14F-4D97-AF65-F5344CB8AC3E}">
        <p14:creationId xmlns:p14="http://schemas.microsoft.com/office/powerpoint/2010/main" val="186354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0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010">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0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1576137" y="2293269"/>
            <a:ext cx="6352673" cy="98333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Earth’s structure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Rectangle 3">
            <a:extLst>
              <a:ext uri="{FF2B5EF4-FFF2-40B4-BE49-F238E27FC236}">
                <a16:creationId xmlns:a16="http://schemas.microsoft.com/office/drawing/2014/main" id="{9EBC0852-7489-446B-AD88-2D89E3A908A6}"/>
              </a:ext>
            </a:extLst>
          </p:cNvPr>
          <p:cNvSpPr/>
          <p:nvPr/>
        </p:nvSpPr>
        <p:spPr>
          <a:xfrm>
            <a:off x="302677" y="5979695"/>
            <a:ext cx="8953617"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5" name="Picture 4">
            <a:extLst>
              <a:ext uri="{FF2B5EF4-FFF2-40B4-BE49-F238E27FC236}">
                <a16:creationId xmlns:a16="http://schemas.microsoft.com/office/drawing/2014/main" id="{C8A221A9-A328-4B53-8970-1E7AD0843649}"/>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E2E829EF-1C75-4BE1-9E29-D1C5E0885B25}"/>
              </a:ext>
            </a:extLst>
          </p:cNvPr>
          <p:cNvSpPr txBox="1"/>
          <p:nvPr/>
        </p:nvSpPr>
        <p:spPr>
          <a:xfrm>
            <a:off x="2545080" y="3596640"/>
            <a:ext cx="5349240" cy="1200329"/>
          </a:xfrm>
          <a:prstGeom prst="rect">
            <a:avLst/>
          </a:prstGeom>
          <a:noFill/>
        </p:spPr>
        <p:txBody>
          <a:bodyPr wrap="square" rtlCol="0">
            <a:spAutoFit/>
          </a:bodyPr>
          <a:lstStyle/>
          <a:p>
            <a:pPr marL="365125" indent="-365125">
              <a:buFont typeface="Arial" panose="020B0604020202020204" pitchFamily="34" charset="0"/>
              <a:buChar char="•"/>
            </a:pPr>
            <a:r>
              <a:rPr lang="en-GB" sz="3600" b="1" dirty="0">
                <a:latin typeface="+mn-lt"/>
                <a:ea typeface="Calibri" panose="020F0502020204030204" pitchFamily="34" charset="0"/>
                <a:cs typeface="Times New Roman" panose="02020603050405020304" pitchFamily="18" charset="0"/>
              </a:rPr>
              <a:t>From an orange to the whole Earth</a:t>
            </a:r>
            <a:endParaRPr lang="en-GB" sz="3600" dirty="0">
              <a:latin typeface="+mn-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2204ED6-1244-461D-8340-9A379B8A5F20}"/>
              </a:ext>
            </a:extLst>
          </p:cNvPr>
          <p:cNvSpPr txBox="1"/>
          <p:nvPr/>
        </p:nvSpPr>
        <p:spPr>
          <a:xfrm>
            <a:off x="346844" y="5370652"/>
            <a:ext cx="8844454" cy="369332"/>
          </a:xfrm>
          <a:prstGeom prst="rect">
            <a:avLst/>
          </a:prstGeom>
          <a:noFill/>
        </p:spPr>
        <p:txBody>
          <a:bodyPr wrap="square" rtlCol="0">
            <a:spAutoFit/>
          </a:bodyPr>
          <a:lstStyle/>
          <a:p>
            <a:pPr algn="ctr"/>
            <a:r>
              <a:rPr lang="en-GB" dirty="0"/>
              <a:t>Go to: </a:t>
            </a:r>
            <a:r>
              <a:rPr lang="en-GB" dirty="0">
                <a:hlinkClick r:id="rId4"/>
              </a:rPr>
              <a:t>https://www.earthlearningidea.com/Video/V23_Orange_to_Earth.html</a:t>
            </a:r>
            <a:r>
              <a:rPr lang="en-GB" dirty="0"/>
              <a:t> hyperlink</a:t>
            </a:r>
          </a:p>
        </p:txBody>
      </p:sp>
    </p:spTree>
    <p:extLst>
      <p:ext uri="{BB962C8B-B14F-4D97-AF65-F5344CB8AC3E}">
        <p14:creationId xmlns:p14="http://schemas.microsoft.com/office/powerpoint/2010/main" val="1153422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219200" y="1154113"/>
            <a:ext cx="6600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GB" sz="2400" dirty="0"/>
              <a:t>From an orange to the whole Earth</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119306" y="1751012"/>
            <a:ext cx="4800283" cy="4383088"/>
          </a:xfrm>
          <a:prstGeom prst="rect">
            <a:avLst/>
          </a:prstGeom>
          <a:solidFill>
            <a:srgbClr val="FFFFFF"/>
          </a:solidFill>
          <a:ln>
            <a:solidFill>
              <a:schemeClr val="tx1"/>
            </a:solidFill>
          </a:ln>
        </p:spPr>
      </p:pic>
      <p:sp>
        <p:nvSpPr>
          <p:cNvPr id="5" name="TextBox 4"/>
          <p:cNvSpPr txBox="1"/>
          <p:nvPr/>
        </p:nvSpPr>
        <p:spPr>
          <a:xfrm>
            <a:off x="3986212" y="6477804"/>
            <a:ext cx="1557338" cy="246221"/>
          </a:xfrm>
          <a:prstGeom prst="rect">
            <a:avLst/>
          </a:prstGeom>
          <a:noFill/>
        </p:spPr>
        <p:txBody>
          <a:bodyPr wrap="square" rtlCol="0">
            <a:spAutoFit/>
          </a:bodyPr>
          <a:lstStyle/>
          <a:p>
            <a:r>
              <a:rPr lang="en-GB" sz="1000" dirty="0"/>
              <a:t>© redrawn by ESEU</a:t>
            </a:r>
          </a:p>
        </p:txBody>
      </p:sp>
    </p:spTree>
    <p:extLst>
      <p:ext uri="{BB962C8B-B14F-4D97-AF65-F5344CB8AC3E}">
        <p14:creationId xmlns:p14="http://schemas.microsoft.com/office/powerpoint/2010/main" val="2493767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219200" y="1154113"/>
            <a:ext cx="6600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GB" sz="2400" dirty="0"/>
              <a:t>From an orange to the whole Earth</a:t>
            </a:r>
          </a:p>
        </p:txBody>
      </p:sp>
      <p:pic>
        <p:nvPicPr>
          <p:cNvPr id="5" name="Picture 4"/>
          <p:cNvPicPr/>
          <p:nvPr/>
        </p:nvPicPr>
        <p:blipFill rotWithShape="1">
          <a:blip r:embed="rId3">
            <a:extLst>
              <a:ext uri="{28A0092B-C50C-407E-A947-70E740481C1C}">
                <a14:useLocalDpi xmlns:a14="http://schemas.microsoft.com/office/drawing/2010/main" val="0"/>
              </a:ext>
            </a:extLst>
          </a:blip>
          <a:srcRect l="3087" t="2909" r="3974" b="12748"/>
          <a:stretch/>
        </p:blipFill>
        <p:spPr bwMode="auto">
          <a:xfrm>
            <a:off x="2033751" y="1749972"/>
            <a:ext cx="5297214" cy="4508938"/>
          </a:xfrm>
          <a:prstGeom prst="rect">
            <a:avLst/>
          </a:prstGeom>
          <a:solidFill>
            <a:srgbClr val="FFFFFF"/>
          </a:solidFill>
          <a:ln>
            <a:solidFill>
              <a:schemeClr val="tx1"/>
            </a:solidFill>
          </a:ln>
          <a:extLst>
            <a:ext uri="{53640926-AAD7-44D8-BBD7-CCE9431645EC}">
              <a14:shadowObscured xmlns:a14="http://schemas.microsoft.com/office/drawing/2010/main"/>
            </a:ext>
          </a:extLst>
        </p:spPr>
      </p:pic>
      <p:sp>
        <p:nvSpPr>
          <p:cNvPr id="2" name="Rectangle 1"/>
          <p:cNvSpPr/>
          <p:nvPr/>
        </p:nvSpPr>
        <p:spPr>
          <a:xfrm>
            <a:off x="4006083" y="6258910"/>
            <a:ext cx="1352550" cy="246221"/>
          </a:xfrm>
          <a:prstGeom prst="rect">
            <a:avLst/>
          </a:prstGeom>
        </p:spPr>
        <p:txBody>
          <a:bodyPr wrap="square">
            <a:spAutoFit/>
          </a:bodyPr>
          <a:lstStyle/>
          <a:p>
            <a:r>
              <a:rPr lang="en-GB" sz="1000" dirty="0"/>
              <a:t>© Elizabeth Devon</a:t>
            </a:r>
          </a:p>
        </p:txBody>
      </p:sp>
    </p:spTree>
    <p:extLst>
      <p:ext uri="{BB962C8B-B14F-4D97-AF65-F5344CB8AC3E}">
        <p14:creationId xmlns:p14="http://schemas.microsoft.com/office/powerpoint/2010/main" val="1797660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4706" y="1137407"/>
            <a:ext cx="7848600" cy="4793620"/>
          </a:xfrm>
          <a:prstGeom prst="rect">
            <a:avLst/>
          </a:prstGeom>
          <a:noFill/>
        </p:spPr>
        <p:txBody>
          <a:bodyPr>
            <a:spAutoFit/>
          </a:bodyPr>
          <a:lstStyle/>
          <a:p>
            <a:pPr>
              <a:spcBef>
                <a:spcPts val="700"/>
              </a:spcBef>
              <a:defRPr/>
            </a:pPr>
            <a:r>
              <a:rPr lang="en-GB" sz="2400" b="1" dirty="0">
                <a:solidFill>
                  <a:schemeClr val="tx1"/>
                </a:solidFill>
              </a:rPr>
              <a:t>Teaching Earth science using the Cognitive Acceleration through Science (CASE) approach</a:t>
            </a:r>
          </a:p>
          <a:p>
            <a:pPr marL="342900" indent="-342900">
              <a:spcBef>
                <a:spcPts val="700"/>
              </a:spcBef>
              <a:buFont typeface="Arial" panose="020B0604020202020204" pitchFamily="34" charset="0"/>
              <a:buChar char="•"/>
              <a:defRPr/>
            </a:pPr>
            <a:r>
              <a:rPr lang="en-GB" sz="2400" dirty="0">
                <a:solidFill>
                  <a:schemeClr val="tx1"/>
                </a:solidFill>
              </a:rPr>
              <a:t>The activities in this workshop are keyed into the CASE approach – to develop thinking skills while teaching key Earth science material</a:t>
            </a:r>
          </a:p>
          <a:p>
            <a:pPr marL="342900" indent="-342900">
              <a:spcBef>
                <a:spcPts val="700"/>
              </a:spcBef>
              <a:buFont typeface="Arial" panose="020B0604020202020204" pitchFamily="34" charset="0"/>
              <a:buChar char="•"/>
              <a:defRPr/>
            </a:pPr>
            <a:r>
              <a:rPr lang="en-GB" sz="2400" dirty="0">
                <a:solidFill>
                  <a:schemeClr val="tx1"/>
                </a:solidFill>
              </a:rPr>
              <a:t>If you are unfamiliar with the case approach, you can access a video introduction at: </a:t>
            </a:r>
            <a:r>
              <a:rPr lang="en-GB" sz="2400" dirty="0">
                <a:solidFill>
                  <a:srgbClr val="0000FF"/>
                </a:solidFill>
                <a:hlinkClick r:id="rId3">
                  <a:extLst>
                    <a:ext uri="{A12FA001-AC4F-418D-AE19-62706E023703}">
                      <ahyp:hlinkClr xmlns:ahyp="http://schemas.microsoft.com/office/drawing/2018/hyperlinkcolor" val="tx"/>
                    </a:ext>
                  </a:extLst>
                </a:hlinkClick>
              </a:rPr>
              <a:t>https://www.earthlearningidea.com/Video/CASE.html</a:t>
            </a:r>
            <a:endParaRPr lang="en-GB" sz="2400" dirty="0">
              <a:solidFill>
                <a:srgbClr val="0000FF"/>
              </a:solidFill>
            </a:endParaRPr>
          </a:p>
          <a:p>
            <a:pPr marL="342900" indent="-342900">
              <a:spcBef>
                <a:spcPts val="700"/>
              </a:spcBef>
              <a:buFont typeface="Arial" panose="020B0604020202020204" pitchFamily="34" charset="0"/>
              <a:buChar char="•"/>
              <a:defRPr/>
            </a:pPr>
            <a:r>
              <a:rPr lang="en-GB" sz="2400" dirty="0">
                <a:solidFill>
                  <a:schemeClr val="tx1"/>
                </a:solidFill>
              </a:rPr>
              <a:t>An exemplar Earth science teaching activity with a question script using the CASE approach is at: </a:t>
            </a:r>
            <a:r>
              <a:rPr lang="en-GB" sz="2400" dirty="0">
                <a:solidFill>
                  <a:srgbClr val="0000FF"/>
                </a:solidFill>
                <a:hlinkClick r:id="rId4">
                  <a:extLst>
                    <a:ext uri="{A12FA001-AC4F-418D-AE19-62706E023703}">
                      <ahyp:hlinkClr xmlns:ahyp="http://schemas.microsoft.com/office/drawing/2018/hyperlinkcolor" val="tx"/>
                    </a:ext>
                  </a:extLst>
                </a:hlinkClick>
              </a:rPr>
              <a:t>https://www.earthlearningidea.com/Video/Atmosphere_ocean.html</a:t>
            </a:r>
            <a:endParaRPr lang="en-GB" sz="2400" dirty="0">
              <a:solidFill>
                <a:srgbClr val="0000FF"/>
              </a:solidFill>
            </a:endParaRPr>
          </a:p>
        </p:txBody>
      </p:sp>
      <p:sp>
        <p:nvSpPr>
          <p:cNvPr id="4" name="Title 1">
            <a:extLst>
              <a:ext uri="{FF2B5EF4-FFF2-40B4-BE49-F238E27FC236}">
                <a16:creationId xmlns:a16="http://schemas.microsoft.com/office/drawing/2014/main" id="{B96FE668-73D1-49C5-B47B-C898990EBE1F}"/>
              </a:ext>
            </a:extLst>
          </p:cNvPr>
          <p:cNvSpPr txBox="1">
            <a:spLocks/>
          </p:cNvSpPr>
          <p:nvPr/>
        </p:nvSpPr>
        <p:spPr>
          <a:xfrm>
            <a:off x="611560" y="260648"/>
            <a:ext cx="8136903" cy="72082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GB" sz="2800" b="1" kern="0" dirty="0"/>
              <a:t>Earthlearningidea</a:t>
            </a:r>
            <a:r>
              <a:rPr lang="en-GB" b="1" kern="0" dirty="0"/>
              <a:t> </a:t>
            </a:r>
            <a:r>
              <a:rPr lang="en-GB" sz="2400" b="1" kern="0" dirty="0"/>
              <a:t>online video workshops</a:t>
            </a:r>
          </a:p>
        </p:txBody>
      </p:sp>
    </p:spTree>
    <p:extLst>
      <p:ext uri="{BB962C8B-B14F-4D97-AF65-F5344CB8AC3E}">
        <p14:creationId xmlns:p14="http://schemas.microsoft.com/office/powerpoint/2010/main" val="2255195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219200" y="1154113"/>
            <a:ext cx="6600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GB" sz="2400" dirty="0"/>
              <a:t>From an orange to the whole Earth</a:t>
            </a:r>
          </a:p>
        </p:txBody>
      </p:sp>
      <p:sp>
        <p:nvSpPr>
          <p:cNvPr id="6" name="TextBox 6">
            <a:extLst>
              <a:ext uri="{FF2B5EF4-FFF2-40B4-BE49-F238E27FC236}">
                <a16:creationId xmlns:a16="http://schemas.microsoft.com/office/drawing/2014/main" id="{0CC637D6-46CA-454B-946A-C3356B0E9D39}"/>
              </a:ext>
            </a:extLst>
          </p:cNvPr>
          <p:cNvSpPr txBox="1">
            <a:spLocks noChangeArrowheads="1"/>
          </p:cNvSpPr>
          <p:nvPr/>
        </p:nvSpPr>
        <p:spPr bwMode="auto">
          <a:xfrm>
            <a:off x="827314" y="2029325"/>
            <a:ext cx="6600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Density of the Earth and its layers – the figures:</a:t>
            </a:r>
          </a:p>
        </p:txBody>
      </p:sp>
      <p:graphicFrame>
        <p:nvGraphicFramePr>
          <p:cNvPr id="3" name="Table 2">
            <a:extLst>
              <a:ext uri="{FF2B5EF4-FFF2-40B4-BE49-F238E27FC236}">
                <a16:creationId xmlns:a16="http://schemas.microsoft.com/office/drawing/2014/main" id="{1C5CC3C8-8E85-4BE3-BFD8-D941FCD10144}"/>
              </a:ext>
            </a:extLst>
          </p:cNvPr>
          <p:cNvGraphicFramePr>
            <a:graphicFrameLocks noGrp="1"/>
          </p:cNvGraphicFramePr>
          <p:nvPr>
            <p:extLst>
              <p:ext uri="{D42A27DB-BD31-4B8C-83A1-F6EECF244321}">
                <p14:modId xmlns:p14="http://schemas.microsoft.com/office/powerpoint/2010/main" val="1259067065"/>
              </p:ext>
            </p:extLst>
          </p:nvPr>
        </p:nvGraphicFramePr>
        <p:xfrm>
          <a:off x="1347287" y="2828904"/>
          <a:ext cx="6372862" cy="1905000"/>
        </p:xfrm>
        <a:graphic>
          <a:graphicData uri="http://schemas.openxmlformats.org/drawingml/2006/table">
            <a:tbl>
              <a:tblPr firstRow="1" firstCol="1" bandRow="1">
                <a:tableStyleId>{5C22544A-7EE6-4342-B048-85BDC9FD1C3A}</a:tableStyleId>
              </a:tblPr>
              <a:tblGrid>
                <a:gridCol w="2496343">
                  <a:extLst>
                    <a:ext uri="{9D8B030D-6E8A-4147-A177-3AD203B41FA5}">
                      <a16:colId xmlns:a16="http://schemas.microsoft.com/office/drawing/2014/main" val="939023480"/>
                    </a:ext>
                  </a:extLst>
                </a:gridCol>
                <a:gridCol w="3876519">
                  <a:extLst>
                    <a:ext uri="{9D8B030D-6E8A-4147-A177-3AD203B41FA5}">
                      <a16:colId xmlns:a16="http://schemas.microsoft.com/office/drawing/2014/main" val="2665223078"/>
                    </a:ext>
                  </a:extLst>
                </a:gridCol>
              </a:tblGrid>
              <a:tr h="0">
                <a:tc>
                  <a:txBody>
                    <a:bodyPr/>
                    <a:lstStyle/>
                    <a:p>
                      <a:pPr algn="ctr">
                        <a:spcAft>
                          <a:spcPts val="0"/>
                        </a:spcAft>
                      </a:pPr>
                      <a:r>
                        <a:rPr lang="en-GB" sz="2000">
                          <a:solidFill>
                            <a:schemeClr val="tx1"/>
                          </a:solidFill>
                          <a:effectLst/>
                        </a:rPr>
                        <a:t>Earth Layer</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2000">
                          <a:solidFill>
                            <a:schemeClr val="tx1"/>
                          </a:solidFill>
                          <a:effectLst/>
                        </a:rPr>
                        <a:t>Density, gcm</a:t>
                      </a:r>
                      <a:r>
                        <a:rPr lang="en-GB" sz="2000" baseline="30000">
                          <a:solidFill>
                            <a:schemeClr val="tx1"/>
                          </a:solidFill>
                          <a:effectLst/>
                        </a:rPr>
                        <a:t>-3</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7622710"/>
                  </a:ext>
                </a:extLst>
              </a:tr>
              <a:tr h="0">
                <a:tc>
                  <a:txBody>
                    <a:bodyPr/>
                    <a:lstStyle/>
                    <a:p>
                      <a:pPr>
                        <a:spcAft>
                          <a:spcPts val="0"/>
                        </a:spcAft>
                      </a:pPr>
                      <a:r>
                        <a:rPr lang="en-GB" sz="2000" b="0">
                          <a:solidFill>
                            <a:schemeClr val="tx1"/>
                          </a:solidFill>
                          <a:effectLst/>
                        </a:rPr>
                        <a:t>Crust</a:t>
                      </a:r>
                      <a:endParaRPr lang="en-GB" sz="2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2000" dirty="0">
                          <a:solidFill>
                            <a:schemeClr val="tx1"/>
                          </a:solidFill>
                          <a:effectLst/>
                        </a:rPr>
                        <a:t>2.7 (oceanic) – 2.9 (continental)</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1156028"/>
                  </a:ext>
                </a:extLst>
              </a:tr>
              <a:tr h="0">
                <a:tc>
                  <a:txBody>
                    <a:bodyPr/>
                    <a:lstStyle/>
                    <a:p>
                      <a:pPr>
                        <a:spcAft>
                          <a:spcPts val="0"/>
                        </a:spcAft>
                      </a:pPr>
                      <a:r>
                        <a:rPr lang="en-GB" sz="2000" b="0">
                          <a:solidFill>
                            <a:schemeClr val="tx1"/>
                          </a:solidFill>
                          <a:effectLst/>
                        </a:rPr>
                        <a:t>Mantle</a:t>
                      </a:r>
                      <a:endParaRPr lang="en-GB" sz="2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2000">
                          <a:solidFill>
                            <a:schemeClr val="tx1"/>
                          </a:solidFill>
                          <a:effectLst/>
                        </a:rPr>
                        <a:t>3.3 – 5.7</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706085"/>
                  </a:ext>
                </a:extLst>
              </a:tr>
              <a:tr h="0">
                <a:tc>
                  <a:txBody>
                    <a:bodyPr/>
                    <a:lstStyle/>
                    <a:p>
                      <a:pPr>
                        <a:spcAft>
                          <a:spcPts val="0"/>
                        </a:spcAft>
                      </a:pPr>
                      <a:r>
                        <a:rPr lang="en-GB" sz="2000" b="0">
                          <a:solidFill>
                            <a:schemeClr val="tx1"/>
                          </a:solidFill>
                          <a:effectLst/>
                        </a:rPr>
                        <a:t>Outer core</a:t>
                      </a:r>
                      <a:endParaRPr lang="en-GB" sz="2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2000">
                          <a:solidFill>
                            <a:schemeClr val="tx1"/>
                          </a:solidFill>
                          <a:effectLst/>
                        </a:rPr>
                        <a:t>9.9 – 12.2</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190071"/>
                  </a:ext>
                </a:extLst>
              </a:tr>
              <a:tr h="0">
                <a:tc>
                  <a:txBody>
                    <a:bodyPr/>
                    <a:lstStyle/>
                    <a:p>
                      <a:pPr>
                        <a:spcAft>
                          <a:spcPts val="0"/>
                        </a:spcAft>
                      </a:pPr>
                      <a:r>
                        <a:rPr lang="en-GB" sz="2000" b="0">
                          <a:solidFill>
                            <a:schemeClr val="tx1"/>
                          </a:solidFill>
                          <a:effectLst/>
                        </a:rPr>
                        <a:t>Inner core</a:t>
                      </a:r>
                      <a:endParaRPr lang="en-GB" sz="2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2000">
                          <a:solidFill>
                            <a:schemeClr val="tx1"/>
                          </a:solidFill>
                          <a:effectLst/>
                        </a:rPr>
                        <a:t>12.6 – 13.00</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2129088"/>
                  </a:ext>
                </a:extLst>
              </a:tr>
              <a:tr h="44450">
                <a:tc>
                  <a:txBody>
                    <a:bodyPr/>
                    <a:lstStyle/>
                    <a:p>
                      <a:pPr>
                        <a:spcAft>
                          <a:spcPts val="0"/>
                        </a:spcAft>
                      </a:pPr>
                      <a:r>
                        <a:rPr lang="en-GB" sz="500" b="0" dirty="0">
                          <a:solidFill>
                            <a:schemeClr val="tx1"/>
                          </a:solidFill>
                          <a:effectLst/>
                        </a:rPr>
                        <a:t> </a:t>
                      </a:r>
                      <a:endParaRPr lang="en-GB" sz="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500" dirty="0">
                          <a:solidFill>
                            <a:schemeClr val="tx1"/>
                          </a:solidFill>
                          <a:effectLst/>
                        </a:rPr>
                        <a:t> </a:t>
                      </a:r>
                      <a:endParaRPr lang="en-GB"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802097"/>
                  </a:ext>
                </a:extLst>
              </a:tr>
              <a:tr h="0">
                <a:tc>
                  <a:txBody>
                    <a:bodyPr/>
                    <a:lstStyle/>
                    <a:p>
                      <a:pPr>
                        <a:spcAft>
                          <a:spcPts val="0"/>
                        </a:spcAft>
                      </a:pPr>
                      <a:r>
                        <a:rPr lang="en-GB" sz="2000" b="0" dirty="0">
                          <a:solidFill>
                            <a:schemeClr val="tx1"/>
                          </a:solidFill>
                          <a:effectLst/>
                        </a:rPr>
                        <a:t>Whole Earth</a:t>
                      </a: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2000" dirty="0">
                          <a:solidFill>
                            <a:schemeClr val="tx1"/>
                          </a:solidFill>
                          <a:effectLst/>
                        </a:rPr>
                        <a:t>5.5</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5809870"/>
                  </a:ext>
                </a:extLst>
              </a:tr>
            </a:tbl>
          </a:graphicData>
        </a:graphic>
      </p:graphicFrame>
    </p:spTree>
    <p:extLst>
      <p:ext uri="{BB962C8B-B14F-4D97-AF65-F5344CB8AC3E}">
        <p14:creationId xmlns:p14="http://schemas.microsoft.com/office/powerpoint/2010/main" val="1382133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1576137" y="2293269"/>
            <a:ext cx="6352673" cy="98333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Earth’s structure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Rectangle 3">
            <a:extLst>
              <a:ext uri="{FF2B5EF4-FFF2-40B4-BE49-F238E27FC236}">
                <a16:creationId xmlns:a16="http://schemas.microsoft.com/office/drawing/2014/main" id="{9EBC0852-7489-446B-AD88-2D89E3A908A6}"/>
              </a:ext>
            </a:extLst>
          </p:cNvPr>
          <p:cNvSpPr/>
          <p:nvPr/>
        </p:nvSpPr>
        <p:spPr>
          <a:xfrm>
            <a:off x="302677" y="5979695"/>
            <a:ext cx="8985701"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5" name="Picture 4">
            <a:extLst>
              <a:ext uri="{FF2B5EF4-FFF2-40B4-BE49-F238E27FC236}">
                <a16:creationId xmlns:a16="http://schemas.microsoft.com/office/drawing/2014/main" id="{C8A221A9-A328-4B53-8970-1E7AD0843649}"/>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E2E829EF-1C75-4BE1-9E29-D1C5E0885B25}"/>
              </a:ext>
            </a:extLst>
          </p:cNvPr>
          <p:cNvSpPr txBox="1"/>
          <p:nvPr/>
        </p:nvSpPr>
        <p:spPr>
          <a:xfrm>
            <a:off x="2453640" y="3596640"/>
            <a:ext cx="5897880" cy="1200329"/>
          </a:xfrm>
          <a:prstGeom prst="rect">
            <a:avLst/>
          </a:prstGeom>
          <a:noFill/>
        </p:spPr>
        <p:txBody>
          <a:bodyPr wrap="square" rtlCol="0">
            <a:spAutoFit/>
          </a:bodyPr>
          <a:lstStyle/>
          <a:p>
            <a:pPr marL="441325" lvl="0" indent="-441325">
              <a:spcAft>
                <a:spcPts val="0"/>
              </a:spcAft>
              <a:buFont typeface="Symbol" panose="05050102010706020507" pitchFamily="18" charset="2"/>
              <a:buChar char=""/>
            </a:pPr>
            <a:r>
              <a:rPr lang="en-GB" sz="3600" b="1" dirty="0">
                <a:ea typeface="Calibri" panose="020F0502020204030204" pitchFamily="34" charset="0"/>
                <a:cs typeface="Times New Roman" panose="02020603050405020304" pitchFamily="18" charset="0"/>
              </a:rPr>
              <a:t>Earthquakes – the slinky simulation</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CCD10A9-AF30-4CFD-A27F-6D2110DB5FEE}"/>
              </a:ext>
            </a:extLst>
          </p:cNvPr>
          <p:cNvSpPr txBox="1"/>
          <p:nvPr/>
        </p:nvSpPr>
        <p:spPr>
          <a:xfrm>
            <a:off x="775504" y="5370652"/>
            <a:ext cx="7974957" cy="646331"/>
          </a:xfrm>
          <a:prstGeom prst="rect">
            <a:avLst/>
          </a:prstGeom>
          <a:noFill/>
        </p:spPr>
        <p:txBody>
          <a:bodyPr wrap="square" rtlCol="0">
            <a:spAutoFit/>
          </a:bodyPr>
          <a:lstStyle/>
          <a:p>
            <a:pPr algn="ctr"/>
            <a:r>
              <a:rPr lang="en-GB" dirty="0"/>
              <a:t>Go to: </a:t>
            </a:r>
            <a:r>
              <a:rPr lang="en-GB" dirty="0">
                <a:hlinkClick r:id="rId4"/>
              </a:rPr>
              <a:t>https://www.earthlearningidea.com/Video/V22_Slinky_simulation.html</a:t>
            </a:r>
            <a:r>
              <a:rPr lang="en-GB" dirty="0"/>
              <a:t> hyperlink</a:t>
            </a:r>
          </a:p>
        </p:txBody>
      </p:sp>
    </p:spTree>
    <p:extLst>
      <p:ext uri="{BB962C8B-B14F-4D97-AF65-F5344CB8AC3E}">
        <p14:creationId xmlns:p14="http://schemas.microsoft.com/office/powerpoint/2010/main" val="1714597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219200" y="1154113"/>
            <a:ext cx="66004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Earthquakes - the slinky simulation</a:t>
            </a:r>
          </a:p>
          <a:p>
            <a:pPr algn="ctr" eaLnBrk="1" hangingPunct="1"/>
            <a:r>
              <a:rPr lang="en-GB" sz="2400" dirty="0"/>
              <a:t>How earthquakes produce </a:t>
            </a:r>
            <a:r>
              <a:rPr lang="en-GB" sz="2400" b="1" dirty="0">
                <a:solidFill>
                  <a:srgbClr val="FF0000"/>
                </a:solidFill>
              </a:rPr>
              <a:t>P</a:t>
            </a:r>
            <a:r>
              <a:rPr lang="en-GB" sz="2400" dirty="0"/>
              <a:t>- and </a:t>
            </a:r>
            <a:r>
              <a:rPr lang="en-GB" sz="2400" b="1" dirty="0">
                <a:solidFill>
                  <a:srgbClr val="0070C0"/>
                </a:solidFill>
              </a:rPr>
              <a:t>S</a:t>
            </a:r>
            <a:r>
              <a:rPr lang="en-GB" sz="2400" dirty="0"/>
              <a:t>-waves</a:t>
            </a:r>
          </a:p>
          <a:p>
            <a:pPr algn="ctr" eaLnBrk="1" hangingPunct="1"/>
            <a:endParaRPr lang="en-GB" sz="2400" dirty="0"/>
          </a:p>
        </p:txBody>
      </p:sp>
      <p:pic>
        <p:nvPicPr>
          <p:cNvPr id="5" name="Picture 2" descr="DSC_001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l="16583" b="9029"/>
          <a:stretch>
            <a:fillRect/>
          </a:stretch>
        </p:blipFill>
        <p:spPr bwMode="auto">
          <a:xfrm>
            <a:off x="457201" y="2152647"/>
            <a:ext cx="4432300" cy="34559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DSC_0018"/>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r="4364" b="3841"/>
          <a:stretch>
            <a:fillRect/>
          </a:stretch>
        </p:blipFill>
        <p:spPr bwMode="auto">
          <a:xfrm>
            <a:off x="4119563" y="2887607"/>
            <a:ext cx="4535706" cy="3571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05263" y="6477804"/>
            <a:ext cx="800100" cy="246221"/>
          </a:xfrm>
          <a:prstGeom prst="rect">
            <a:avLst/>
          </a:prstGeom>
          <a:noFill/>
        </p:spPr>
        <p:txBody>
          <a:bodyPr wrap="square" rtlCol="0">
            <a:spAutoFit/>
          </a:bodyPr>
          <a:lstStyle/>
          <a:p>
            <a:r>
              <a:rPr lang="en-GB" sz="1000" dirty="0"/>
              <a:t>© ESEU</a:t>
            </a:r>
          </a:p>
        </p:txBody>
      </p:sp>
    </p:spTree>
    <p:extLst>
      <p:ext uri="{BB962C8B-B14F-4D97-AF65-F5344CB8AC3E}">
        <p14:creationId xmlns:p14="http://schemas.microsoft.com/office/powerpoint/2010/main" val="784865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219200" y="1154113"/>
            <a:ext cx="66004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Earthquakes - the slinky simulation</a:t>
            </a:r>
          </a:p>
          <a:p>
            <a:pPr algn="ctr" eaLnBrk="1" hangingPunct="1"/>
            <a:r>
              <a:rPr lang="en-GB" sz="2400" dirty="0"/>
              <a:t>How earthquakes produce </a:t>
            </a:r>
            <a:r>
              <a:rPr lang="en-GB" sz="2400" b="1" dirty="0">
                <a:solidFill>
                  <a:srgbClr val="FF0000"/>
                </a:solidFill>
              </a:rPr>
              <a:t>P</a:t>
            </a:r>
            <a:r>
              <a:rPr lang="en-GB" sz="2400" dirty="0"/>
              <a:t>- and </a:t>
            </a:r>
            <a:r>
              <a:rPr lang="en-GB" sz="2400" b="1" dirty="0">
                <a:solidFill>
                  <a:srgbClr val="0070C0"/>
                </a:solidFill>
              </a:rPr>
              <a:t>S</a:t>
            </a:r>
            <a:r>
              <a:rPr lang="en-GB" sz="2400" dirty="0"/>
              <a:t>-waves</a:t>
            </a:r>
          </a:p>
          <a:p>
            <a:pPr algn="ctr" eaLnBrk="1" hangingPunct="1"/>
            <a:endParaRPr lang="en-GB" sz="2400" dirty="0"/>
          </a:p>
        </p:txBody>
      </p:sp>
      <p:pic>
        <p:nvPicPr>
          <p:cNvPr id="5" name="Picture 4" descr="A person standing next to a brick wall&#10;&#10;Description automatically generated">
            <a:extLst>
              <a:ext uri="{FF2B5EF4-FFF2-40B4-BE49-F238E27FC236}">
                <a16:creationId xmlns:a16="http://schemas.microsoft.com/office/drawing/2014/main" id="{98A0199A-7331-4454-BAB6-5DADE571507C}"/>
              </a:ext>
            </a:extLst>
          </p:cNvPr>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4950" b="15283"/>
          <a:stretch/>
        </p:blipFill>
        <p:spPr bwMode="auto">
          <a:xfrm>
            <a:off x="697230" y="2100580"/>
            <a:ext cx="3097530" cy="3020060"/>
          </a:xfrm>
          <a:prstGeom prst="rect">
            <a:avLst/>
          </a:prstGeom>
          <a:ln>
            <a:solidFill>
              <a:schemeClr val="tx1"/>
            </a:solid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AC2A3F8-447F-4DE6-8062-D66A487B78B8}"/>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7311" b="10790"/>
          <a:stretch/>
        </p:blipFill>
        <p:spPr bwMode="auto">
          <a:xfrm>
            <a:off x="3461067" y="3543300"/>
            <a:ext cx="5332413" cy="300990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4437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4294967295"/>
          </p:nvPr>
        </p:nvSpPr>
        <p:spPr bwMode="auto">
          <a:xfrm>
            <a:off x="484188" y="1049338"/>
            <a:ext cx="8229600" cy="541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Seismic wave summary</a:t>
            </a:r>
          </a:p>
          <a:p>
            <a:pPr algn="ctr" eaLnBrk="1" hangingPunct="1">
              <a:buFontTx/>
              <a:buNone/>
            </a:pPr>
            <a:endParaRPr lang="en-GB" sz="2400" dirty="0"/>
          </a:p>
        </p:txBody>
      </p:sp>
      <p:graphicFrame>
        <p:nvGraphicFramePr>
          <p:cNvPr id="4" name="Table 3"/>
          <p:cNvGraphicFramePr>
            <a:graphicFrameLocks noGrp="1"/>
          </p:cNvGraphicFramePr>
          <p:nvPr>
            <p:extLst>
              <p:ext uri="{D42A27DB-BD31-4B8C-83A1-F6EECF244321}">
                <p14:modId xmlns:p14="http://schemas.microsoft.com/office/powerpoint/2010/main" val="3724938214"/>
              </p:ext>
            </p:extLst>
          </p:nvPr>
        </p:nvGraphicFramePr>
        <p:xfrm>
          <a:off x="1371918" y="1514600"/>
          <a:ext cx="6583362" cy="4047976"/>
        </p:xfrm>
        <a:graphic>
          <a:graphicData uri="http://schemas.openxmlformats.org/drawingml/2006/table">
            <a:tbl>
              <a:tblPr firstRow="1" bandRow="1">
                <a:tableStyleId>{5C22544A-7EE6-4342-B048-85BDC9FD1C3A}</a:tableStyleId>
              </a:tblPr>
              <a:tblGrid>
                <a:gridCol w="1953592">
                  <a:extLst>
                    <a:ext uri="{9D8B030D-6E8A-4147-A177-3AD203B41FA5}">
                      <a16:colId xmlns:a16="http://schemas.microsoft.com/office/drawing/2014/main" val="20000"/>
                    </a:ext>
                  </a:extLst>
                </a:gridCol>
                <a:gridCol w="2435316">
                  <a:extLst>
                    <a:ext uri="{9D8B030D-6E8A-4147-A177-3AD203B41FA5}">
                      <a16:colId xmlns:a16="http://schemas.microsoft.com/office/drawing/2014/main" val="20001"/>
                    </a:ext>
                  </a:extLst>
                </a:gridCol>
                <a:gridCol w="2194454">
                  <a:extLst>
                    <a:ext uri="{9D8B030D-6E8A-4147-A177-3AD203B41FA5}">
                      <a16:colId xmlns:a16="http://schemas.microsoft.com/office/drawing/2014/main" val="20002"/>
                    </a:ext>
                  </a:extLst>
                </a:gridCol>
              </a:tblGrid>
              <a:tr h="370792">
                <a:tc>
                  <a:txBody>
                    <a:bodyPr/>
                    <a:lstStyle/>
                    <a:p>
                      <a:r>
                        <a:rPr lang="en-GB" sz="1800" dirty="0">
                          <a:solidFill>
                            <a:schemeClr val="tx1"/>
                          </a:solidFill>
                        </a:rPr>
                        <a:t>Wave type</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rgbClr val="FF0000"/>
                          </a:solidFill>
                        </a:rPr>
                        <a:t>P</a:t>
                      </a:r>
                      <a:r>
                        <a:rPr lang="en-GB" sz="1800" dirty="0">
                          <a:solidFill>
                            <a:schemeClr val="tx1"/>
                          </a:solidFill>
                        </a:rPr>
                        <a:t>rimary wave</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rgbClr val="0070C0"/>
                          </a:solidFill>
                        </a:rPr>
                        <a:t>S</a:t>
                      </a:r>
                      <a:r>
                        <a:rPr lang="en-GB" sz="1800" dirty="0">
                          <a:solidFill>
                            <a:schemeClr val="tx1"/>
                          </a:solidFill>
                        </a:rPr>
                        <a:t>econdary wave</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914341">
                <a:tc>
                  <a:txBody>
                    <a:bodyPr/>
                    <a:lstStyle/>
                    <a:p>
                      <a:r>
                        <a:rPr lang="en-GB" sz="1800" dirty="0">
                          <a:solidFill>
                            <a:schemeClr val="tx1"/>
                          </a:solidFill>
                        </a:rPr>
                        <a:t>Name meaning</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fastest wave, so arrives first, called primary</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slower wave, arrives second, called secondary</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34020">
                <a:tc rowSpan="2">
                  <a:txBody>
                    <a:bodyPr/>
                    <a:lstStyle/>
                    <a:p>
                      <a:r>
                        <a:rPr lang="en-GB" sz="1800" dirty="0">
                          <a:solidFill>
                            <a:schemeClr val="tx1"/>
                          </a:solidFill>
                        </a:rPr>
                        <a:t>Other names</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longitudinal – travels by vibration</a:t>
                      </a:r>
                      <a:r>
                        <a:rPr lang="en-GB" sz="1800" baseline="0" dirty="0">
                          <a:solidFill>
                            <a:schemeClr val="tx1"/>
                          </a:solidFill>
                        </a:rPr>
                        <a:t> along the material</a:t>
                      </a:r>
                      <a:endParaRPr lang="en-GB" sz="1800" dirty="0">
                        <a:solidFill>
                          <a:schemeClr val="tx1"/>
                        </a:solidFill>
                      </a:endParaRP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transverse – travels by lateral movement</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07425">
                <a:tc v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800" dirty="0">
                          <a:solidFill>
                            <a:schemeClr val="tx1"/>
                          </a:solidFill>
                        </a:rPr>
                        <a:t>push/pull</a:t>
                      </a:r>
                      <a:r>
                        <a:rPr lang="en-GB" sz="1800" baseline="0" dirty="0">
                          <a:solidFill>
                            <a:schemeClr val="tx1"/>
                          </a:solidFill>
                        </a:rPr>
                        <a:t> wave; com</a:t>
                      </a:r>
                      <a:r>
                        <a:rPr lang="en-GB" sz="1800" b="0" baseline="0" dirty="0">
                          <a:solidFill>
                            <a:schemeClr val="tx1"/>
                          </a:solidFill>
                        </a:rPr>
                        <a:t>P</a:t>
                      </a:r>
                      <a:r>
                        <a:rPr lang="en-GB" sz="1800" baseline="0" dirty="0">
                          <a:solidFill>
                            <a:schemeClr val="tx1"/>
                          </a:solidFill>
                        </a:rPr>
                        <a:t>ressional wave</a:t>
                      </a:r>
                      <a:endParaRPr lang="en-GB" sz="1800" dirty="0">
                        <a:solidFill>
                          <a:schemeClr val="tx1"/>
                        </a:solidFill>
                      </a:endParaRP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shake wave; shear wave; sideways wave; slow wave</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14341">
                <a:tc>
                  <a:txBody>
                    <a:bodyPr/>
                    <a:lstStyle/>
                    <a:p>
                      <a:r>
                        <a:rPr lang="en-GB" sz="1800" dirty="0">
                          <a:solidFill>
                            <a:schemeClr val="tx1"/>
                          </a:solidFill>
                        </a:rPr>
                        <a:t>Transmission</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through</a:t>
                      </a:r>
                      <a:r>
                        <a:rPr lang="en-GB" sz="1800" baseline="0" dirty="0">
                          <a:solidFill>
                            <a:schemeClr val="tx1"/>
                          </a:solidFill>
                        </a:rPr>
                        <a:t> solids and fluids (liquids and gases)</a:t>
                      </a:r>
                      <a:endParaRPr lang="en-GB" sz="1800" dirty="0">
                        <a:solidFill>
                          <a:schemeClr val="tx1"/>
                        </a:solidFill>
                      </a:endParaRP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through solids only</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53276" name="TextBox 4"/>
          <p:cNvSpPr txBox="1">
            <a:spLocks noChangeArrowheads="1"/>
          </p:cNvSpPr>
          <p:nvPr/>
        </p:nvSpPr>
        <p:spPr bwMode="auto">
          <a:xfrm>
            <a:off x="1363980" y="5790720"/>
            <a:ext cx="6572250" cy="646112"/>
          </a:xfrm>
          <a:prstGeom prst="rect">
            <a:avLst/>
          </a:prstGeom>
          <a:noFill/>
          <a:ln w="2857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dirty="0"/>
              <a:t>Earthquake damage is caused mainly by seismic </a:t>
            </a:r>
            <a:r>
              <a:rPr lang="en-GB" b="1" dirty="0"/>
              <a:t>surface  waves</a:t>
            </a:r>
            <a:r>
              <a:rPr lang="en-GB" dirty="0"/>
              <a:t>, and not by primary or secondary waves</a:t>
            </a:r>
          </a:p>
        </p:txBody>
      </p:sp>
    </p:spTree>
    <p:extLst>
      <p:ext uri="{BB962C8B-B14F-4D97-AF65-F5344CB8AC3E}">
        <p14:creationId xmlns:p14="http://schemas.microsoft.com/office/powerpoint/2010/main" val="2508215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1576137" y="2293269"/>
            <a:ext cx="6352673" cy="98333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Earth’s structure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Rectangle 3">
            <a:extLst>
              <a:ext uri="{FF2B5EF4-FFF2-40B4-BE49-F238E27FC236}">
                <a16:creationId xmlns:a16="http://schemas.microsoft.com/office/drawing/2014/main" id="{9EBC0852-7489-446B-AD88-2D89E3A908A6}"/>
              </a:ext>
            </a:extLst>
          </p:cNvPr>
          <p:cNvSpPr/>
          <p:nvPr/>
        </p:nvSpPr>
        <p:spPr>
          <a:xfrm>
            <a:off x="302677" y="5979695"/>
            <a:ext cx="8985701"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5" name="Picture 4">
            <a:extLst>
              <a:ext uri="{FF2B5EF4-FFF2-40B4-BE49-F238E27FC236}">
                <a16:creationId xmlns:a16="http://schemas.microsoft.com/office/drawing/2014/main" id="{C8A221A9-A328-4B53-8970-1E7AD0843649}"/>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E2E829EF-1C75-4BE1-9E29-D1C5E0885B25}"/>
              </a:ext>
            </a:extLst>
          </p:cNvPr>
          <p:cNvSpPr txBox="1"/>
          <p:nvPr/>
        </p:nvSpPr>
        <p:spPr>
          <a:xfrm>
            <a:off x="2682240" y="3581400"/>
            <a:ext cx="4907280" cy="1200329"/>
          </a:xfrm>
          <a:prstGeom prst="rect">
            <a:avLst/>
          </a:prstGeom>
          <a:noFill/>
        </p:spPr>
        <p:txBody>
          <a:bodyPr wrap="square" rtlCol="0">
            <a:spAutoFit/>
          </a:bodyPr>
          <a:lstStyle/>
          <a:p>
            <a:pPr marL="441325" lvl="0" indent="-441325">
              <a:spcAft>
                <a:spcPts val="0"/>
              </a:spcAft>
              <a:buFont typeface="Symbol" panose="05050102010706020507" pitchFamily="18" charset="2"/>
              <a:buChar char=""/>
            </a:pPr>
            <a:r>
              <a:rPr lang="en-GB" sz="3600" b="1" dirty="0">
                <a:ea typeface="Calibri" panose="020F0502020204030204" pitchFamily="34" charset="0"/>
                <a:cs typeface="Times New Roman" panose="02020603050405020304" pitchFamily="18" charset="0"/>
              </a:rPr>
              <a:t>Wave motion – pupil molecules</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551FD1F-CD3D-4639-99CE-59E67691009F}"/>
              </a:ext>
            </a:extLst>
          </p:cNvPr>
          <p:cNvSpPr txBox="1"/>
          <p:nvPr/>
        </p:nvSpPr>
        <p:spPr>
          <a:xfrm>
            <a:off x="394138" y="5370652"/>
            <a:ext cx="8749862" cy="369332"/>
          </a:xfrm>
          <a:prstGeom prst="rect">
            <a:avLst/>
          </a:prstGeom>
          <a:noFill/>
        </p:spPr>
        <p:txBody>
          <a:bodyPr wrap="square" rtlCol="0">
            <a:spAutoFit/>
          </a:bodyPr>
          <a:lstStyle/>
          <a:p>
            <a:pPr algn="ctr"/>
            <a:r>
              <a:rPr lang="en-GB" dirty="0"/>
              <a:t>Go to: </a:t>
            </a:r>
            <a:r>
              <a:rPr lang="en-GB" dirty="0">
                <a:hlinkClick r:id="rId4"/>
              </a:rPr>
              <a:t>https://www.earthlearningidea.com/Video/V22_Pupil_molecules.html</a:t>
            </a:r>
            <a:r>
              <a:rPr lang="en-GB" dirty="0"/>
              <a:t> hyperlink</a:t>
            </a:r>
          </a:p>
        </p:txBody>
      </p:sp>
    </p:spTree>
    <p:extLst>
      <p:ext uri="{BB962C8B-B14F-4D97-AF65-F5344CB8AC3E}">
        <p14:creationId xmlns:p14="http://schemas.microsoft.com/office/powerpoint/2010/main" val="176799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219200" y="1154113"/>
            <a:ext cx="66004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Wave motion – pupil molecules</a:t>
            </a:r>
          </a:p>
          <a:p>
            <a:pPr algn="ctr" eaLnBrk="1" hangingPunct="1"/>
            <a:r>
              <a:rPr lang="en-GB" sz="2400" dirty="0"/>
              <a:t>How </a:t>
            </a:r>
            <a:r>
              <a:rPr lang="en-GB" sz="2400" b="1" dirty="0">
                <a:solidFill>
                  <a:srgbClr val="FF0000"/>
                </a:solidFill>
              </a:rPr>
              <a:t>P</a:t>
            </a:r>
            <a:r>
              <a:rPr lang="en-GB" sz="2400" dirty="0"/>
              <a:t>- and </a:t>
            </a:r>
            <a:r>
              <a:rPr lang="en-GB" sz="2400" b="1" dirty="0">
                <a:solidFill>
                  <a:srgbClr val="0070C0"/>
                </a:solidFill>
              </a:rPr>
              <a:t>S</a:t>
            </a:r>
            <a:r>
              <a:rPr lang="en-GB" sz="2400" dirty="0"/>
              <a:t>-waves are transmitted</a:t>
            </a:r>
            <a:endParaRPr lang="en-GB" sz="2400" i="1" dirty="0"/>
          </a:p>
          <a:p>
            <a:pPr algn="ctr" eaLnBrk="1" hangingPunct="1"/>
            <a:endParaRPr lang="en-GB" sz="2400" dirty="0"/>
          </a:p>
        </p:txBody>
      </p:sp>
      <p:pic>
        <p:nvPicPr>
          <p:cNvPr id="5" name="Picture 5" descr="DSC_002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584" b="11327"/>
          <a:stretch>
            <a:fillRect/>
          </a:stretch>
        </p:blipFill>
        <p:spPr bwMode="auto">
          <a:xfrm>
            <a:off x="1518695" y="2096814"/>
            <a:ext cx="6001505" cy="4183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84093" y="6367442"/>
            <a:ext cx="800100" cy="246221"/>
          </a:xfrm>
          <a:prstGeom prst="rect">
            <a:avLst/>
          </a:prstGeom>
          <a:noFill/>
        </p:spPr>
        <p:txBody>
          <a:bodyPr wrap="square" rtlCol="0">
            <a:spAutoFit/>
          </a:bodyPr>
          <a:lstStyle/>
          <a:p>
            <a:r>
              <a:rPr lang="en-GB" sz="1000" dirty="0"/>
              <a:t>© ESEU</a:t>
            </a:r>
          </a:p>
        </p:txBody>
      </p:sp>
    </p:spTree>
    <p:extLst>
      <p:ext uri="{BB962C8B-B14F-4D97-AF65-F5344CB8AC3E}">
        <p14:creationId xmlns:p14="http://schemas.microsoft.com/office/powerpoint/2010/main" val="1913493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30711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latin typeface="Calibri" panose="020F0502020204030204" pitchFamily="34" charset="0"/>
                <a:ea typeface="Calibri" panose="020F0502020204030204" pitchFamily="34" charset="0"/>
                <a:cs typeface="Times New Roman" panose="02020603050405020304" pitchFamily="18" charset="0"/>
              </a:rPr>
              <a:t>Earth’s structure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20842" y="5979695"/>
            <a:ext cx="8919414"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52863" y="3862137"/>
            <a:ext cx="6930190"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The seismic evidence</a:t>
            </a:r>
          </a:p>
        </p:txBody>
      </p:sp>
      <p:sp>
        <p:nvSpPr>
          <p:cNvPr id="7" name="TextBox 6">
            <a:extLst>
              <a:ext uri="{FF2B5EF4-FFF2-40B4-BE49-F238E27FC236}">
                <a16:creationId xmlns:a16="http://schemas.microsoft.com/office/drawing/2014/main" id="{39810B38-422B-489E-A254-E3C6C77A3739}"/>
              </a:ext>
            </a:extLst>
          </p:cNvPr>
          <p:cNvSpPr txBox="1"/>
          <p:nvPr/>
        </p:nvSpPr>
        <p:spPr>
          <a:xfrm>
            <a:off x="545432" y="5370652"/>
            <a:ext cx="8357936" cy="646331"/>
          </a:xfrm>
          <a:prstGeom prst="rect">
            <a:avLst/>
          </a:prstGeom>
          <a:noFill/>
        </p:spPr>
        <p:txBody>
          <a:bodyPr wrap="square" rtlCol="0">
            <a:spAutoFit/>
          </a:bodyPr>
          <a:lstStyle/>
          <a:p>
            <a:pPr algn="ctr"/>
            <a:r>
              <a:rPr lang="en-GB" dirty="0"/>
              <a:t>Go to: </a:t>
            </a:r>
            <a:r>
              <a:rPr lang="en-GB" dirty="0">
                <a:hlinkClick r:id="rId3"/>
              </a:rPr>
              <a:t>https://www.earthlearningidea.com/Video/V26_Seismic_evidence.html</a:t>
            </a:r>
            <a:r>
              <a:rPr lang="en-GB" dirty="0"/>
              <a:t> hyperlink</a:t>
            </a:r>
          </a:p>
        </p:txBody>
      </p:sp>
    </p:spTree>
    <p:extLst>
      <p:ext uri="{BB962C8B-B14F-4D97-AF65-F5344CB8AC3E}">
        <p14:creationId xmlns:p14="http://schemas.microsoft.com/office/powerpoint/2010/main" val="2109205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4294967295"/>
          </p:nvPr>
        </p:nvSpPr>
        <p:spPr bwMode="auto">
          <a:xfrm>
            <a:off x="554182" y="1412443"/>
            <a:ext cx="5541818" cy="51823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sz="2400" b="1" dirty="0"/>
              <a:t>Seismic evidence</a:t>
            </a:r>
          </a:p>
          <a:p>
            <a:pPr eaLnBrk="1" hangingPunct="1"/>
            <a:r>
              <a:rPr lang="en-GB" sz="2400" dirty="0"/>
              <a:t>Seismic waves are shock waves that pass through and around the Earth</a:t>
            </a:r>
          </a:p>
          <a:p>
            <a:pPr eaLnBrk="1" hangingPunct="1"/>
            <a:r>
              <a:rPr lang="en-GB" sz="2400" dirty="0"/>
              <a:t>Seismic waves are generated naturally by earthquakes</a:t>
            </a:r>
          </a:p>
          <a:p>
            <a:pPr eaLnBrk="1" hangingPunct="1"/>
            <a:r>
              <a:rPr lang="en-GB" sz="2400" dirty="0"/>
              <a:t>There are three main types:</a:t>
            </a:r>
          </a:p>
          <a:p>
            <a:pPr lvl="1" eaLnBrk="1" hangingPunct="1">
              <a:buFont typeface="Courier New" panose="02070309020205020404" pitchFamily="49" charset="0"/>
              <a:buChar char="o"/>
            </a:pPr>
            <a:r>
              <a:rPr lang="en-GB" sz="2000" dirty="0"/>
              <a:t>P-waves – travel through solids and fluids (liquids and gases); pass through the Earth</a:t>
            </a:r>
          </a:p>
          <a:p>
            <a:pPr lvl="1" eaLnBrk="1" hangingPunct="1">
              <a:buFont typeface="Courier New" panose="02070309020205020404" pitchFamily="49" charset="0"/>
              <a:buChar char="o"/>
            </a:pPr>
            <a:r>
              <a:rPr lang="en-GB" sz="2000" dirty="0"/>
              <a:t>S-waves – travel only through solids (not fluids); pass through the Earth</a:t>
            </a:r>
          </a:p>
          <a:p>
            <a:pPr lvl="1" eaLnBrk="1" hangingPunct="1">
              <a:buFont typeface="Courier New" panose="02070309020205020404" pitchFamily="49" charset="0"/>
              <a:buChar char="o"/>
            </a:pPr>
            <a:r>
              <a:rPr lang="en-GB" sz="2000" dirty="0"/>
              <a:t>Surface waves – formed when P- and S-waves reach the Earth’s surface; these cause most damage</a:t>
            </a:r>
          </a:p>
          <a:p>
            <a:pPr eaLnBrk="1" hangingPunct="1"/>
            <a:endParaRPr lang="en-GB" sz="2400" dirty="0"/>
          </a:p>
        </p:txBody>
      </p:sp>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24951" y="1586518"/>
            <a:ext cx="2793480" cy="41076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842697" y="5719936"/>
            <a:ext cx="3425992" cy="338554"/>
          </a:xfrm>
          <a:prstGeom prst="rect">
            <a:avLst/>
          </a:prstGeom>
        </p:spPr>
        <p:txBody>
          <a:bodyPr wrap="square">
            <a:spAutoFit/>
          </a:bodyPr>
          <a:lstStyle/>
          <a:p>
            <a:pPr algn="ctr"/>
            <a:r>
              <a:rPr lang="en-GB" sz="800" b="1" dirty="0"/>
              <a:t>The Structure of the Earth – from the seismic evidence – reproduced with kind permission of USGS, redrawn by ESEU</a:t>
            </a:r>
            <a:endParaRPr lang="en-GB" sz="800" dirty="0"/>
          </a:p>
        </p:txBody>
      </p:sp>
      <p:sp>
        <p:nvSpPr>
          <p:cNvPr id="6" name="Freeform: Shape 5">
            <a:extLst>
              <a:ext uri="{FF2B5EF4-FFF2-40B4-BE49-F238E27FC236}">
                <a16:creationId xmlns:a16="http://schemas.microsoft.com/office/drawing/2014/main" id="{0CFAD7D8-2DA0-4908-A1D3-8AA3A35041C8}"/>
              </a:ext>
            </a:extLst>
          </p:cNvPr>
          <p:cNvSpPr/>
          <p:nvPr/>
        </p:nvSpPr>
        <p:spPr>
          <a:xfrm rot="21434449">
            <a:off x="8104909" y="2771663"/>
            <a:ext cx="528340" cy="257286"/>
          </a:xfrm>
          <a:custGeom>
            <a:avLst/>
            <a:gdLst>
              <a:gd name="connsiteX0" fmla="*/ 611972 w 611972"/>
              <a:gd name="connsiteY0" fmla="*/ 0 h 327334"/>
              <a:gd name="connsiteX1" fmla="*/ 81833 w 611972"/>
              <a:gd name="connsiteY1" fmla="*/ 149435 h 327334"/>
              <a:gd name="connsiteX2" fmla="*/ 0 w 611972"/>
              <a:gd name="connsiteY2" fmla="*/ 327334 h 327334"/>
              <a:gd name="connsiteX3" fmla="*/ 526580 w 611972"/>
              <a:gd name="connsiteY3" fmla="*/ 181457 h 327334"/>
              <a:gd name="connsiteX4" fmla="*/ 611972 w 611972"/>
              <a:gd name="connsiteY4" fmla="*/ 0 h 32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972" h="327334">
                <a:moveTo>
                  <a:pt x="611972" y="0"/>
                </a:moveTo>
                <a:lnTo>
                  <a:pt x="81833" y="149435"/>
                </a:lnTo>
                <a:lnTo>
                  <a:pt x="0" y="327334"/>
                </a:lnTo>
                <a:lnTo>
                  <a:pt x="526580" y="181457"/>
                </a:lnTo>
                <a:lnTo>
                  <a:pt x="611972" y="0"/>
                </a:lnTo>
                <a:close/>
              </a:path>
            </a:pathLst>
          </a:custGeom>
          <a:solidFill>
            <a:srgbClr val="D2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B5B97614-1898-4ED5-BC53-D86B9A123356}"/>
              </a:ext>
            </a:extLst>
          </p:cNvPr>
          <p:cNvPicPr>
            <a:picLocks noChangeAspect="1"/>
          </p:cNvPicPr>
          <p:nvPr/>
        </p:nvPicPr>
        <p:blipFill>
          <a:blip r:embed="rId4"/>
          <a:stretch>
            <a:fillRect/>
          </a:stretch>
        </p:blipFill>
        <p:spPr>
          <a:xfrm rot="21355398">
            <a:off x="8149375" y="2805136"/>
            <a:ext cx="418685" cy="200620"/>
          </a:xfrm>
          <a:prstGeom prst="rect">
            <a:avLst/>
          </a:prstGeom>
        </p:spPr>
      </p:pic>
    </p:spTree>
    <p:extLst>
      <p:ext uri="{BB962C8B-B14F-4D97-AF65-F5344CB8AC3E}">
        <p14:creationId xmlns:p14="http://schemas.microsoft.com/office/powerpoint/2010/main" val="2395726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p:cNvSpPr>
          <p:nvPr/>
        </p:nvSpPr>
        <p:spPr bwMode="auto">
          <a:xfrm>
            <a:off x="701675" y="1065213"/>
            <a:ext cx="799898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GB" sz="2400" dirty="0"/>
              <a:t>Velocities of P- and S-waves as they travel into the Earth</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45" t="5177" r="719" b="10671"/>
          <a:stretch/>
        </p:blipFill>
        <p:spPr>
          <a:xfrm>
            <a:off x="1136073" y="1593273"/>
            <a:ext cx="7259781" cy="4378036"/>
          </a:xfrm>
          <a:prstGeom prst="rect">
            <a:avLst/>
          </a:prstGeom>
          <a:ln>
            <a:solidFill>
              <a:schemeClr val="tx1"/>
            </a:solidFill>
          </a:ln>
        </p:spPr>
      </p:pic>
      <p:sp>
        <p:nvSpPr>
          <p:cNvPr id="2" name="Rectangle 1"/>
          <p:cNvSpPr/>
          <p:nvPr/>
        </p:nvSpPr>
        <p:spPr>
          <a:xfrm>
            <a:off x="2262403" y="5956472"/>
            <a:ext cx="4800600" cy="215444"/>
          </a:xfrm>
          <a:prstGeom prst="rect">
            <a:avLst/>
          </a:prstGeom>
        </p:spPr>
        <p:txBody>
          <a:bodyPr wrap="square">
            <a:spAutoFit/>
          </a:bodyPr>
          <a:lstStyle/>
          <a:p>
            <a:r>
              <a:rPr lang="en-GB" sz="800" b="1" dirty="0"/>
              <a:t>Graph of 'Velocities of P and S waves as they travel into the Earth </a:t>
            </a:r>
            <a:r>
              <a:rPr lang="en-US" sz="800" b="1" dirty="0"/>
              <a:t>© ESTA, redrawn by ESEU</a:t>
            </a:r>
            <a:endParaRPr lang="en-GB" sz="800" dirty="0"/>
          </a:p>
        </p:txBody>
      </p:sp>
      <p:sp>
        <p:nvSpPr>
          <p:cNvPr id="4" name="Rectangle 3">
            <a:extLst>
              <a:ext uri="{FF2B5EF4-FFF2-40B4-BE49-F238E27FC236}">
                <a16:creationId xmlns:a16="http://schemas.microsoft.com/office/drawing/2014/main" id="{6C2F6454-EB44-488B-A1B2-55DFFED81FDE}"/>
              </a:ext>
            </a:extLst>
          </p:cNvPr>
          <p:cNvSpPr/>
          <p:nvPr/>
        </p:nvSpPr>
        <p:spPr>
          <a:xfrm>
            <a:off x="554182" y="6150114"/>
            <a:ext cx="7952509" cy="707886"/>
          </a:xfrm>
          <a:prstGeom prst="rect">
            <a:avLst/>
          </a:prstGeom>
        </p:spPr>
        <p:txBody>
          <a:bodyPr wrap="square">
            <a:spAutoFit/>
          </a:bodyPr>
          <a:lstStyle/>
          <a:p>
            <a:pPr marL="360363" lvl="1" indent="-360363" defTabSz="900113" eaLnBrk="1" hangingPunct="1">
              <a:buFont typeface="Courier New" panose="02070309020205020404" pitchFamily="49" charset="0"/>
              <a:buChar char="o"/>
            </a:pPr>
            <a:r>
              <a:rPr lang="en-GB" sz="2000" dirty="0"/>
              <a:t>P-waves – travel through solids and fluids (liquids and gases); </a:t>
            </a:r>
          </a:p>
          <a:p>
            <a:pPr marL="360363" lvl="1" indent="-360363" defTabSz="900113" eaLnBrk="1" hangingPunct="1">
              <a:buFont typeface="Courier New" panose="02070309020205020404" pitchFamily="49" charset="0"/>
              <a:buChar char="o"/>
            </a:pPr>
            <a:r>
              <a:rPr lang="en-GB" sz="2000" dirty="0"/>
              <a:t>S-waves – travel only through solids (not fluids); </a:t>
            </a:r>
          </a:p>
        </p:txBody>
      </p:sp>
    </p:spTree>
    <p:extLst>
      <p:ext uri="{BB962C8B-B14F-4D97-AF65-F5344CB8AC3E}">
        <p14:creationId xmlns:p14="http://schemas.microsoft.com/office/powerpoint/2010/main" val="238672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3567-1DFC-401E-BEC5-122CEB79B98D}"/>
              </a:ext>
            </a:extLst>
          </p:cNvPr>
          <p:cNvSpPr>
            <a:spLocks noGrp="1"/>
          </p:cNvSpPr>
          <p:nvPr>
            <p:ph type="title"/>
          </p:nvPr>
        </p:nvSpPr>
        <p:spPr>
          <a:xfrm>
            <a:off x="611560" y="260648"/>
            <a:ext cx="8136903" cy="720824"/>
          </a:xfrm>
        </p:spPr>
        <p:txBody>
          <a:bodyPr/>
          <a:lstStyle/>
          <a:p>
            <a:pPr algn="ctr"/>
            <a:r>
              <a:rPr lang="en-GB" sz="2800" b="1" dirty="0"/>
              <a:t>Earthlearningidea</a:t>
            </a:r>
            <a:r>
              <a:rPr lang="en-GB" b="1" dirty="0"/>
              <a:t> </a:t>
            </a:r>
            <a:r>
              <a:rPr lang="en-GB" sz="2400" b="1" dirty="0"/>
              <a:t>online video workshops</a:t>
            </a:r>
          </a:p>
        </p:txBody>
      </p:sp>
      <p:sp>
        <p:nvSpPr>
          <p:cNvPr id="3" name="Content Placeholder 2">
            <a:extLst>
              <a:ext uri="{FF2B5EF4-FFF2-40B4-BE49-F238E27FC236}">
                <a16:creationId xmlns:a16="http://schemas.microsoft.com/office/drawing/2014/main" id="{4541476B-FDF2-4BDB-BF2D-9FA0E8704A35}"/>
              </a:ext>
            </a:extLst>
          </p:cNvPr>
          <p:cNvSpPr>
            <a:spLocks noGrp="1"/>
          </p:cNvSpPr>
          <p:nvPr>
            <p:ph idx="1"/>
          </p:nvPr>
        </p:nvSpPr>
        <p:spPr>
          <a:xfrm>
            <a:off x="683568" y="1124744"/>
            <a:ext cx="8208912" cy="5472608"/>
          </a:xfrm>
        </p:spPr>
        <p:txBody>
          <a:bodyPr/>
          <a:lstStyle/>
          <a:p>
            <a:pPr marL="0" indent="0">
              <a:buNone/>
            </a:pPr>
            <a:r>
              <a:rPr lang="en-GB" sz="2400" b="1" dirty="0"/>
              <a:t>Running Earthlearningidea online video workshops</a:t>
            </a:r>
          </a:p>
          <a:p>
            <a:r>
              <a:rPr lang="en-GB" sz="2400" dirty="0"/>
              <a:t>Each workshop is led by a PowerPoint presentation</a:t>
            </a:r>
          </a:p>
          <a:p>
            <a:r>
              <a:rPr lang="en-GB" sz="2400" dirty="0"/>
              <a:t>Launch the PowerPoint</a:t>
            </a:r>
          </a:p>
          <a:p>
            <a:r>
              <a:rPr lang="en-GB" sz="2400" dirty="0"/>
              <a:t>Some slides contain hyperlinks to MP4 video files</a:t>
            </a:r>
          </a:p>
          <a:p>
            <a:r>
              <a:rPr lang="en-GB" sz="2400" dirty="0"/>
              <a:t>Run the hyperlinked files and then return to the PowerPoint, flick through any slides you have already seen, and continue</a:t>
            </a:r>
          </a:p>
          <a:p>
            <a:r>
              <a:rPr lang="en-GB" sz="2400" dirty="0"/>
              <a:t>The workshop is presented in this way so that the workshop itself, or individual videos, can be used in classroom teaching</a:t>
            </a:r>
          </a:p>
        </p:txBody>
      </p:sp>
    </p:spTree>
    <p:extLst>
      <p:ext uri="{BB962C8B-B14F-4D97-AF65-F5344CB8AC3E}">
        <p14:creationId xmlns:p14="http://schemas.microsoft.com/office/powerpoint/2010/main" val="1417491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7"/>
          <p:cNvGrpSpPr>
            <a:grpSpLocks/>
          </p:cNvGrpSpPr>
          <p:nvPr/>
        </p:nvGrpSpPr>
        <p:grpSpPr bwMode="auto">
          <a:xfrm>
            <a:off x="900113" y="1577975"/>
            <a:ext cx="7559675" cy="4856162"/>
            <a:chOff x="515" y="1054"/>
            <a:chExt cx="4762" cy="3116"/>
          </a:xfrm>
        </p:grpSpPr>
        <p:pic>
          <p:nvPicPr>
            <p:cNvPr id="57348" name="Picture 5" descr="05_earth_internal_structure"/>
            <p:cNvPicPr>
              <a:picLocks noChangeAspect="1" noChangeArrowheads="1"/>
            </p:cNvPicPr>
            <p:nvPr/>
          </p:nvPicPr>
          <p:blipFill>
            <a:blip r:embed="rId3" cstate="print">
              <a:extLst>
                <a:ext uri="{28A0092B-C50C-407E-A947-70E740481C1C}">
                  <a14:useLocalDpi xmlns:a14="http://schemas.microsoft.com/office/drawing/2010/main" val="0"/>
                </a:ext>
              </a:extLst>
            </a:blip>
            <a:srcRect l="13731" t="16219" b="3946"/>
            <a:stretch>
              <a:fillRect/>
            </a:stretch>
          </p:blipFill>
          <p:spPr bwMode="auto">
            <a:xfrm>
              <a:off x="515" y="1054"/>
              <a:ext cx="4762" cy="31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9" name="TextBox 3"/>
            <p:cNvSpPr txBox="1">
              <a:spLocks noChangeArrowheads="1"/>
            </p:cNvSpPr>
            <p:nvPr/>
          </p:nvSpPr>
          <p:spPr bwMode="auto">
            <a:xfrm>
              <a:off x="849" y="1054"/>
              <a:ext cx="144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400" dirty="0"/>
                <a:t>crust average 15 km thick</a:t>
              </a:r>
            </a:p>
          </p:txBody>
        </p:sp>
      </p:grpSp>
      <p:sp>
        <p:nvSpPr>
          <p:cNvPr id="57347" name="Content Placeholder 2"/>
          <p:cNvSpPr>
            <a:spLocks/>
          </p:cNvSpPr>
          <p:nvPr/>
        </p:nvSpPr>
        <p:spPr bwMode="auto">
          <a:xfrm>
            <a:off x="703263" y="1038225"/>
            <a:ext cx="7756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GB" sz="2400" dirty="0"/>
              <a:t>The structure of the Earth – from the seismic evidence</a:t>
            </a:r>
          </a:p>
        </p:txBody>
      </p:sp>
      <p:sp>
        <p:nvSpPr>
          <p:cNvPr id="2" name="Rectangle 1"/>
          <p:cNvSpPr/>
          <p:nvPr/>
        </p:nvSpPr>
        <p:spPr>
          <a:xfrm>
            <a:off x="2285665" y="6452685"/>
            <a:ext cx="5053263" cy="215444"/>
          </a:xfrm>
          <a:prstGeom prst="rect">
            <a:avLst/>
          </a:prstGeom>
        </p:spPr>
        <p:txBody>
          <a:bodyPr wrap="square">
            <a:spAutoFit/>
          </a:bodyPr>
          <a:lstStyle/>
          <a:p>
            <a:r>
              <a:rPr lang="en-US" sz="800" b="1" dirty="0"/>
              <a:t>The Internal structure of the Earth - reproduced with kind permission of USGS, redrawn by ESEU</a:t>
            </a:r>
            <a:endParaRPr lang="en-GB" sz="800" dirty="0"/>
          </a:p>
        </p:txBody>
      </p:sp>
      <p:sp>
        <p:nvSpPr>
          <p:cNvPr id="4" name="Freeform: Shape 3">
            <a:extLst>
              <a:ext uri="{FF2B5EF4-FFF2-40B4-BE49-F238E27FC236}">
                <a16:creationId xmlns:a16="http://schemas.microsoft.com/office/drawing/2014/main" id="{0831A02E-FF0A-4ABD-BC2E-03233D8EE480}"/>
              </a:ext>
            </a:extLst>
          </p:cNvPr>
          <p:cNvSpPr/>
          <p:nvPr/>
        </p:nvSpPr>
        <p:spPr>
          <a:xfrm>
            <a:off x="6447054" y="2771664"/>
            <a:ext cx="611972" cy="327334"/>
          </a:xfrm>
          <a:custGeom>
            <a:avLst/>
            <a:gdLst>
              <a:gd name="connsiteX0" fmla="*/ 611972 w 611972"/>
              <a:gd name="connsiteY0" fmla="*/ 0 h 327334"/>
              <a:gd name="connsiteX1" fmla="*/ 81833 w 611972"/>
              <a:gd name="connsiteY1" fmla="*/ 149435 h 327334"/>
              <a:gd name="connsiteX2" fmla="*/ 0 w 611972"/>
              <a:gd name="connsiteY2" fmla="*/ 327334 h 327334"/>
              <a:gd name="connsiteX3" fmla="*/ 526580 w 611972"/>
              <a:gd name="connsiteY3" fmla="*/ 181457 h 327334"/>
              <a:gd name="connsiteX4" fmla="*/ 611972 w 611972"/>
              <a:gd name="connsiteY4" fmla="*/ 0 h 32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972" h="327334">
                <a:moveTo>
                  <a:pt x="611972" y="0"/>
                </a:moveTo>
                <a:lnTo>
                  <a:pt x="81833" y="149435"/>
                </a:lnTo>
                <a:lnTo>
                  <a:pt x="0" y="327334"/>
                </a:lnTo>
                <a:lnTo>
                  <a:pt x="526580" y="181457"/>
                </a:lnTo>
                <a:lnTo>
                  <a:pt x="611972" y="0"/>
                </a:lnTo>
                <a:close/>
              </a:path>
            </a:pathLst>
          </a:custGeom>
          <a:solidFill>
            <a:srgbClr val="D2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0AE2AF91-8276-4822-A52F-C55C686802B2}"/>
              </a:ext>
            </a:extLst>
          </p:cNvPr>
          <p:cNvPicPr>
            <a:picLocks noChangeAspect="1"/>
          </p:cNvPicPr>
          <p:nvPr/>
        </p:nvPicPr>
        <p:blipFill>
          <a:blip r:embed="rId4"/>
          <a:stretch>
            <a:fillRect/>
          </a:stretch>
        </p:blipFill>
        <p:spPr>
          <a:xfrm>
            <a:off x="6513424" y="2834895"/>
            <a:ext cx="457848" cy="219386"/>
          </a:xfrm>
          <a:prstGeom prst="rect">
            <a:avLst/>
          </a:prstGeom>
        </p:spPr>
      </p:pic>
    </p:spTree>
    <p:extLst>
      <p:ext uri="{BB962C8B-B14F-4D97-AF65-F5344CB8AC3E}">
        <p14:creationId xmlns:p14="http://schemas.microsoft.com/office/powerpoint/2010/main" val="2561330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4294967295"/>
          </p:nvPr>
        </p:nvSpPr>
        <p:spPr bwMode="auto">
          <a:xfrm>
            <a:off x="554182" y="1357851"/>
            <a:ext cx="5541818" cy="51823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sz="2400" b="1" dirty="0"/>
              <a:t>Seismic evidence – summary</a:t>
            </a:r>
          </a:p>
          <a:p>
            <a:pPr eaLnBrk="1" hangingPunct="1"/>
            <a:r>
              <a:rPr lang="en-GB" sz="2400" dirty="0"/>
              <a:t>The outer core is liquid (no S-waves transmitted)</a:t>
            </a:r>
          </a:p>
          <a:p>
            <a:pPr eaLnBrk="1" hangingPunct="1"/>
            <a:r>
              <a:rPr lang="en-GB" sz="2400" dirty="0"/>
              <a:t>The inner core is solid (transmits S-waves)</a:t>
            </a:r>
          </a:p>
          <a:p>
            <a:pPr eaLnBrk="1" hangingPunct="1"/>
            <a:r>
              <a:rPr lang="en-GB" sz="2400" dirty="0"/>
              <a:t>The rest of the Earth is also solid – the crust, the lithosphere, the asthenosphere and the rest of the mantle (transmits S-waves)</a:t>
            </a:r>
          </a:p>
          <a:p>
            <a:pPr eaLnBrk="1" hangingPunct="1"/>
            <a:r>
              <a:rPr lang="en-GB" sz="2400" dirty="0"/>
              <a:t>Seismic waves slow down in the asthenosphere (low velocity zone) because the solid asthenosphere is near its melting point and so is plastic and can flow</a:t>
            </a:r>
          </a:p>
          <a:p>
            <a:pPr eaLnBrk="1" hangingPunct="1"/>
            <a:endParaRPr lang="en-GB" sz="2400" dirty="0"/>
          </a:p>
          <a:p>
            <a:pPr eaLnBrk="1" hangingPunct="1"/>
            <a:endParaRPr lang="en-GB" sz="2400" dirty="0"/>
          </a:p>
        </p:txBody>
      </p:sp>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24951" y="1586518"/>
            <a:ext cx="2793480" cy="41076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842697" y="5719936"/>
            <a:ext cx="3425992" cy="338554"/>
          </a:xfrm>
          <a:prstGeom prst="rect">
            <a:avLst/>
          </a:prstGeom>
        </p:spPr>
        <p:txBody>
          <a:bodyPr wrap="square">
            <a:spAutoFit/>
          </a:bodyPr>
          <a:lstStyle/>
          <a:p>
            <a:pPr algn="ctr"/>
            <a:r>
              <a:rPr lang="en-GB" sz="800" b="1" dirty="0"/>
              <a:t>The Structure of the Earth – from the seismic evidence – reproduced with kind permission of USGS, redrawn by ESEU</a:t>
            </a:r>
            <a:endParaRPr lang="en-GB" sz="800" dirty="0"/>
          </a:p>
        </p:txBody>
      </p:sp>
      <p:sp>
        <p:nvSpPr>
          <p:cNvPr id="6" name="Freeform: Shape 5">
            <a:extLst>
              <a:ext uri="{FF2B5EF4-FFF2-40B4-BE49-F238E27FC236}">
                <a16:creationId xmlns:a16="http://schemas.microsoft.com/office/drawing/2014/main" id="{675C13B5-B687-4B65-91DD-ACA59D4F08F8}"/>
              </a:ext>
            </a:extLst>
          </p:cNvPr>
          <p:cNvSpPr/>
          <p:nvPr/>
        </p:nvSpPr>
        <p:spPr>
          <a:xfrm rot="21434449">
            <a:off x="8104909" y="2771663"/>
            <a:ext cx="528340" cy="257286"/>
          </a:xfrm>
          <a:custGeom>
            <a:avLst/>
            <a:gdLst>
              <a:gd name="connsiteX0" fmla="*/ 611972 w 611972"/>
              <a:gd name="connsiteY0" fmla="*/ 0 h 327334"/>
              <a:gd name="connsiteX1" fmla="*/ 81833 w 611972"/>
              <a:gd name="connsiteY1" fmla="*/ 149435 h 327334"/>
              <a:gd name="connsiteX2" fmla="*/ 0 w 611972"/>
              <a:gd name="connsiteY2" fmla="*/ 327334 h 327334"/>
              <a:gd name="connsiteX3" fmla="*/ 526580 w 611972"/>
              <a:gd name="connsiteY3" fmla="*/ 181457 h 327334"/>
              <a:gd name="connsiteX4" fmla="*/ 611972 w 611972"/>
              <a:gd name="connsiteY4" fmla="*/ 0 h 32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972" h="327334">
                <a:moveTo>
                  <a:pt x="611972" y="0"/>
                </a:moveTo>
                <a:lnTo>
                  <a:pt x="81833" y="149435"/>
                </a:lnTo>
                <a:lnTo>
                  <a:pt x="0" y="327334"/>
                </a:lnTo>
                <a:lnTo>
                  <a:pt x="526580" y="181457"/>
                </a:lnTo>
                <a:lnTo>
                  <a:pt x="611972" y="0"/>
                </a:lnTo>
                <a:close/>
              </a:path>
            </a:pathLst>
          </a:custGeom>
          <a:solidFill>
            <a:srgbClr val="D2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EF95925F-BA3E-4668-AAF7-3A224693B09A}"/>
              </a:ext>
            </a:extLst>
          </p:cNvPr>
          <p:cNvPicPr>
            <a:picLocks noChangeAspect="1"/>
          </p:cNvPicPr>
          <p:nvPr/>
        </p:nvPicPr>
        <p:blipFill>
          <a:blip r:embed="rId4"/>
          <a:stretch>
            <a:fillRect/>
          </a:stretch>
        </p:blipFill>
        <p:spPr>
          <a:xfrm rot="21355398">
            <a:off x="8149375" y="2805136"/>
            <a:ext cx="418685" cy="200620"/>
          </a:xfrm>
          <a:prstGeom prst="rect">
            <a:avLst/>
          </a:prstGeom>
        </p:spPr>
      </p:pic>
    </p:spTree>
    <p:extLst>
      <p:ext uri="{BB962C8B-B14F-4D97-AF65-F5344CB8AC3E}">
        <p14:creationId xmlns:p14="http://schemas.microsoft.com/office/powerpoint/2010/main" val="3169316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p:cNvSpPr>
          <p:nvPr/>
        </p:nvSpPr>
        <p:spPr bwMode="auto">
          <a:xfrm>
            <a:off x="136670" y="1051359"/>
            <a:ext cx="69246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GB" sz="2400" dirty="0"/>
              <a:t>The lithosphere, asthenosphere and below:</a:t>
            </a:r>
          </a:p>
          <a:p>
            <a:pPr marL="342900" indent="-342900">
              <a:spcBef>
                <a:spcPct val="20000"/>
              </a:spcBef>
            </a:pPr>
            <a:endParaRPr lang="en-GB" sz="2400" dirty="0"/>
          </a:p>
        </p:txBody>
      </p:sp>
      <p:sp>
        <p:nvSpPr>
          <p:cNvPr id="58397" name="TextBox 38"/>
          <p:cNvSpPr txBox="1">
            <a:spLocks noChangeArrowheads="1"/>
          </p:cNvSpPr>
          <p:nvPr/>
        </p:nvSpPr>
        <p:spPr bwMode="auto">
          <a:xfrm>
            <a:off x="512618" y="5626894"/>
            <a:ext cx="863138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803275" indent="-803275" eaLnBrk="1" hangingPunct="1"/>
            <a:r>
              <a:rPr lang="en-GB" sz="1600" dirty="0"/>
              <a:t>Note 1. 	The crust has a mean thickness of 35 km beneath continents and 6 km beneath oceans giving an overall mean of about 15 km.</a:t>
            </a:r>
          </a:p>
          <a:p>
            <a:pPr marL="803275" indent="-803275" eaLnBrk="1" hangingPunct="1"/>
            <a:r>
              <a:rPr lang="en-GB" sz="1600" dirty="0"/>
              <a:t>Note 2. 	The crust is too thin to form plates – plates are made of rigid lithosphere – around 100 km in thickness</a:t>
            </a:r>
          </a:p>
        </p:txBody>
      </p:sp>
      <p:pic>
        <p:nvPicPr>
          <p:cNvPr id="51" name="Picture 50"/>
          <p:cNvPicPr>
            <a:picLocks noChangeAspect="1"/>
          </p:cNvPicPr>
          <p:nvPr/>
        </p:nvPicPr>
        <p:blipFill rotWithShape="1">
          <a:blip r:embed="rId3"/>
          <a:srcRect l="12619" t="31587" r="7619" b="22222"/>
          <a:stretch/>
        </p:blipFill>
        <p:spPr bwMode="auto">
          <a:xfrm>
            <a:off x="670961" y="1607127"/>
            <a:ext cx="7461657" cy="3865418"/>
          </a:xfrm>
          <a:prstGeom prst="rect">
            <a:avLst/>
          </a:prstGeom>
          <a:ln>
            <a:solidFill>
              <a:schemeClr val="tx1"/>
            </a:solidFill>
          </a:ln>
          <a:extLst>
            <a:ext uri="{53640926-AAD7-44D8-BBD7-CCE9431645EC}">
              <a14:shadowObscured xmlns:a14="http://schemas.microsoft.com/office/drawing/2010/main"/>
            </a:ext>
          </a:extLst>
        </p:spPr>
      </p:pic>
      <p:sp>
        <p:nvSpPr>
          <p:cNvPr id="2" name="Rectangle 1"/>
          <p:cNvSpPr/>
          <p:nvPr/>
        </p:nvSpPr>
        <p:spPr>
          <a:xfrm>
            <a:off x="3270766" y="5466892"/>
            <a:ext cx="2863516" cy="215444"/>
          </a:xfrm>
          <a:prstGeom prst="rect">
            <a:avLst/>
          </a:prstGeom>
        </p:spPr>
        <p:txBody>
          <a:bodyPr wrap="square">
            <a:spAutoFit/>
          </a:bodyPr>
          <a:lstStyle/>
          <a:p>
            <a:r>
              <a:rPr lang="en-GB" sz="800" b="1" dirty="0"/>
              <a:t>The lithosphere, asthenosphere and below </a:t>
            </a:r>
            <a:r>
              <a:rPr lang="en-US" sz="800" b="1" dirty="0"/>
              <a:t>© ESEU</a:t>
            </a:r>
            <a:endParaRPr lang="en-GB" sz="800" dirty="0"/>
          </a:p>
        </p:txBody>
      </p:sp>
      <p:sp>
        <p:nvSpPr>
          <p:cNvPr id="3" name="TextBox 2">
            <a:extLst>
              <a:ext uri="{FF2B5EF4-FFF2-40B4-BE49-F238E27FC236}">
                <a16:creationId xmlns:a16="http://schemas.microsoft.com/office/drawing/2014/main" id="{D32E8FFB-5526-440C-957F-641DF404986D}"/>
              </a:ext>
            </a:extLst>
          </p:cNvPr>
          <p:cNvSpPr txBox="1"/>
          <p:nvPr/>
        </p:nvSpPr>
        <p:spPr>
          <a:xfrm>
            <a:off x="8160325" y="2452259"/>
            <a:ext cx="928255" cy="2800767"/>
          </a:xfrm>
          <a:prstGeom prst="rect">
            <a:avLst/>
          </a:prstGeom>
          <a:noFill/>
        </p:spPr>
        <p:txBody>
          <a:bodyPr wrap="square" rtlCol="0">
            <a:spAutoFit/>
          </a:bodyPr>
          <a:lstStyle/>
          <a:p>
            <a:r>
              <a:rPr lang="en-GB" sz="1600" dirty="0"/>
              <a:t>Solid</a:t>
            </a:r>
          </a:p>
          <a:p>
            <a:endParaRPr lang="en-GB" sz="800" dirty="0"/>
          </a:p>
          <a:p>
            <a:endParaRPr lang="en-GB" sz="800" dirty="0"/>
          </a:p>
          <a:p>
            <a:endParaRPr lang="en-GB" sz="1600" dirty="0"/>
          </a:p>
          <a:p>
            <a:r>
              <a:rPr lang="en-GB" sz="1600" dirty="0"/>
              <a:t>Solid – but can flow</a:t>
            </a:r>
          </a:p>
          <a:p>
            <a:endParaRPr lang="en-GB" sz="1600" dirty="0"/>
          </a:p>
          <a:p>
            <a:r>
              <a:rPr lang="en-GB" sz="1600" dirty="0"/>
              <a:t>Solid – but can flow slowly</a:t>
            </a:r>
          </a:p>
        </p:txBody>
      </p:sp>
      <p:sp>
        <p:nvSpPr>
          <p:cNvPr id="4" name="Rectangle 3">
            <a:extLst>
              <a:ext uri="{FF2B5EF4-FFF2-40B4-BE49-F238E27FC236}">
                <a16:creationId xmlns:a16="http://schemas.microsoft.com/office/drawing/2014/main" id="{4B986936-47D0-40BC-B909-2D120CFD4C48}"/>
              </a:ext>
            </a:extLst>
          </p:cNvPr>
          <p:cNvSpPr/>
          <p:nvPr/>
        </p:nvSpPr>
        <p:spPr>
          <a:xfrm>
            <a:off x="815686" y="5304559"/>
            <a:ext cx="72737" cy="16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83206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latin typeface="Calibri" panose="020F0502020204030204" pitchFamily="34" charset="0"/>
                <a:ea typeface="Calibri" panose="020F0502020204030204" pitchFamily="34" charset="0"/>
                <a:cs typeface="Times New Roman" panose="02020603050405020304" pitchFamily="18" charset="0"/>
              </a:rPr>
              <a:t>Earth’s structure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36884" y="5979695"/>
            <a:ext cx="890337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2538663" y="3874169"/>
            <a:ext cx="6930190"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Solids that flow</a:t>
            </a:r>
          </a:p>
        </p:txBody>
      </p:sp>
      <p:sp>
        <p:nvSpPr>
          <p:cNvPr id="7" name="TextBox 6">
            <a:extLst>
              <a:ext uri="{FF2B5EF4-FFF2-40B4-BE49-F238E27FC236}">
                <a16:creationId xmlns:a16="http://schemas.microsoft.com/office/drawing/2014/main" id="{CF90D844-4750-4D11-97AA-D6BEE86F79B3}"/>
              </a:ext>
            </a:extLst>
          </p:cNvPr>
          <p:cNvSpPr txBox="1"/>
          <p:nvPr/>
        </p:nvSpPr>
        <p:spPr>
          <a:xfrm>
            <a:off x="593558" y="5370652"/>
            <a:ext cx="8397535" cy="369332"/>
          </a:xfrm>
          <a:prstGeom prst="rect">
            <a:avLst/>
          </a:prstGeom>
          <a:noFill/>
        </p:spPr>
        <p:txBody>
          <a:bodyPr wrap="square" rtlCol="0">
            <a:spAutoFit/>
          </a:bodyPr>
          <a:lstStyle/>
          <a:p>
            <a:pPr algn="ctr"/>
            <a:r>
              <a:rPr lang="en-GB" dirty="0"/>
              <a:t>Go to: </a:t>
            </a:r>
            <a:r>
              <a:rPr lang="en-GB" dirty="0">
                <a:hlinkClick r:id="rId3"/>
              </a:rPr>
              <a:t>https://www.earthlearningidea.com/Video/V26_Potty_putty.html</a:t>
            </a:r>
            <a:r>
              <a:rPr lang="en-GB" dirty="0"/>
              <a:t> hyperlink</a:t>
            </a:r>
          </a:p>
        </p:txBody>
      </p:sp>
    </p:spTree>
    <p:extLst>
      <p:ext uri="{BB962C8B-B14F-4D97-AF65-F5344CB8AC3E}">
        <p14:creationId xmlns:p14="http://schemas.microsoft.com/office/powerpoint/2010/main" val="2263347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310CC44-F16E-4F92-8281-BF869DE90924}"/>
              </a:ext>
            </a:extLst>
          </p:cNvPr>
          <p:cNvSpPr txBox="1">
            <a:spLocks/>
          </p:cNvSpPr>
          <p:nvPr/>
        </p:nvSpPr>
        <p:spPr bwMode="auto">
          <a:xfrm>
            <a:off x="554182" y="1357851"/>
            <a:ext cx="8344158" cy="51823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GB" sz="2400" b="1" kern="0" dirty="0"/>
              <a:t>Can solids flow?</a:t>
            </a:r>
          </a:p>
          <a:p>
            <a:pPr eaLnBrk="1" hangingPunct="1"/>
            <a:r>
              <a:rPr lang="en-GB" sz="2400" kern="0" dirty="0"/>
              <a:t>Can you think of a common solid that flows?</a:t>
            </a:r>
          </a:p>
          <a:p>
            <a:pPr eaLnBrk="1" hangingPunct="1"/>
            <a:r>
              <a:rPr lang="en-GB" sz="2400" kern="0" dirty="0"/>
              <a:t>Answer = ice</a:t>
            </a:r>
          </a:p>
          <a:p>
            <a:pPr eaLnBrk="1" hangingPunct="1"/>
            <a:r>
              <a:rPr lang="en-GB" sz="2400" kern="0" dirty="0"/>
              <a:t>Ice is solid – and can break (fracture)</a:t>
            </a:r>
          </a:p>
          <a:p>
            <a:pPr eaLnBrk="1" hangingPunct="1"/>
            <a:r>
              <a:rPr lang="en-GB" sz="2400" kern="0" dirty="0"/>
              <a:t>Ice is solid – but when near its melting point in a glacier on a mountainside – it flows</a:t>
            </a:r>
          </a:p>
          <a:p>
            <a:pPr eaLnBrk="1" hangingPunct="1"/>
            <a:r>
              <a:rPr lang="en-GB" sz="2400" kern="0" dirty="0"/>
              <a:t>It flows even in polar glaciers – which are frozen to the ground</a:t>
            </a:r>
          </a:p>
          <a:p>
            <a:pPr eaLnBrk="1" hangingPunct="1"/>
            <a:endParaRPr lang="en-GB" sz="2400" kern="0" dirty="0"/>
          </a:p>
        </p:txBody>
      </p:sp>
      <p:pic>
        <p:nvPicPr>
          <p:cNvPr id="3" name="Picture 2" descr="A snow covered mountain&#10;&#10;Description automatically generated">
            <a:extLst>
              <a:ext uri="{FF2B5EF4-FFF2-40B4-BE49-F238E27FC236}">
                <a16:creationId xmlns:a16="http://schemas.microsoft.com/office/drawing/2014/main" id="{46580004-D5D7-45D8-B127-526C9CCD46AC}"/>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165273" y="4803927"/>
            <a:ext cx="2840181" cy="1832402"/>
          </a:xfrm>
          <a:prstGeom prst="rect">
            <a:avLst/>
          </a:prstGeom>
          <a:ln>
            <a:solidFill>
              <a:schemeClr val="tx1"/>
            </a:solidFill>
          </a:ln>
        </p:spPr>
      </p:pic>
      <p:pic>
        <p:nvPicPr>
          <p:cNvPr id="7" name="Picture 6" descr="A picture containing snow, covered, bed, sitting&#10;&#10;Description automatically generated">
            <a:extLst>
              <a:ext uri="{FF2B5EF4-FFF2-40B4-BE49-F238E27FC236}">
                <a16:creationId xmlns:a16="http://schemas.microsoft.com/office/drawing/2014/main" id="{B2F4D1B3-E00E-42BA-A564-432840E9C76D}"/>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712817" y="4814455"/>
            <a:ext cx="2889365" cy="1820072"/>
          </a:xfrm>
          <a:prstGeom prst="rect">
            <a:avLst/>
          </a:prstGeom>
          <a:ln>
            <a:solidFill>
              <a:schemeClr val="tx1"/>
            </a:solidFill>
          </a:ln>
        </p:spPr>
      </p:pic>
      <p:sp>
        <p:nvSpPr>
          <p:cNvPr id="8" name="TextBox 7">
            <a:extLst>
              <a:ext uri="{FF2B5EF4-FFF2-40B4-BE49-F238E27FC236}">
                <a16:creationId xmlns:a16="http://schemas.microsoft.com/office/drawing/2014/main" id="{AFE0AF12-5266-4E6F-82E2-B8E2D3A975BD}"/>
              </a:ext>
            </a:extLst>
          </p:cNvPr>
          <p:cNvSpPr txBox="1"/>
          <p:nvPr/>
        </p:nvSpPr>
        <p:spPr>
          <a:xfrm>
            <a:off x="3616037" y="4779819"/>
            <a:ext cx="1911928" cy="1077218"/>
          </a:xfrm>
          <a:prstGeom prst="rect">
            <a:avLst/>
          </a:prstGeom>
          <a:noFill/>
        </p:spPr>
        <p:txBody>
          <a:bodyPr wrap="square" rtlCol="0">
            <a:spAutoFit/>
          </a:bodyPr>
          <a:lstStyle/>
          <a:p>
            <a:r>
              <a:rPr lang="en-GB" sz="1600" dirty="0"/>
              <a:t>Fractured ice – seen from a plane in Antarctica</a:t>
            </a:r>
          </a:p>
          <a:p>
            <a:endParaRPr lang="en-GB" sz="1600" dirty="0"/>
          </a:p>
        </p:txBody>
      </p:sp>
      <p:sp>
        <p:nvSpPr>
          <p:cNvPr id="9" name="TextBox 8">
            <a:extLst>
              <a:ext uri="{FF2B5EF4-FFF2-40B4-BE49-F238E27FC236}">
                <a16:creationId xmlns:a16="http://schemas.microsoft.com/office/drawing/2014/main" id="{B3160BD6-F730-44BB-A305-DE239E4A524B}"/>
              </a:ext>
            </a:extLst>
          </p:cNvPr>
          <p:cNvSpPr txBox="1"/>
          <p:nvPr/>
        </p:nvSpPr>
        <p:spPr>
          <a:xfrm>
            <a:off x="4017819" y="6113291"/>
            <a:ext cx="2133600" cy="584775"/>
          </a:xfrm>
          <a:prstGeom prst="rect">
            <a:avLst/>
          </a:prstGeom>
          <a:noFill/>
        </p:spPr>
        <p:txBody>
          <a:bodyPr wrap="square" rtlCol="0">
            <a:spAutoFit/>
          </a:bodyPr>
          <a:lstStyle/>
          <a:p>
            <a:pPr algn="r"/>
            <a:r>
              <a:rPr lang="en-GB" sz="1600" dirty="0"/>
              <a:t>A glacier flowing downhill in Norway</a:t>
            </a:r>
          </a:p>
        </p:txBody>
      </p:sp>
    </p:spTree>
    <p:extLst>
      <p:ext uri="{BB962C8B-B14F-4D97-AF65-F5344CB8AC3E}">
        <p14:creationId xmlns:p14="http://schemas.microsoft.com/office/powerpoint/2010/main" val="42800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bwMode="auto">
          <a:xfrm>
            <a:off x="465931" y="1194637"/>
            <a:ext cx="8229600" cy="9830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Properties of the mantle – potty putty™ </a:t>
            </a:r>
          </a:p>
          <a:p>
            <a:pPr algn="ctr" eaLnBrk="1" hangingPunct="1">
              <a:buFontTx/>
              <a:buNone/>
            </a:pPr>
            <a:r>
              <a:rPr lang="en-GB" sz="2400" dirty="0"/>
              <a:t>Showing how the solid mantle can flow</a:t>
            </a:r>
          </a:p>
        </p:txBody>
      </p:sp>
      <p:pic>
        <p:nvPicPr>
          <p:cNvPr id="69635" name="Picture 5" descr="DSC_003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27313" y="2276559"/>
            <a:ext cx="3906837" cy="3722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571480" y="6002574"/>
            <a:ext cx="2018501" cy="215444"/>
          </a:xfrm>
          <a:prstGeom prst="rect">
            <a:avLst/>
          </a:prstGeom>
        </p:spPr>
        <p:txBody>
          <a:bodyPr wrap="none">
            <a:spAutoFit/>
          </a:bodyPr>
          <a:lstStyle/>
          <a:p>
            <a:r>
              <a:rPr lang="en-US" sz="800" b="1" dirty="0"/>
              <a:t>Student pulling </a:t>
            </a:r>
            <a:r>
              <a:rPr lang="en-GB" sz="800" b="1" dirty="0"/>
              <a:t>Potty Putty™ </a:t>
            </a:r>
            <a:r>
              <a:rPr lang="en-US" sz="800" b="1" dirty="0"/>
              <a:t>© ESEU</a:t>
            </a:r>
            <a:endParaRPr lang="en-GB" sz="800" dirty="0"/>
          </a:p>
        </p:txBody>
      </p:sp>
    </p:spTree>
    <p:extLst>
      <p:ext uri="{BB962C8B-B14F-4D97-AF65-F5344CB8AC3E}">
        <p14:creationId xmlns:p14="http://schemas.microsoft.com/office/powerpoint/2010/main" val="621195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Putty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810250" y="4270375"/>
            <a:ext cx="2538413" cy="1903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59" name="Rectangle 2"/>
          <p:cNvSpPr>
            <a:spLocks noChangeArrowheads="1"/>
          </p:cNvSpPr>
          <p:nvPr/>
        </p:nvSpPr>
        <p:spPr bwMode="auto">
          <a:xfrm>
            <a:off x="3065463" y="1149684"/>
            <a:ext cx="3000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Modelling the mantle</a:t>
            </a:r>
          </a:p>
        </p:txBody>
      </p:sp>
      <p:pic>
        <p:nvPicPr>
          <p:cNvPr id="70660" name="Picture 3" descr="Putty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48050" y="2995613"/>
            <a:ext cx="2536825" cy="1903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1" name="Picture 4" descr="Putty 1"/>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4713" y="1752600"/>
            <a:ext cx="2741612" cy="1903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448050" y="6281510"/>
            <a:ext cx="2470943" cy="215444"/>
          </a:xfrm>
          <a:prstGeom prst="rect">
            <a:avLst/>
          </a:prstGeom>
        </p:spPr>
        <p:txBody>
          <a:bodyPr wrap="square">
            <a:spAutoFit/>
          </a:bodyPr>
          <a:lstStyle/>
          <a:p>
            <a:r>
              <a:rPr lang="en-GB" sz="800" b="1" dirty="0"/>
              <a:t>Photographs of potty putty™ ©</a:t>
            </a:r>
            <a:r>
              <a:rPr lang="en-US" sz="800" b="1" dirty="0"/>
              <a:t> Peter Kennett</a:t>
            </a:r>
            <a:endParaRPr lang="en-GB" sz="800" dirty="0"/>
          </a:p>
        </p:txBody>
      </p:sp>
    </p:spTree>
    <p:extLst>
      <p:ext uri="{BB962C8B-B14F-4D97-AF65-F5344CB8AC3E}">
        <p14:creationId xmlns:p14="http://schemas.microsoft.com/office/powerpoint/2010/main" val="2591369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ChangeArrowheads="1"/>
          </p:cNvSpPr>
          <p:nvPr/>
        </p:nvSpPr>
        <p:spPr bwMode="auto">
          <a:xfrm>
            <a:off x="2282014" y="1149684"/>
            <a:ext cx="46237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2400" dirty="0"/>
              <a:t>Modelling the mantle - summary</a:t>
            </a:r>
          </a:p>
        </p:txBody>
      </p:sp>
      <p:graphicFrame>
        <p:nvGraphicFramePr>
          <p:cNvPr id="3" name="Table 3">
            <a:extLst>
              <a:ext uri="{FF2B5EF4-FFF2-40B4-BE49-F238E27FC236}">
                <a16:creationId xmlns:a16="http://schemas.microsoft.com/office/drawing/2014/main" id="{568B8E8A-6CAE-473B-A974-E8F80E3F339B}"/>
              </a:ext>
            </a:extLst>
          </p:cNvPr>
          <p:cNvGraphicFramePr>
            <a:graphicFrameLocks noGrp="1"/>
          </p:cNvGraphicFramePr>
          <p:nvPr/>
        </p:nvGraphicFramePr>
        <p:xfrm>
          <a:off x="964440" y="2598002"/>
          <a:ext cx="7729183" cy="3024723"/>
        </p:xfrm>
        <a:graphic>
          <a:graphicData uri="http://schemas.openxmlformats.org/drawingml/2006/table">
            <a:tbl>
              <a:tblPr firstRow="1" bandRow="1">
                <a:tableStyleId>{5C22544A-7EE6-4342-B048-85BDC9FD1C3A}</a:tableStyleId>
              </a:tblPr>
              <a:tblGrid>
                <a:gridCol w="3239891">
                  <a:extLst>
                    <a:ext uri="{9D8B030D-6E8A-4147-A177-3AD203B41FA5}">
                      <a16:colId xmlns:a16="http://schemas.microsoft.com/office/drawing/2014/main" val="346988612"/>
                    </a:ext>
                  </a:extLst>
                </a:gridCol>
                <a:gridCol w="4489292">
                  <a:extLst>
                    <a:ext uri="{9D8B030D-6E8A-4147-A177-3AD203B41FA5}">
                      <a16:colId xmlns:a16="http://schemas.microsoft.com/office/drawing/2014/main" val="1714678269"/>
                    </a:ext>
                  </a:extLst>
                </a:gridCol>
              </a:tblGrid>
              <a:tr h="555843">
                <a:tc>
                  <a:txBody>
                    <a:bodyPr/>
                    <a:lstStyle/>
                    <a:p>
                      <a:pPr algn="ctr"/>
                      <a:r>
                        <a:rPr lang="en-GB" sz="2400" b="1" dirty="0">
                          <a:solidFill>
                            <a:schemeClr val="tx1"/>
                          </a:solidFill>
                        </a:rPr>
                        <a:t>Potty putty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The mantle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7435702"/>
                  </a:ext>
                </a:extLst>
              </a:tr>
              <a:tr h="555843">
                <a:tc>
                  <a:txBody>
                    <a:bodyPr/>
                    <a:lstStyle/>
                    <a:p>
                      <a:r>
                        <a:rPr lang="en-GB" sz="2400" b="0" dirty="0">
                          <a:solidFill>
                            <a:schemeClr val="tx1"/>
                          </a:solidFill>
                        </a:rPr>
                        <a:t>Breaks – brittle behaviour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2847638"/>
                  </a:ext>
                </a:extLst>
              </a:tr>
              <a:tr h="555843">
                <a:tc>
                  <a:txBody>
                    <a:bodyPr/>
                    <a:lstStyle/>
                    <a:p>
                      <a:r>
                        <a:rPr lang="en-GB" sz="2400" b="0" dirty="0">
                          <a:solidFill>
                            <a:schemeClr val="tx1"/>
                          </a:solidFill>
                        </a:rPr>
                        <a:t>Bounces – elastic behaviour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9467180"/>
                  </a:ext>
                </a:extLst>
              </a:tr>
              <a:tr h="555843">
                <a:tc>
                  <a:txBody>
                    <a:bodyPr/>
                    <a:lstStyle/>
                    <a:p>
                      <a:r>
                        <a:rPr lang="en-GB" sz="2400" b="0" dirty="0">
                          <a:solidFill>
                            <a:schemeClr val="tx1"/>
                          </a:solidFill>
                        </a:rPr>
                        <a:t>Bends, flows – plastic behaviour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239219"/>
                  </a:ext>
                </a:extLst>
              </a:tr>
            </a:tbl>
          </a:graphicData>
        </a:graphic>
      </p:graphicFrame>
      <p:sp>
        <p:nvSpPr>
          <p:cNvPr id="10" name="Content Placeholder 2">
            <a:extLst>
              <a:ext uri="{FF2B5EF4-FFF2-40B4-BE49-F238E27FC236}">
                <a16:creationId xmlns:a16="http://schemas.microsoft.com/office/drawing/2014/main" id="{7F3041C0-7742-453F-B096-142D67B4AECC}"/>
              </a:ext>
            </a:extLst>
          </p:cNvPr>
          <p:cNvSpPr txBox="1">
            <a:spLocks/>
          </p:cNvSpPr>
          <p:nvPr/>
        </p:nvSpPr>
        <p:spPr bwMode="auto">
          <a:xfrm>
            <a:off x="554182" y="1934986"/>
            <a:ext cx="8344158" cy="5216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GB" sz="2400" kern="0" dirty="0"/>
              <a:t>How are ‘potty putty’ and the mantle similar?</a:t>
            </a:r>
          </a:p>
        </p:txBody>
      </p:sp>
      <p:sp>
        <p:nvSpPr>
          <p:cNvPr id="5" name="TextBox 4">
            <a:extLst>
              <a:ext uri="{FF2B5EF4-FFF2-40B4-BE49-F238E27FC236}">
                <a16:creationId xmlns:a16="http://schemas.microsoft.com/office/drawing/2014/main" id="{DDC46A4A-12A5-4AAE-81B1-63B59D138062}"/>
              </a:ext>
            </a:extLst>
          </p:cNvPr>
          <p:cNvSpPr txBox="1"/>
          <p:nvPr/>
        </p:nvSpPr>
        <p:spPr>
          <a:xfrm>
            <a:off x="4258100" y="3152633"/>
            <a:ext cx="4326341" cy="830997"/>
          </a:xfrm>
          <a:prstGeom prst="rect">
            <a:avLst/>
          </a:prstGeom>
          <a:noFill/>
        </p:spPr>
        <p:txBody>
          <a:bodyPr wrap="square" rtlCol="0">
            <a:spAutoFit/>
          </a:bodyPr>
          <a:lstStyle/>
          <a:p>
            <a:r>
              <a:rPr lang="en-GB" sz="2400" dirty="0"/>
              <a:t>Mantle in the lithosphere breaks – causing earthquakes</a:t>
            </a:r>
          </a:p>
        </p:txBody>
      </p:sp>
      <p:sp>
        <p:nvSpPr>
          <p:cNvPr id="12" name="TextBox 11">
            <a:extLst>
              <a:ext uri="{FF2B5EF4-FFF2-40B4-BE49-F238E27FC236}">
                <a16:creationId xmlns:a16="http://schemas.microsoft.com/office/drawing/2014/main" id="{CB967B09-7F73-4F25-88AD-9B961EFA6C0D}"/>
              </a:ext>
            </a:extLst>
          </p:cNvPr>
          <p:cNvSpPr txBox="1"/>
          <p:nvPr/>
        </p:nvSpPr>
        <p:spPr>
          <a:xfrm>
            <a:off x="4233078" y="3960125"/>
            <a:ext cx="4326341" cy="830997"/>
          </a:xfrm>
          <a:prstGeom prst="rect">
            <a:avLst/>
          </a:prstGeom>
          <a:noFill/>
        </p:spPr>
        <p:txBody>
          <a:bodyPr wrap="square" rtlCol="0">
            <a:spAutoFit/>
          </a:bodyPr>
          <a:lstStyle/>
          <a:p>
            <a:r>
              <a:rPr lang="en-GB" sz="2400" dirty="0"/>
              <a:t>Transmits earthquake (seismic) P- and S-waves</a:t>
            </a:r>
          </a:p>
        </p:txBody>
      </p:sp>
      <p:sp>
        <p:nvSpPr>
          <p:cNvPr id="13" name="TextBox 12">
            <a:extLst>
              <a:ext uri="{FF2B5EF4-FFF2-40B4-BE49-F238E27FC236}">
                <a16:creationId xmlns:a16="http://schemas.microsoft.com/office/drawing/2014/main" id="{A2C4266C-C61D-4B35-BD58-50D45BAB6823}"/>
              </a:ext>
            </a:extLst>
          </p:cNvPr>
          <p:cNvSpPr txBox="1"/>
          <p:nvPr/>
        </p:nvSpPr>
        <p:spPr>
          <a:xfrm>
            <a:off x="4246726" y="4765343"/>
            <a:ext cx="4326341" cy="830997"/>
          </a:xfrm>
          <a:prstGeom prst="rect">
            <a:avLst/>
          </a:prstGeom>
          <a:noFill/>
        </p:spPr>
        <p:txBody>
          <a:bodyPr wrap="square" rtlCol="0">
            <a:spAutoFit/>
          </a:bodyPr>
          <a:lstStyle/>
          <a:p>
            <a:r>
              <a:rPr lang="en-GB" sz="2400" dirty="0"/>
              <a:t>Can flow (over geological time)</a:t>
            </a:r>
          </a:p>
        </p:txBody>
      </p:sp>
    </p:spTree>
    <p:extLst>
      <p:ext uri="{BB962C8B-B14F-4D97-AF65-F5344CB8AC3E}">
        <p14:creationId xmlns:p14="http://schemas.microsoft.com/office/powerpoint/2010/main" val="248763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latin typeface="Calibri" panose="020F0502020204030204" pitchFamily="34" charset="0"/>
                <a:ea typeface="Calibri" panose="020F0502020204030204" pitchFamily="34" charset="0"/>
                <a:cs typeface="Times New Roman" panose="02020603050405020304" pitchFamily="18" charset="0"/>
              </a:rPr>
              <a:t>Earth’s structure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20842" y="5979695"/>
            <a:ext cx="8919414"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52863" y="3862137"/>
            <a:ext cx="6930190"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Skateboard summary</a:t>
            </a:r>
          </a:p>
        </p:txBody>
      </p:sp>
      <p:sp>
        <p:nvSpPr>
          <p:cNvPr id="7" name="TextBox 6">
            <a:extLst>
              <a:ext uri="{FF2B5EF4-FFF2-40B4-BE49-F238E27FC236}">
                <a16:creationId xmlns:a16="http://schemas.microsoft.com/office/drawing/2014/main" id="{F78DAC2C-2DC0-4DEA-A2AA-8A01F199F758}"/>
              </a:ext>
            </a:extLst>
          </p:cNvPr>
          <p:cNvSpPr txBox="1"/>
          <p:nvPr/>
        </p:nvSpPr>
        <p:spPr>
          <a:xfrm>
            <a:off x="529389" y="5370652"/>
            <a:ext cx="8429619" cy="369332"/>
          </a:xfrm>
          <a:prstGeom prst="rect">
            <a:avLst/>
          </a:prstGeom>
          <a:noFill/>
        </p:spPr>
        <p:txBody>
          <a:bodyPr wrap="square" rtlCol="0">
            <a:spAutoFit/>
          </a:bodyPr>
          <a:lstStyle/>
          <a:p>
            <a:pPr algn="ctr"/>
            <a:r>
              <a:rPr lang="en-GB" dirty="0"/>
              <a:t>Go to: </a:t>
            </a:r>
            <a:r>
              <a:rPr lang="en-GB" dirty="0">
                <a:hlinkClick r:id="rId3"/>
              </a:rPr>
              <a:t>https://www.earthlearningidea.com/Video/V26_Skateboard.html</a:t>
            </a:r>
            <a:r>
              <a:rPr lang="en-GB" dirty="0"/>
              <a:t> hyperlink</a:t>
            </a:r>
          </a:p>
        </p:txBody>
      </p:sp>
    </p:spTree>
    <p:extLst>
      <p:ext uri="{BB962C8B-B14F-4D97-AF65-F5344CB8AC3E}">
        <p14:creationId xmlns:p14="http://schemas.microsoft.com/office/powerpoint/2010/main" val="1688536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PT020_skateboard"/>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95046" y="2215062"/>
            <a:ext cx="6400800" cy="4168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5" name="Content Placeholder 2"/>
          <p:cNvSpPr>
            <a:spLocks/>
          </p:cNvSpPr>
          <p:nvPr/>
        </p:nvSpPr>
        <p:spPr bwMode="auto">
          <a:xfrm>
            <a:off x="1106487" y="1233655"/>
            <a:ext cx="69246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GB" sz="2400" dirty="0"/>
              <a:t>Modelling the lithosphere and asthenosphere (?)</a:t>
            </a:r>
          </a:p>
        </p:txBody>
      </p:sp>
      <p:sp>
        <p:nvSpPr>
          <p:cNvPr id="2" name="Rectangle 1"/>
          <p:cNvSpPr/>
          <p:nvPr/>
        </p:nvSpPr>
        <p:spPr>
          <a:xfrm>
            <a:off x="3735216" y="6382566"/>
            <a:ext cx="1885453" cy="215444"/>
          </a:xfrm>
          <a:prstGeom prst="rect">
            <a:avLst/>
          </a:prstGeom>
        </p:spPr>
        <p:txBody>
          <a:bodyPr wrap="none">
            <a:spAutoFit/>
          </a:bodyPr>
          <a:lstStyle/>
          <a:p>
            <a:r>
              <a:rPr lang="en-GB" sz="800" b="1" dirty="0"/>
              <a:t>Skateboard </a:t>
            </a:r>
            <a:r>
              <a:rPr lang="en-US" sz="800" b="1" dirty="0"/>
              <a:t>© Peter Kennett, ESEU</a:t>
            </a:r>
            <a:endParaRPr lang="en-GB" sz="800" dirty="0"/>
          </a:p>
        </p:txBody>
      </p:sp>
    </p:spTree>
    <p:extLst>
      <p:ext uri="{BB962C8B-B14F-4D97-AF65-F5344CB8AC3E}">
        <p14:creationId xmlns:p14="http://schemas.microsoft.com/office/powerpoint/2010/main" val="800702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4FE8ADC8-B384-4FF7-900B-E911179A8D9C}"/>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graphicFrame>
        <p:nvGraphicFramePr>
          <p:cNvPr id="5" name="Table 4">
            <a:extLst>
              <a:ext uri="{FF2B5EF4-FFF2-40B4-BE49-F238E27FC236}">
                <a16:creationId xmlns:a16="http://schemas.microsoft.com/office/drawing/2014/main" id="{AEF27465-F82A-4CF7-A3DB-85E3452D45A2}"/>
              </a:ext>
            </a:extLst>
          </p:cNvPr>
          <p:cNvGraphicFramePr>
            <a:graphicFrameLocks noGrp="1"/>
          </p:cNvGraphicFramePr>
          <p:nvPr>
            <p:extLst>
              <p:ext uri="{D42A27DB-BD31-4B8C-83A1-F6EECF244321}">
                <p14:modId xmlns:p14="http://schemas.microsoft.com/office/powerpoint/2010/main" val="4006563617"/>
              </p:ext>
            </p:extLst>
          </p:nvPr>
        </p:nvGraphicFramePr>
        <p:xfrm>
          <a:off x="514350" y="906452"/>
          <a:ext cx="8381612" cy="5712720"/>
        </p:xfrm>
        <a:graphic>
          <a:graphicData uri="http://schemas.openxmlformats.org/drawingml/2006/table">
            <a:tbl>
              <a:tblPr firstRow="1" firstCol="1" bandRow="1">
                <a:tableStyleId>{5C22544A-7EE6-4342-B048-85BDC9FD1C3A}</a:tableStyleId>
              </a:tblPr>
              <a:tblGrid>
                <a:gridCol w="3368678">
                  <a:extLst>
                    <a:ext uri="{9D8B030D-6E8A-4147-A177-3AD203B41FA5}">
                      <a16:colId xmlns:a16="http://schemas.microsoft.com/office/drawing/2014/main" val="3185881468"/>
                    </a:ext>
                  </a:extLst>
                </a:gridCol>
                <a:gridCol w="2930854">
                  <a:extLst>
                    <a:ext uri="{9D8B030D-6E8A-4147-A177-3AD203B41FA5}">
                      <a16:colId xmlns:a16="http://schemas.microsoft.com/office/drawing/2014/main" val="1194067883"/>
                    </a:ext>
                  </a:extLst>
                </a:gridCol>
                <a:gridCol w="565953">
                  <a:extLst>
                    <a:ext uri="{9D8B030D-6E8A-4147-A177-3AD203B41FA5}">
                      <a16:colId xmlns:a16="http://schemas.microsoft.com/office/drawing/2014/main" val="234122425"/>
                    </a:ext>
                  </a:extLst>
                </a:gridCol>
                <a:gridCol w="565953">
                  <a:extLst>
                    <a:ext uri="{9D8B030D-6E8A-4147-A177-3AD203B41FA5}">
                      <a16:colId xmlns:a16="http://schemas.microsoft.com/office/drawing/2014/main" val="3258783673"/>
                    </a:ext>
                  </a:extLst>
                </a:gridCol>
                <a:gridCol w="437181">
                  <a:extLst>
                    <a:ext uri="{9D8B030D-6E8A-4147-A177-3AD203B41FA5}">
                      <a16:colId xmlns:a16="http://schemas.microsoft.com/office/drawing/2014/main" val="1883294256"/>
                    </a:ext>
                  </a:extLst>
                </a:gridCol>
                <a:gridCol w="512993">
                  <a:extLst>
                    <a:ext uri="{9D8B030D-6E8A-4147-A177-3AD203B41FA5}">
                      <a16:colId xmlns:a16="http://schemas.microsoft.com/office/drawing/2014/main" val="1139500245"/>
                    </a:ext>
                  </a:extLst>
                </a:gridCol>
              </a:tblGrid>
              <a:tr h="172799">
                <a:tc gridSpan="2">
                  <a:txBody>
                    <a:bodyPr/>
                    <a:lstStyle/>
                    <a:p>
                      <a:pPr>
                        <a:lnSpc>
                          <a:spcPct val="107000"/>
                        </a:lnSpc>
                        <a:spcAft>
                          <a:spcPts val="800"/>
                        </a:spcAft>
                      </a:pPr>
                      <a:r>
                        <a:rPr lang="en-GB" sz="1400" b="1" dirty="0">
                          <a:solidFill>
                            <a:schemeClr val="tx1"/>
                          </a:solidFill>
                          <a:effectLst/>
                          <a:latin typeface="+mn-lt"/>
                        </a:rPr>
                        <a:t>Workshop video run times</a:t>
                      </a:r>
                      <a:endParaRPr lang="en-GB" sz="14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GB"/>
                    </a:p>
                  </a:txBody>
                  <a:tcPr/>
                </a:tc>
                <a:tc>
                  <a:txBody>
                    <a:bodyPr/>
                    <a:lstStyle/>
                    <a:p>
                      <a:pPr algn="ctr">
                        <a:lnSpc>
                          <a:spcPct val="107000"/>
                        </a:lnSpc>
                        <a:spcAft>
                          <a:spcPts val="800"/>
                        </a:spcAft>
                      </a:pPr>
                      <a:r>
                        <a:rPr lang="en-GB" sz="1400" b="1" dirty="0">
                          <a:solidFill>
                            <a:schemeClr val="tx1"/>
                          </a:solidFill>
                          <a:effectLst/>
                          <a:latin typeface="+mn-lt"/>
                        </a:rPr>
                        <a:t>m</a:t>
                      </a:r>
                      <a:endParaRPr lang="en-GB" sz="14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400" b="1" dirty="0">
                          <a:solidFill>
                            <a:schemeClr val="tx1"/>
                          </a:solidFill>
                          <a:effectLst/>
                          <a:latin typeface="+mn-lt"/>
                        </a:rPr>
                        <a:t>s</a:t>
                      </a:r>
                      <a:endParaRPr lang="en-GB" sz="14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400" b="1" dirty="0">
                          <a:solidFill>
                            <a:schemeClr val="tx1"/>
                          </a:solidFill>
                          <a:effectLst/>
                          <a:latin typeface="+mn-lt"/>
                        </a:rPr>
                        <a:t>m</a:t>
                      </a:r>
                      <a:endParaRPr lang="en-GB" sz="14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400" b="1" dirty="0">
                          <a:solidFill>
                            <a:schemeClr val="tx1"/>
                          </a:solidFill>
                          <a:effectLst/>
                          <a:latin typeface="+mn-lt"/>
                        </a:rPr>
                        <a:t>s</a:t>
                      </a:r>
                      <a:endParaRPr lang="en-GB" sz="14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6419573"/>
                  </a:ext>
                </a:extLst>
              </a:tr>
              <a:tr h="181245">
                <a:tc gridSpan="4">
                  <a:txBody>
                    <a:bodyPr/>
                    <a:lstStyle/>
                    <a:p>
                      <a:pPr>
                        <a:lnSpc>
                          <a:spcPct val="107000"/>
                        </a:lnSpc>
                        <a:spcAft>
                          <a:spcPts val="800"/>
                        </a:spcAft>
                      </a:pPr>
                      <a:r>
                        <a:rPr lang="en-GB" sz="1200" b="1" dirty="0">
                          <a:solidFill>
                            <a:schemeClr val="tx1"/>
                          </a:solidFill>
                          <a:effectLst/>
                          <a:latin typeface="+mn-lt"/>
                        </a:rPr>
                        <a:t>The Earth and plate tectonics, part 1</a:t>
                      </a:r>
                      <a:endParaRPr lang="en-GB" sz="12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a:txBody>
                    <a:bodyPr/>
                    <a:lstStyle/>
                    <a:p>
                      <a:pPr algn="ctr">
                        <a:lnSpc>
                          <a:spcPct val="107000"/>
                        </a:lnSpc>
                        <a:spcAft>
                          <a:spcPts val="800"/>
                        </a:spcAft>
                      </a:pPr>
                      <a:r>
                        <a:rPr lang="en-GB" sz="1200" b="1" dirty="0">
                          <a:solidFill>
                            <a:schemeClr val="tx1"/>
                          </a:solidFill>
                          <a:effectLst/>
                          <a:latin typeface="+mn-lt"/>
                        </a:rPr>
                        <a:t>57</a:t>
                      </a:r>
                      <a:endParaRPr lang="en-GB" sz="12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1" dirty="0">
                          <a:solidFill>
                            <a:schemeClr val="tx1"/>
                          </a:solidFill>
                          <a:effectLst/>
                          <a:latin typeface="+mn-lt"/>
                        </a:rPr>
                        <a:t>45</a:t>
                      </a:r>
                      <a:endParaRPr lang="en-GB" sz="12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8649246"/>
                  </a:ext>
                </a:extLst>
              </a:tr>
              <a:tr h="143925">
                <a:tc gridSpan="4">
                  <a:txBody>
                    <a:bodyPr/>
                    <a:lstStyle/>
                    <a:p>
                      <a:pPr>
                        <a:lnSpc>
                          <a:spcPct val="107000"/>
                        </a:lnSpc>
                        <a:spcAft>
                          <a:spcPts val="800"/>
                        </a:spcAft>
                      </a:pPr>
                      <a:r>
                        <a:rPr lang="en-GB" sz="1200" b="0" dirty="0">
                          <a:solidFill>
                            <a:schemeClr val="tx1"/>
                          </a:solidFill>
                          <a:effectLst/>
                          <a:latin typeface="+mn-lt"/>
                        </a:rPr>
                        <a:t>From clay balls to the structure of the Earth</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lnSpc>
                          <a:spcPct val="107000"/>
                        </a:lnSpc>
                        <a:spcAft>
                          <a:spcPts val="800"/>
                        </a:spcAft>
                      </a:pPr>
                      <a:r>
                        <a:rPr lang="en-GB" sz="1200" b="0">
                          <a:solidFill>
                            <a:schemeClr val="tx1"/>
                          </a:solidFill>
                          <a:effectLst/>
                          <a:latin typeface="+mn-lt"/>
                        </a:rPr>
                        <a:t>10</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dirty="0">
                          <a:solidFill>
                            <a:schemeClr val="tx1"/>
                          </a:solidFill>
                          <a:effectLst/>
                          <a:latin typeface="+mn-lt"/>
                        </a:rPr>
                        <a:t>01</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775720"/>
                  </a:ext>
                </a:extLst>
              </a:tr>
              <a:tr h="143925">
                <a:tc gridSpan="4">
                  <a:txBody>
                    <a:bodyPr/>
                    <a:lstStyle/>
                    <a:p>
                      <a:pPr>
                        <a:lnSpc>
                          <a:spcPct val="107000"/>
                        </a:lnSpc>
                        <a:spcAft>
                          <a:spcPts val="800"/>
                        </a:spcAft>
                      </a:pPr>
                      <a:r>
                        <a:rPr lang="en-GB" sz="1200" b="0" dirty="0">
                          <a:solidFill>
                            <a:schemeClr val="tx1"/>
                          </a:solidFill>
                          <a:effectLst/>
                          <a:latin typeface="+mn-lt"/>
                        </a:rPr>
                        <a:t>From, an orange to the whole Earth</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lnSpc>
                          <a:spcPct val="107000"/>
                        </a:lnSpc>
                        <a:spcAft>
                          <a:spcPts val="800"/>
                        </a:spcAft>
                      </a:pPr>
                      <a:r>
                        <a:rPr lang="en-GB" sz="1200" b="0">
                          <a:solidFill>
                            <a:schemeClr val="tx1"/>
                          </a:solidFill>
                          <a:effectLst/>
                          <a:latin typeface="+mn-lt"/>
                        </a:rPr>
                        <a:t>2</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30</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3993437"/>
                  </a:ext>
                </a:extLst>
              </a:tr>
              <a:tr h="143925">
                <a:tc gridSpan="4">
                  <a:txBody>
                    <a:bodyPr/>
                    <a:lstStyle/>
                    <a:p>
                      <a:pPr>
                        <a:lnSpc>
                          <a:spcPct val="107000"/>
                        </a:lnSpc>
                        <a:spcAft>
                          <a:spcPts val="800"/>
                        </a:spcAft>
                      </a:pPr>
                      <a:r>
                        <a:rPr lang="en-GB" sz="1200" b="0" dirty="0">
                          <a:solidFill>
                            <a:schemeClr val="tx1"/>
                          </a:solidFill>
                          <a:effectLst/>
                          <a:latin typeface="+mn-lt"/>
                        </a:rPr>
                        <a:t>Earthquakes – the slinky simulation</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lnSpc>
                          <a:spcPct val="107000"/>
                        </a:lnSpc>
                        <a:spcAft>
                          <a:spcPts val="800"/>
                        </a:spcAft>
                      </a:pPr>
                      <a:r>
                        <a:rPr lang="en-GB" sz="1200" b="0">
                          <a:solidFill>
                            <a:schemeClr val="tx1"/>
                          </a:solidFill>
                          <a:effectLst/>
                          <a:latin typeface="+mn-lt"/>
                        </a:rPr>
                        <a:t>3</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37</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2220784"/>
                  </a:ext>
                </a:extLst>
              </a:tr>
              <a:tr h="143925">
                <a:tc gridSpan="4">
                  <a:txBody>
                    <a:bodyPr/>
                    <a:lstStyle/>
                    <a:p>
                      <a:pPr>
                        <a:lnSpc>
                          <a:spcPct val="107000"/>
                        </a:lnSpc>
                        <a:spcAft>
                          <a:spcPts val="800"/>
                        </a:spcAft>
                      </a:pPr>
                      <a:r>
                        <a:rPr lang="en-GB" sz="1200" b="0" dirty="0">
                          <a:solidFill>
                            <a:schemeClr val="tx1"/>
                          </a:solidFill>
                          <a:effectLst/>
                          <a:latin typeface="+mn-lt"/>
                        </a:rPr>
                        <a:t>Wave motion – the pupil molecules</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lnSpc>
                          <a:spcPct val="107000"/>
                        </a:lnSpc>
                        <a:spcAft>
                          <a:spcPts val="800"/>
                        </a:spcAft>
                      </a:pPr>
                      <a:r>
                        <a:rPr lang="en-GB" sz="1200" b="0">
                          <a:solidFill>
                            <a:schemeClr val="tx1"/>
                          </a:solidFill>
                          <a:effectLst/>
                          <a:latin typeface="+mn-lt"/>
                        </a:rPr>
                        <a:t>3</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07</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402813"/>
                  </a:ext>
                </a:extLst>
              </a:tr>
              <a:tr h="143925">
                <a:tc rowSpan="3">
                  <a:txBody>
                    <a:bodyPr/>
                    <a:lstStyle/>
                    <a:p>
                      <a:pPr>
                        <a:lnSpc>
                          <a:spcPct val="107000"/>
                        </a:lnSpc>
                        <a:spcAft>
                          <a:spcPts val="800"/>
                        </a:spcAft>
                      </a:pPr>
                      <a:r>
                        <a:rPr lang="en-GB" sz="1200" b="0">
                          <a:solidFill>
                            <a:schemeClr val="tx1"/>
                          </a:solidFill>
                          <a:effectLst/>
                          <a:latin typeface="+mn-lt"/>
                        </a:rPr>
                        <a:t>Big picture, ‘facts’ earthquakes and plates</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b="0" dirty="0">
                          <a:solidFill>
                            <a:schemeClr val="tx1"/>
                          </a:solidFill>
                          <a:effectLst/>
                          <a:latin typeface="+mn-lt"/>
                        </a:rPr>
                        <a:t>Big picture and ‘facts’</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dirty="0">
                          <a:solidFill>
                            <a:schemeClr val="tx1"/>
                          </a:solidFill>
                          <a:effectLst/>
                          <a:latin typeface="+mn-lt"/>
                        </a:rPr>
                        <a:t>2</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56</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algn="ctr">
                        <a:lnSpc>
                          <a:spcPct val="107000"/>
                        </a:lnSpc>
                        <a:spcAft>
                          <a:spcPts val="800"/>
                        </a:spcAft>
                      </a:pPr>
                      <a:r>
                        <a:rPr lang="en-GB" sz="1200" b="0">
                          <a:solidFill>
                            <a:schemeClr val="tx1"/>
                          </a:solidFill>
                          <a:effectLst/>
                          <a:latin typeface="+mn-lt"/>
                        </a:rPr>
                        <a:t>6</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algn="ctr">
                        <a:lnSpc>
                          <a:spcPct val="107000"/>
                        </a:lnSpc>
                        <a:spcAft>
                          <a:spcPts val="800"/>
                        </a:spcAft>
                      </a:pPr>
                      <a:r>
                        <a:rPr lang="en-GB" sz="1200" b="0">
                          <a:solidFill>
                            <a:schemeClr val="tx1"/>
                          </a:solidFill>
                          <a:effectLst/>
                          <a:latin typeface="+mn-lt"/>
                        </a:rPr>
                        <a:t>47</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3779217"/>
                  </a:ext>
                </a:extLst>
              </a:tr>
              <a:tr h="143925">
                <a:tc vMerge="1">
                  <a:txBody>
                    <a:bodyPr/>
                    <a:lstStyle/>
                    <a:p>
                      <a:endParaRPr lang="en-GB"/>
                    </a:p>
                  </a:txBody>
                  <a:tcPr/>
                </a:tc>
                <a:tc>
                  <a:txBody>
                    <a:bodyPr/>
                    <a:lstStyle/>
                    <a:p>
                      <a:pPr>
                        <a:lnSpc>
                          <a:spcPct val="107000"/>
                        </a:lnSpc>
                        <a:spcAft>
                          <a:spcPts val="800"/>
                        </a:spcAft>
                      </a:pPr>
                      <a:r>
                        <a:rPr lang="en-GB" sz="1200" b="0" dirty="0">
                          <a:solidFill>
                            <a:schemeClr val="tx1"/>
                          </a:solidFill>
                          <a:effectLst/>
                          <a:latin typeface="+mn-lt"/>
                        </a:rPr>
                        <a:t>Earthquake volcano earthquake evidence</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3</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06</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767983166"/>
                  </a:ext>
                </a:extLst>
              </a:tr>
              <a:tr h="143925">
                <a:tc vMerge="1">
                  <a:txBody>
                    <a:bodyPr/>
                    <a:lstStyle/>
                    <a:p>
                      <a:endParaRPr lang="en-GB"/>
                    </a:p>
                  </a:txBody>
                  <a:tcPr/>
                </a:tc>
                <a:tc>
                  <a:txBody>
                    <a:bodyPr/>
                    <a:lstStyle/>
                    <a:p>
                      <a:pPr>
                        <a:lnSpc>
                          <a:spcPct val="107000"/>
                        </a:lnSpc>
                        <a:spcAft>
                          <a:spcPts val="800"/>
                        </a:spcAft>
                      </a:pPr>
                      <a:r>
                        <a:rPr lang="en-GB" sz="1200" b="0" dirty="0">
                          <a:solidFill>
                            <a:schemeClr val="tx1"/>
                          </a:solidFill>
                          <a:effectLst/>
                          <a:latin typeface="+mn-lt"/>
                        </a:rPr>
                        <a:t>China plate summary</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0</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45</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783427359"/>
                  </a:ext>
                </a:extLst>
              </a:tr>
              <a:tr h="143925">
                <a:tc rowSpan="3">
                  <a:txBody>
                    <a:bodyPr/>
                    <a:lstStyle/>
                    <a:p>
                      <a:pPr>
                        <a:lnSpc>
                          <a:spcPct val="107000"/>
                        </a:lnSpc>
                        <a:spcAft>
                          <a:spcPts val="800"/>
                        </a:spcAft>
                      </a:pPr>
                      <a:r>
                        <a:rPr lang="en-GB" sz="1200" b="0">
                          <a:solidFill>
                            <a:schemeClr val="tx1"/>
                          </a:solidFill>
                          <a:effectLst/>
                          <a:latin typeface="+mn-lt"/>
                        </a:rPr>
                        <a:t>Seismic evidence and potty putty mantle</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b="0" dirty="0">
                          <a:solidFill>
                            <a:schemeClr val="tx1"/>
                          </a:solidFill>
                          <a:effectLst/>
                          <a:latin typeface="+mn-lt"/>
                        </a:rPr>
                        <a:t>Seismic evidence</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3</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18</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algn="ctr">
                        <a:lnSpc>
                          <a:spcPct val="107000"/>
                        </a:lnSpc>
                        <a:spcAft>
                          <a:spcPts val="800"/>
                        </a:spcAft>
                      </a:pPr>
                      <a:r>
                        <a:rPr lang="en-GB" sz="1200" b="0">
                          <a:solidFill>
                            <a:schemeClr val="tx1"/>
                          </a:solidFill>
                          <a:effectLst/>
                          <a:latin typeface="+mn-lt"/>
                        </a:rPr>
                        <a:t>8</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algn="ctr">
                        <a:lnSpc>
                          <a:spcPct val="107000"/>
                        </a:lnSpc>
                        <a:spcAft>
                          <a:spcPts val="800"/>
                        </a:spcAft>
                      </a:pPr>
                      <a:r>
                        <a:rPr lang="en-GB" sz="1200" b="0">
                          <a:solidFill>
                            <a:schemeClr val="tx1"/>
                          </a:solidFill>
                          <a:effectLst/>
                          <a:latin typeface="+mn-lt"/>
                        </a:rPr>
                        <a:t>43</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2465747"/>
                  </a:ext>
                </a:extLst>
              </a:tr>
              <a:tr h="143925">
                <a:tc vMerge="1">
                  <a:txBody>
                    <a:bodyPr/>
                    <a:lstStyle/>
                    <a:p>
                      <a:endParaRPr lang="en-GB"/>
                    </a:p>
                  </a:txBody>
                  <a:tcPr/>
                </a:tc>
                <a:tc>
                  <a:txBody>
                    <a:bodyPr/>
                    <a:lstStyle/>
                    <a:p>
                      <a:pPr>
                        <a:lnSpc>
                          <a:spcPct val="107000"/>
                        </a:lnSpc>
                        <a:spcAft>
                          <a:spcPts val="800"/>
                        </a:spcAft>
                      </a:pPr>
                      <a:r>
                        <a:rPr lang="en-GB" sz="1200" b="0" dirty="0">
                          <a:solidFill>
                            <a:schemeClr val="tx1"/>
                          </a:solidFill>
                          <a:effectLst/>
                          <a:latin typeface="+mn-lt"/>
                        </a:rPr>
                        <a:t>Solids that flow</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4</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19</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436263569"/>
                  </a:ext>
                </a:extLst>
              </a:tr>
              <a:tr h="143925">
                <a:tc vMerge="1">
                  <a:txBody>
                    <a:bodyPr/>
                    <a:lstStyle/>
                    <a:p>
                      <a:endParaRPr lang="en-GB"/>
                    </a:p>
                  </a:txBody>
                  <a:tcPr/>
                </a:tc>
                <a:tc>
                  <a:txBody>
                    <a:bodyPr/>
                    <a:lstStyle/>
                    <a:p>
                      <a:pPr>
                        <a:lnSpc>
                          <a:spcPct val="107000"/>
                        </a:lnSpc>
                        <a:spcAft>
                          <a:spcPts val="800"/>
                        </a:spcAft>
                      </a:pPr>
                      <a:r>
                        <a:rPr lang="en-GB" sz="1200" b="0" dirty="0">
                          <a:solidFill>
                            <a:schemeClr val="tx1"/>
                          </a:solidFill>
                          <a:effectLst/>
                          <a:latin typeface="+mn-lt"/>
                        </a:rPr>
                        <a:t>Skateboard summary</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1</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06</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85489777"/>
                  </a:ext>
                </a:extLst>
              </a:tr>
              <a:tr h="143925">
                <a:tc gridSpan="4">
                  <a:txBody>
                    <a:bodyPr/>
                    <a:lstStyle/>
                    <a:p>
                      <a:pPr>
                        <a:lnSpc>
                          <a:spcPct val="107000"/>
                        </a:lnSpc>
                        <a:spcAft>
                          <a:spcPts val="800"/>
                        </a:spcAft>
                      </a:pPr>
                      <a:r>
                        <a:rPr lang="en-GB" sz="1200" b="0" dirty="0">
                          <a:solidFill>
                            <a:schemeClr val="tx1"/>
                          </a:solidFill>
                          <a:effectLst/>
                          <a:latin typeface="+mn-lt"/>
                        </a:rPr>
                        <a:t>What drives the plates?</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a:txBody>
                    <a:bodyPr/>
                    <a:lstStyle/>
                    <a:p>
                      <a:pPr algn="ctr">
                        <a:lnSpc>
                          <a:spcPct val="107000"/>
                        </a:lnSpc>
                        <a:spcAft>
                          <a:spcPts val="800"/>
                        </a:spcAft>
                      </a:pPr>
                      <a:r>
                        <a:rPr lang="en-GB" sz="1200" b="0">
                          <a:solidFill>
                            <a:schemeClr val="tx1"/>
                          </a:solidFill>
                          <a:effectLst/>
                          <a:latin typeface="+mn-lt"/>
                        </a:rPr>
                        <a:t>4</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27</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2918555"/>
                  </a:ext>
                </a:extLst>
              </a:tr>
              <a:tr h="143925">
                <a:tc rowSpan="3">
                  <a:txBody>
                    <a:bodyPr/>
                    <a:lstStyle/>
                    <a:p>
                      <a:pPr>
                        <a:lnSpc>
                          <a:spcPct val="107000"/>
                        </a:lnSpc>
                        <a:spcAft>
                          <a:spcPts val="800"/>
                        </a:spcAft>
                      </a:pPr>
                      <a:r>
                        <a:rPr lang="en-GB" sz="1200" b="0">
                          <a:solidFill>
                            <a:schemeClr val="tx1"/>
                          </a:solidFill>
                          <a:effectLst/>
                          <a:latin typeface="+mn-lt"/>
                        </a:rPr>
                        <a:t>The wax magnetic field and magnetic Earth</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b="0" dirty="0">
                          <a:solidFill>
                            <a:schemeClr val="tx1"/>
                          </a:solidFill>
                          <a:effectLst/>
                          <a:latin typeface="+mn-lt"/>
                        </a:rPr>
                        <a:t>Frozen magnetism</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dirty="0">
                          <a:solidFill>
                            <a:schemeClr val="tx1"/>
                          </a:solidFill>
                          <a:effectLst/>
                          <a:latin typeface="+mn-lt"/>
                        </a:rPr>
                        <a:t>2</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08</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algn="ctr">
                        <a:lnSpc>
                          <a:spcPct val="107000"/>
                        </a:lnSpc>
                        <a:spcAft>
                          <a:spcPts val="800"/>
                        </a:spcAft>
                      </a:pPr>
                      <a:r>
                        <a:rPr lang="en-GB" sz="1200" b="0">
                          <a:solidFill>
                            <a:schemeClr val="tx1"/>
                          </a:solidFill>
                          <a:effectLst/>
                          <a:latin typeface="+mn-lt"/>
                        </a:rPr>
                        <a:t>13</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3">
                  <a:txBody>
                    <a:bodyPr/>
                    <a:lstStyle/>
                    <a:p>
                      <a:pPr algn="ctr">
                        <a:lnSpc>
                          <a:spcPct val="107000"/>
                        </a:lnSpc>
                        <a:spcAft>
                          <a:spcPts val="800"/>
                        </a:spcAft>
                      </a:pPr>
                      <a:r>
                        <a:rPr lang="en-GB" sz="1200" b="0">
                          <a:solidFill>
                            <a:schemeClr val="tx1"/>
                          </a:solidFill>
                          <a:effectLst/>
                          <a:latin typeface="+mn-lt"/>
                        </a:rPr>
                        <a:t>18</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238730"/>
                  </a:ext>
                </a:extLst>
              </a:tr>
              <a:tr h="143925">
                <a:tc vMerge="1">
                  <a:txBody>
                    <a:bodyPr/>
                    <a:lstStyle/>
                    <a:p>
                      <a:endParaRPr lang="en-GB"/>
                    </a:p>
                  </a:txBody>
                  <a:tcPr/>
                </a:tc>
                <a:tc>
                  <a:txBody>
                    <a:bodyPr/>
                    <a:lstStyle/>
                    <a:p>
                      <a:pPr>
                        <a:lnSpc>
                          <a:spcPct val="107000"/>
                        </a:lnSpc>
                        <a:spcAft>
                          <a:spcPts val="800"/>
                        </a:spcAft>
                      </a:pPr>
                      <a:r>
                        <a:rPr lang="en-GB" sz="1200" b="0" dirty="0">
                          <a:solidFill>
                            <a:schemeClr val="tx1"/>
                          </a:solidFill>
                          <a:effectLst/>
                          <a:latin typeface="+mn-lt"/>
                        </a:rPr>
                        <a:t>Magnetic Earth</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dirty="0">
                          <a:solidFill>
                            <a:schemeClr val="tx1"/>
                          </a:solidFill>
                          <a:effectLst/>
                          <a:latin typeface="+mn-lt"/>
                        </a:rPr>
                        <a:t>6</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dirty="0">
                          <a:solidFill>
                            <a:schemeClr val="tx1"/>
                          </a:solidFill>
                          <a:effectLst/>
                          <a:latin typeface="+mn-lt"/>
                        </a:rPr>
                        <a:t>30</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604759314"/>
                  </a:ext>
                </a:extLst>
              </a:tr>
              <a:tr h="143925">
                <a:tc vMerge="1">
                  <a:txBody>
                    <a:bodyPr/>
                    <a:lstStyle/>
                    <a:p>
                      <a:endParaRPr lang="en-GB"/>
                    </a:p>
                  </a:txBody>
                  <a:tcPr/>
                </a:tc>
                <a:tc>
                  <a:txBody>
                    <a:bodyPr/>
                    <a:lstStyle/>
                    <a:p>
                      <a:pPr>
                        <a:lnSpc>
                          <a:spcPct val="107000"/>
                        </a:lnSpc>
                        <a:spcAft>
                          <a:spcPts val="800"/>
                        </a:spcAft>
                      </a:pPr>
                      <a:r>
                        <a:rPr lang="en-GB" sz="1200" b="0">
                          <a:solidFill>
                            <a:schemeClr val="tx1"/>
                          </a:solidFill>
                          <a:effectLst/>
                          <a:latin typeface="+mn-lt"/>
                        </a:rPr>
                        <a:t>Sponge ball</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dirty="0">
                          <a:solidFill>
                            <a:schemeClr val="tx1"/>
                          </a:solidFill>
                          <a:effectLst/>
                          <a:latin typeface="+mn-lt"/>
                        </a:rPr>
                        <a:t>4</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dirty="0">
                          <a:solidFill>
                            <a:schemeClr val="tx1"/>
                          </a:solidFill>
                          <a:effectLst/>
                          <a:latin typeface="+mn-lt"/>
                        </a:rPr>
                        <a:t>40</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22759529"/>
                  </a:ext>
                </a:extLst>
              </a:tr>
              <a:tr h="143925">
                <a:tc rowSpan="2">
                  <a:txBody>
                    <a:bodyPr/>
                    <a:lstStyle/>
                    <a:p>
                      <a:pPr>
                        <a:lnSpc>
                          <a:spcPct val="107000"/>
                        </a:lnSpc>
                        <a:spcAft>
                          <a:spcPts val="800"/>
                        </a:spcAft>
                      </a:pPr>
                      <a:r>
                        <a:rPr lang="en-GB" sz="1200" b="0">
                          <a:solidFill>
                            <a:schemeClr val="tx1"/>
                          </a:solidFill>
                          <a:effectLst/>
                          <a:latin typeface="+mn-lt"/>
                        </a:rPr>
                        <a:t>Heat flow, age of ocean floor and plate speed</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b="0">
                          <a:solidFill>
                            <a:schemeClr val="tx1"/>
                          </a:solidFill>
                          <a:effectLst/>
                          <a:latin typeface="+mn-lt"/>
                        </a:rPr>
                        <a:t>Heat flow evidence</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2</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17</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GB" sz="1200" b="0" dirty="0">
                          <a:solidFill>
                            <a:schemeClr val="tx1"/>
                          </a:solidFill>
                          <a:effectLst/>
                          <a:latin typeface="+mn-lt"/>
                        </a:rPr>
                        <a:t>5</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GB" sz="1200" b="0" dirty="0">
                          <a:solidFill>
                            <a:schemeClr val="tx1"/>
                          </a:solidFill>
                          <a:effectLst/>
                          <a:latin typeface="+mn-lt"/>
                        </a:rPr>
                        <a:t>15</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6599198"/>
                  </a:ext>
                </a:extLst>
              </a:tr>
              <a:tr h="143925">
                <a:tc vMerge="1">
                  <a:txBody>
                    <a:bodyPr/>
                    <a:lstStyle/>
                    <a:p>
                      <a:endParaRPr lang="en-GB"/>
                    </a:p>
                  </a:txBody>
                  <a:tcPr/>
                </a:tc>
                <a:tc>
                  <a:txBody>
                    <a:bodyPr/>
                    <a:lstStyle/>
                    <a:p>
                      <a:pPr>
                        <a:lnSpc>
                          <a:spcPct val="107000"/>
                        </a:lnSpc>
                        <a:spcAft>
                          <a:spcPts val="800"/>
                        </a:spcAft>
                      </a:pPr>
                      <a:r>
                        <a:rPr lang="en-GB" sz="1200" b="0">
                          <a:solidFill>
                            <a:schemeClr val="tx1"/>
                          </a:solidFill>
                          <a:effectLst/>
                          <a:latin typeface="+mn-lt"/>
                        </a:rPr>
                        <a:t>Age of ocean floor</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2</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dirty="0">
                          <a:solidFill>
                            <a:schemeClr val="tx1"/>
                          </a:solidFill>
                          <a:effectLst/>
                          <a:latin typeface="+mn-lt"/>
                        </a:rPr>
                        <a:t>58</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57321351"/>
                  </a:ext>
                </a:extLst>
              </a:tr>
              <a:tr h="126601">
                <a:tc gridSpan="6">
                  <a:txBody>
                    <a:bodyPr/>
                    <a:lstStyle/>
                    <a:p>
                      <a:pPr>
                        <a:lnSpc>
                          <a:spcPct val="107000"/>
                        </a:lnSpc>
                      </a:pPr>
                      <a:endParaRPr lang="en-GB" sz="100" b="0" dirty="0">
                        <a:solidFill>
                          <a:schemeClr val="tx1"/>
                        </a:solidFill>
                        <a:effectLst/>
                        <a:latin typeface="+mn-lt"/>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12553883"/>
                  </a:ext>
                </a:extLst>
              </a:tr>
              <a:tr h="143925">
                <a:tc gridSpan="4">
                  <a:txBody>
                    <a:bodyPr/>
                    <a:lstStyle/>
                    <a:p>
                      <a:pPr>
                        <a:lnSpc>
                          <a:spcPct val="107000"/>
                        </a:lnSpc>
                        <a:spcAft>
                          <a:spcPts val="800"/>
                        </a:spcAft>
                      </a:pPr>
                      <a:r>
                        <a:rPr lang="en-GB" sz="1200" b="1" dirty="0">
                          <a:solidFill>
                            <a:schemeClr val="tx1"/>
                          </a:solidFill>
                          <a:effectLst/>
                          <a:latin typeface="+mn-lt"/>
                        </a:rPr>
                        <a:t>The Earth and plate tectonics, part 2</a:t>
                      </a:r>
                      <a:endParaRPr lang="en-GB" sz="12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lnSpc>
                          <a:spcPct val="107000"/>
                        </a:lnSpc>
                        <a:spcAft>
                          <a:spcPts val="800"/>
                        </a:spcAft>
                      </a:pPr>
                      <a:r>
                        <a:rPr lang="en-GB" sz="1200" b="1" dirty="0">
                          <a:solidFill>
                            <a:schemeClr val="tx1"/>
                          </a:solidFill>
                          <a:effectLst/>
                          <a:latin typeface="+mn-lt"/>
                        </a:rPr>
                        <a:t>37</a:t>
                      </a:r>
                      <a:endParaRPr lang="en-GB" sz="12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1" dirty="0">
                          <a:solidFill>
                            <a:schemeClr val="tx1"/>
                          </a:solidFill>
                          <a:effectLst/>
                          <a:latin typeface="+mn-lt"/>
                        </a:rPr>
                        <a:t>56</a:t>
                      </a:r>
                      <a:endParaRPr lang="en-GB" sz="12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2845208"/>
                  </a:ext>
                </a:extLst>
              </a:tr>
              <a:tr h="143925">
                <a:tc rowSpan="2">
                  <a:txBody>
                    <a:bodyPr/>
                    <a:lstStyle/>
                    <a:p>
                      <a:pPr>
                        <a:lnSpc>
                          <a:spcPct val="107000"/>
                        </a:lnSpc>
                        <a:spcAft>
                          <a:spcPts val="800"/>
                        </a:spcAft>
                      </a:pPr>
                      <a:r>
                        <a:rPr lang="en-GB" sz="1200" b="0" dirty="0">
                          <a:solidFill>
                            <a:schemeClr val="tx1"/>
                          </a:solidFill>
                          <a:effectLst/>
                          <a:latin typeface="+mn-lt"/>
                        </a:rPr>
                        <a:t>Divergent margins</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b="0" dirty="0">
                          <a:solidFill>
                            <a:schemeClr val="tx1"/>
                          </a:solidFill>
                          <a:effectLst/>
                          <a:latin typeface="+mn-lt"/>
                        </a:rPr>
                        <a:t>Divergent margins</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2</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03</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GB" sz="1200" b="0">
                          <a:solidFill>
                            <a:schemeClr val="tx1"/>
                          </a:solidFill>
                          <a:effectLst/>
                          <a:latin typeface="+mn-lt"/>
                        </a:rPr>
                        <a:t>4</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GB" sz="1200" b="0">
                          <a:solidFill>
                            <a:schemeClr val="tx1"/>
                          </a:solidFill>
                          <a:effectLst/>
                          <a:latin typeface="+mn-lt"/>
                        </a:rPr>
                        <a:t>32</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0850751"/>
                  </a:ext>
                </a:extLst>
              </a:tr>
              <a:tr h="143925">
                <a:tc vMerge="1">
                  <a:txBody>
                    <a:bodyPr/>
                    <a:lstStyle/>
                    <a:p>
                      <a:endParaRPr lang="en-GB"/>
                    </a:p>
                  </a:txBody>
                  <a:tcPr/>
                </a:tc>
                <a:tc>
                  <a:txBody>
                    <a:bodyPr/>
                    <a:lstStyle/>
                    <a:p>
                      <a:pPr>
                        <a:lnSpc>
                          <a:spcPct val="107000"/>
                        </a:lnSpc>
                        <a:spcAft>
                          <a:spcPts val="800"/>
                        </a:spcAft>
                      </a:pPr>
                      <a:r>
                        <a:rPr lang="en-GB" sz="1200" b="0" dirty="0">
                          <a:solidFill>
                            <a:schemeClr val="tx1"/>
                          </a:solidFill>
                          <a:effectLst/>
                          <a:latin typeface="+mn-lt"/>
                        </a:rPr>
                        <a:t>Faults in a Mars Bar</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2</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29</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033413734"/>
                  </a:ext>
                </a:extLst>
              </a:tr>
              <a:tr h="143925">
                <a:tc gridSpan="4">
                  <a:txBody>
                    <a:bodyPr/>
                    <a:lstStyle/>
                    <a:p>
                      <a:pPr>
                        <a:lnSpc>
                          <a:spcPct val="107000"/>
                        </a:lnSpc>
                        <a:spcAft>
                          <a:spcPts val="800"/>
                        </a:spcAft>
                      </a:pPr>
                      <a:r>
                        <a:rPr lang="en-GB" sz="1200" b="0" dirty="0">
                          <a:solidFill>
                            <a:schemeClr val="tx1"/>
                          </a:solidFill>
                          <a:effectLst/>
                          <a:latin typeface="+mn-lt"/>
                        </a:rPr>
                        <a:t>Magnetic stripes</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a:txBody>
                    <a:bodyPr/>
                    <a:lstStyle/>
                    <a:p>
                      <a:pPr algn="ctr">
                        <a:lnSpc>
                          <a:spcPct val="107000"/>
                        </a:lnSpc>
                        <a:spcAft>
                          <a:spcPts val="800"/>
                        </a:spcAft>
                      </a:pPr>
                      <a:r>
                        <a:rPr lang="en-GB" sz="1200" b="0">
                          <a:solidFill>
                            <a:schemeClr val="tx1"/>
                          </a:solidFill>
                          <a:effectLst/>
                          <a:latin typeface="+mn-lt"/>
                        </a:rPr>
                        <a:t>5</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21</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8343399"/>
                  </a:ext>
                </a:extLst>
              </a:tr>
              <a:tr h="143925">
                <a:tc rowSpan="2">
                  <a:txBody>
                    <a:bodyPr/>
                    <a:lstStyle/>
                    <a:p>
                      <a:pPr>
                        <a:lnSpc>
                          <a:spcPct val="107000"/>
                        </a:lnSpc>
                        <a:spcAft>
                          <a:spcPts val="800"/>
                        </a:spcAft>
                      </a:pPr>
                      <a:r>
                        <a:rPr lang="en-GB" sz="1200" b="0">
                          <a:solidFill>
                            <a:schemeClr val="tx1"/>
                          </a:solidFill>
                          <a:effectLst/>
                          <a:latin typeface="+mn-lt"/>
                        </a:rPr>
                        <a:t>Convergent margins</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b="0" dirty="0">
                          <a:solidFill>
                            <a:schemeClr val="tx1"/>
                          </a:solidFill>
                          <a:effectLst/>
                          <a:latin typeface="+mn-lt"/>
                        </a:rPr>
                        <a:t>Convergent margins</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dirty="0">
                          <a:solidFill>
                            <a:schemeClr val="tx1"/>
                          </a:solidFill>
                          <a:effectLst/>
                          <a:latin typeface="+mn-lt"/>
                        </a:rPr>
                        <a:t>3</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42</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GB" sz="1200" b="0">
                          <a:solidFill>
                            <a:schemeClr val="tx1"/>
                          </a:solidFill>
                          <a:effectLst/>
                          <a:latin typeface="+mn-lt"/>
                        </a:rPr>
                        <a:t>8</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GB" sz="1200" b="0">
                          <a:solidFill>
                            <a:schemeClr val="tx1"/>
                          </a:solidFill>
                          <a:effectLst/>
                          <a:latin typeface="+mn-lt"/>
                        </a:rPr>
                        <a:t>06</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0051888"/>
                  </a:ext>
                </a:extLst>
              </a:tr>
              <a:tr h="143925">
                <a:tc vMerge="1">
                  <a:txBody>
                    <a:bodyPr/>
                    <a:lstStyle/>
                    <a:p>
                      <a:endParaRPr lang="en-GB"/>
                    </a:p>
                  </a:txBody>
                  <a:tcPr/>
                </a:tc>
                <a:tc>
                  <a:txBody>
                    <a:bodyPr/>
                    <a:lstStyle/>
                    <a:p>
                      <a:pPr>
                        <a:lnSpc>
                          <a:spcPct val="107000"/>
                        </a:lnSpc>
                        <a:spcAft>
                          <a:spcPts val="800"/>
                        </a:spcAft>
                      </a:pPr>
                      <a:r>
                        <a:rPr lang="en-GB" sz="1200" b="0" dirty="0">
                          <a:solidFill>
                            <a:schemeClr val="tx1"/>
                          </a:solidFill>
                          <a:effectLst/>
                          <a:latin typeface="+mn-lt"/>
                        </a:rPr>
                        <a:t>Deformation</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dirty="0">
                          <a:solidFill>
                            <a:schemeClr val="tx1"/>
                          </a:solidFill>
                          <a:effectLst/>
                          <a:latin typeface="+mn-lt"/>
                        </a:rPr>
                        <a:t>4</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24</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326255288"/>
                  </a:ext>
                </a:extLst>
              </a:tr>
              <a:tr h="143925">
                <a:tc gridSpan="4">
                  <a:txBody>
                    <a:bodyPr/>
                    <a:lstStyle/>
                    <a:p>
                      <a:pPr>
                        <a:lnSpc>
                          <a:spcPct val="107000"/>
                        </a:lnSpc>
                        <a:spcAft>
                          <a:spcPts val="800"/>
                        </a:spcAft>
                      </a:pPr>
                      <a:r>
                        <a:rPr lang="en-GB" sz="1200" b="0" dirty="0">
                          <a:solidFill>
                            <a:schemeClr val="tx1"/>
                          </a:solidFill>
                          <a:effectLst/>
                          <a:latin typeface="+mn-lt"/>
                        </a:rPr>
                        <a:t>Continental jigsaw puzzles</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tc>
                  <a:txBody>
                    <a:bodyPr/>
                    <a:lstStyle/>
                    <a:p>
                      <a:pPr algn="ctr">
                        <a:lnSpc>
                          <a:spcPct val="107000"/>
                        </a:lnSpc>
                        <a:spcAft>
                          <a:spcPts val="800"/>
                        </a:spcAft>
                      </a:pPr>
                      <a:r>
                        <a:rPr lang="en-GB" sz="1200" b="0">
                          <a:solidFill>
                            <a:schemeClr val="tx1"/>
                          </a:solidFill>
                          <a:effectLst/>
                          <a:latin typeface="+mn-lt"/>
                        </a:rPr>
                        <a:t>4</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40</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6146415"/>
                  </a:ext>
                </a:extLst>
              </a:tr>
              <a:tr h="143925">
                <a:tc gridSpan="4">
                  <a:txBody>
                    <a:bodyPr/>
                    <a:lstStyle/>
                    <a:p>
                      <a:pPr>
                        <a:lnSpc>
                          <a:spcPct val="107000"/>
                        </a:lnSpc>
                        <a:spcAft>
                          <a:spcPts val="800"/>
                        </a:spcAft>
                      </a:pPr>
                      <a:r>
                        <a:rPr lang="en-GB" sz="1200" b="0" dirty="0">
                          <a:solidFill>
                            <a:schemeClr val="tx1"/>
                          </a:solidFill>
                          <a:effectLst/>
                          <a:latin typeface="+mn-lt"/>
                        </a:rPr>
                        <a:t>Brickquake</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lnSpc>
                          <a:spcPct val="107000"/>
                        </a:lnSpc>
                        <a:spcAft>
                          <a:spcPts val="800"/>
                        </a:spcAft>
                      </a:pPr>
                      <a:r>
                        <a:rPr lang="en-GB" sz="1200" b="0">
                          <a:solidFill>
                            <a:schemeClr val="tx1"/>
                          </a:solidFill>
                          <a:effectLst/>
                          <a:latin typeface="+mn-lt"/>
                        </a:rPr>
                        <a:t>4</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59</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2684084"/>
                  </a:ext>
                </a:extLst>
              </a:tr>
              <a:tr h="143925">
                <a:tc gridSpan="4">
                  <a:txBody>
                    <a:bodyPr/>
                    <a:lstStyle/>
                    <a:p>
                      <a:pPr>
                        <a:lnSpc>
                          <a:spcPct val="107000"/>
                        </a:lnSpc>
                        <a:spcAft>
                          <a:spcPts val="800"/>
                        </a:spcAft>
                      </a:pPr>
                      <a:r>
                        <a:rPr lang="en-GB" sz="1200" b="0" dirty="0">
                          <a:solidFill>
                            <a:schemeClr val="tx1"/>
                          </a:solidFill>
                          <a:effectLst/>
                          <a:latin typeface="+mn-lt"/>
                        </a:rPr>
                        <a:t>Party popper eruption</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lnSpc>
                          <a:spcPct val="107000"/>
                        </a:lnSpc>
                        <a:spcAft>
                          <a:spcPts val="800"/>
                        </a:spcAft>
                      </a:pPr>
                      <a:r>
                        <a:rPr lang="en-GB" sz="1200" b="0" dirty="0">
                          <a:solidFill>
                            <a:schemeClr val="tx1"/>
                          </a:solidFill>
                          <a:effectLst/>
                          <a:latin typeface="+mn-lt"/>
                        </a:rPr>
                        <a:t>6</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a:solidFill>
                            <a:schemeClr val="tx1"/>
                          </a:solidFill>
                          <a:effectLst/>
                          <a:latin typeface="+mn-lt"/>
                        </a:rPr>
                        <a:t>29</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5625977"/>
                  </a:ext>
                </a:extLst>
              </a:tr>
              <a:tr h="143925">
                <a:tc gridSpan="4">
                  <a:txBody>
                    <a:bodyPr/>
                    <a:lstStyle/>
                    <a:p>
                      <a:pPr>
                        <a:lnSpc>
                          <a:spcPct val="107000"/>
                        </a:lnSpc>
                        <a:spcAft>
                          <a:spcPts val="800"/>
                        </a:spcAft>
                      </a:pPr>
                      <a:r>
                        <a:rPr lang="en-GB" sz="1200" b="0">
                          <a:solidFill>
                            <a:schemeClr val="tx1"/>
                          </a:solidFill>
                          <a:effectLst/>
                          <a:latin typeface="+mn-lt"/>
                        </a:rPr>
                        <a:t>Plate plenary</a:t>
                      </a:r>
                      <a:endParaRPr lang="en-GB" sz="1200" b="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lnSpc>
                          <a:spcPct val="107000"/>
                        </a:lnSpc>
                        <a:spcAft>
                          <a:spcPts val="800"/>
                        </a:spcAft>
                      </a:pPr>
                      <a:r>
                        <a:rPr lang="en-GB" sz="1200" b="0" dirty="0">
                          <a:solidFill>
                            <a:schemeClr val="tx1"/>
                          </a:solidFill>
                          <a:effectLst/>
                          <a:latin typeface="+mn-lt"/>
                        </a:rPr>
                        <a:t>3</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0" dirty="0">
                          <a:solidFill>
                            <a:schemeClr val="tx1"/>
                          </a:solidFill>
                          <a:effectLst/>
                          <a:latin typeface="+mn-lt"/>
                        </a:rPr>
                        <a:t>49</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555170"/>
                  </a:ext>
                </a:extLst>
              </a:tr>
              <a:tr h="97867">
                <a:tc gridSpan="6">
                  <a:txBody>
                    <a:bodyPr/>
                    <a:lstStyle/>
                    <a:p>
                      <a:pPr algn="ctr">
                        <a:lnSpc>
                          <a:spcPct val="107000"/>
                        </a:lnSpc>
                        <a:spcAft>
                          <a:spcPts val="800"/>
                        </a:spcAft>
                      </a:pPr>
                      <a:r>
                        <a:rPr lang="en-GB" sz="200" b="0" dirty="0">
                          <a:solidFill>
                            <a:schemeClr val="tx1"/>
                          </a:solidFill>
                          <a:effectLst/>
                          <a:latin typeface="+mn-lt"/>
                        </a:rPr>
                        <a:t> </a:t>
                      </a:r>
                      <a:endParaRPr lang="en-GB" sz="200" b="0"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32115395"/>
                  </a:ext>
                </a:extLst>
              </a:tr>
              <a:tr h="143925">
                <a:tc gridSpan="4">
                  <a:txBody>
                    <a:bodyPr/>
                    <a:lstStyle/>
                    <a:p>
                      <a:pPr>
                        <a:lnSpc>
                          <a:spcPct val="107000"/>
                        </a:lnSpc>
                        <a:spcAft>
                          <a:spcPts val="800"/>
                        </a:spcAft>
                      </a:pPr>
                      <a:r>
                        <a:rPr lang="en-GB" sz="1200" b="1" dirty="0">
                          <a:solidFill>
                            <a:schemeClr val="tx1"/>
                          </a:solidFill>
                          <a:effectLst/>
                          <a:latin typeface="+mn-lt"/>
                        </a:rPr>
                        <a:t>The Earth and plate tectonics – both parts together</a:t>
                      </a:r>
                      <a:endParaRPr lang="en-GB" sz="12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ctr">
                        <a:lnSpc>
                          <a:spcPct val="107000"/>
                        </a:lnSpc>
                        <a:spcAft>
                          <a:spcPts val="800"/>
                        </a:spcAft>
                      </a:pPr>
                      <a:r>
                        <a:rPr lang="en-GB" sz="1200" b="1" dirty="0">
                          <a:solidFill>
                            <a:schemeClr val="tx1"/>
                          </a:solidFill>
                          <a:effectLst/>
                          <a:latin typeface="+mn-lt"/>
                        </a:rPr>
                        <a:t>95</a:t>
                      </a:r>
                      <a:endParaRPr lang="en-GB" sz="12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200" b="1" dirty="0">
                          <a:solidFill>
                            <a:schemeClr val="tx1"/>
                          </a:solidFill>
                          <a:effectLst/>
                          <a:latin typeface="+mn-lt"/>
                        </a:rPr>
                        <a:t>41</a:t>
                      </a:r>
                      <a:endParaRPr lang="en-GB" sz="1200" b="1" dirty="0">
                        <a:solidFill>
                          <a:schemeClr val="tx1"/>
                        </a:solidFill>
                        <a:effectLst/>
                        <a:latin typeface="+mn-lt"/>
                        <a:ea typeface="Calibri" panose="020F0502020204030204" pitchFamily="34" charset="0"/>
                        <a:cs typeface="Times New Roman" panose="02020603050405020304" pitchFamily="18" charset="0"/>
                      </a:endParaRPr>
                    </a:p>
                  </a:txBody>
                  <a:tcPr marL="47975" marR="47975" marT="6663"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0349852"/>
                  </a:ext>
                </a:extLst>
              </a:tr>
            </a:tbl>
          </a:graphicData>
        </a:graphic>
      </p:graphicFrame>
    </p:spTree>
    <p:extLst>
      <p:ext uri="{BB962C8B-B14F-4D97-AF65-F5344CB8AC3E}">
        <p14:creationId xmlns:p14="http://schemas.microsoft.com/office/powerpoint/2010/main" val="1181402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PT020_skateboard"/>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2780"/>
          <a:stretch>
            <a:fillRect/>
          </a:stretch>
        </p:blipFill>
        <p:spPr bwMode="auto">
          <a:xfrm>
            <a:off x="1395413" y="2217738"/>
            <a:ext cx="6400800" cy="4052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19" name="Content Placeholder 2"/>
          <p:cNvSpPr>
            <a:spLocks/>
          </p:cNvSpPr>
          <p:nvPr/>
        </p:nvSpPr>
        <p:spPr bwMode="auto">
          <a:xfrm>
            <a:off x="1119188" y="1041400"/>
            <a:ext cx="69246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GB" sz="2400" dirty="0"/>
              <a:t>Modelling the lithosphere and asthenosphere (?)</a:t>
            </a:r>
          </a:p>
        </p:txBody>
      </p:sp>
      <p:sp>
        <p:nvSpPr>
          <p:cNvPr id="60420" name="TextBox 3"/>
          <p:cNvSpPr txBox="1">
            <a:spLocks noChangeArrowheads="1"/>
          </p:cNvSpPr>
          <p:nvPr/>
        </p:nvSpPr>
        <p:spPr bwMode="auto">
          <a:xfrm>
            <a:off x="815975" y="1500188"/>
            <a:ext cx="23399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The crust – trainers</a:t>
            </a:r>
          </a:p>
          <a:p>
            <a:pPr eaLnBrk="1" hangingPunct="1"/>
            <a:endParaRPr lang="en-GB" dirty="0"/>
          </a:p>
        </p:txBody>
      </p:sp>
      <p:sp>
        <p:nvSpPr>
          <p:cNvPr id="60421" name="TextBox 4"/>
          <p:cNvSpPr txBox="1">
            <a:spLocks noChangeArrowheads="1"/>
          </p:cNvSpPr>
          <p:nvPr/>
        </p:nvSpPr>
        <p:spPr bwMode="auto">
          <a:xfrm>
            <a:off x="3424238" y="1501775"/>
            <a:ext cx="23399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The extreme upper mantle – skateboard</a:t>
            </a:r>
          </a:p>
        </p:txBody>
      </p:sp>
      <p:sp>
        <p:nvSpPr>
          <p:cNvPr id="60422" name="TextBox 5"/>
          <p:cNvSpPr txBox="1">
            <a:spLocks noChangeArrowheads="1"/>
          </p:cNvSpPr>
          <p:nvPr/>
        </p:nvSpPr>
        <p:spPr bwMode="auto">
          <a:xfrm>
            <a:off x="6043613" y="1493838"/>
            <a:ext cx="23399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The asthenosphere - wheels</a:t>
            </a:r>
          </a:p>
        </p:txBody>
      </p:sp>
      <p:sp>
        <p:nvSpPr>
          <p:cNvPr id="60423" name="TextBox 7"/>
          <p:cNvSpPr txBox="1">
            <a:spLocks noChangeArrowheads="1"/>
          </p:cNvSpPr>
          <p:nvPr/>
        </p:nvSpPr>
        <p:spPr bwMode="auto">
          <a:xfrm>
            <a:off x="976313" y="6212138"/>
            <a:ext cx="7213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The asthenosphere (wheels) flows, carrying the plate of lithosphere = trainers (crust) + extreme upper mantle (skateboard) along</a:t>
            </a:r>
          </a:p>
        </p:txBody>
      </p:sp>
      <p:sp>
        <p:nvSpPr>
          <p:cNvPr id="8" name="Rectangle 7"/>
          <p:cNvSpPr/>
          <p:nvPr/>
        </p:nvSpPr>
        <p:spPr>
          <a:xfrm>
            <a:off x="7912225" y="4011259"/>
            <a:ext cx="979112" cy="461665"/>
          </a:xfrm>
          <a:prstGeom prst="rect">
            <a:avLst/>
          </a:prstGeom>
        </p:spPr>
        <p:txBody>
          <a:bodyPr wrap="square">
            <a:spAutoFit/>
          </a:bodyPr>
          <a:lstStyle/>
          <a:p>
            <a:r>
              <a:rPr lang="en-GB" sz="800" b="1" dirty="0"/>
              <a:t>Skateboard </a:t>
            </a:r>
            <a:r>
              <a:rPr lang="en-US" sz="800" b="1" dirty="0"/>
              <a:t>© Peter Kennett, ESEU</a:t>
            </a:r>
            <a:endParaRPr lang="en-GB" sz="800" dirty="0"/>
          </a:p>
        </p:txBody>
      </p:sp>
    </p:spTree>
    <p:extLst>
      <p:ext uri="{BB962C8B-B14F-4D97-AF65-F5344CB8AC3E}">
        <p14:creationId xmlns:p14="http://schemas.microsoft.com/office/powerpoint/2010/main" val="10733689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1576137" y="2293269"/>
            <a:ext cx="6352673" cy="98333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Earth’s structure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Rectangle 3">
            <a:extLst>
              <a:ext uri="{FF2B5EF4-FFF2-40B4-BE49-F238E27FC236}">
                <a16:creationId xmlns:a16="http://schemas.microsoft.com/office/drawing/2014/main" id="{9EBC0852-7489-446B-AD88-2D89E3A908A6}"/>
              </a:ext>
            </a:extLst>
          </p:cNvPr>
          <p:cNvSpPr/>
          <p:nvPr/>
        </p:nvSpPr>
        <p:spPr>
          <a:xfrm>
            <a:off x="302677" y="5979695"/>
            <a:ext cx="9001743"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5" name="Picture 4">
            <a:extLst>
              <a:ext uri="{FF2B5EF4-FFF2-40B4-BE49-F238E27FC236}">
                <a16:creationId xmlns:a16="http://schemas.microsoft.com/office/drawing/2014/main" id="{C8A221A9-A328-4B53-8970-1E7AD0843649}"/>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E2E829EF-1C75-4BE1-9E29-D1C5E0885B25}"/>
              </a:ext>
            </a:extLst>
          </p:cNvPr>
          <p:cNvSpPr txBox="1"/>
          <p:nvPr/>
        </p:nvSpPr>
        <p:spPr>
          <a:xfrm>
            <a:off x="1706880" y="3596640"/>
            <a:ext cx="6035040" cy="1200329"/>
          </a:xfrm>
          <a:prstGeom prst="rect">
            <a:avLst/>
          </a:prstGeom>
          <a:noFill/>
        </p:spPr>
        <p:txBody>
          <a:bodyPr wrap="square" rtlCol="0">
            <a:spAutoFit/>
          </a:bodyPr>
          <a:lstStyle/>
          <a:p>
            <a:pPr marL="365125" indent="-365125">
              <a:buFont typeface="Arial" panose="020B0604020202020204" pitchFamily="34" charset="0"/>
              <a:buChar char="•"/>
            </a:pPr>
            <a:r>
              <a:rPr lang="en-GB" sz="3600" b="1" dirty="0">
                <a:latin typeface="+mn-lt"/>
                <a:ea typeface="Calibri" panose="020F0502020204030204" pitchFamily="34" charset="0"/>
                <a:cs typeface="Times New Roman" panose="02020603050405020304" pitchFamily="18" charset="0"/>
              </a:rPr>
              <a:t>Journey to the centre of the Earth – on a toilet roll</a:t>
            </a:r>
          </a:p>
        </p:txBody>
      </p:sp>
      <p:sp>
        <p:nvSpPr>
          <p:cNvPr id="7" name="TextBox 6">
            <a:extLst>
              <a:ext uri="{FF2B5EF4-FFF2-40B4-BE49-F238E27FC236}">
                <a16:creationId xmlns:a16="http://schemas.microsoft.com/office/drawing/2014/main" id="{5482E737-78E4-4B05-85A6-7938ECF3445B}"/>
              </a:ext>
            </a:extLst>
          </p:cNvPr>
          <p:cNvSpPr txBox="1"/>
          <p:nvPr/>
        </p:nvSpPr>
        <p:spPr>
          <a:xfrm>
            <a:off x="775504" y="5370652"/>
            <a:ext cx="7974957" cy="646331"/>
          </a:xfrm>
          <a:prstGeom prst="rect">
            <a:avLst/>
          </a:prstGeom>
          <a:noFill/>
        </p:spPr>
        <p:txBody>
          <a:bodyPr wrap="square" rtlCol="0">
            <a:spAutoFit/>
          </a:bodyPr>
          <a:lstStyle/>
          <a:p>
            <a:pPr algn="ctr"/>
            <a:r>
              <a:rPr lang="en-GB" dirty="0"/>
              <a:t>Go to: </a:t>
            </a:r>
            <a:r>
              <a:rPr lang="en-GB" dirty="0">
                <a:hlinkClick r:id="rId4"/>
              </a:rPr>
              <a:t>https://www.earthlearningidea.com/Video/V27_Journey_toilet_roll.html</a:t>
            </a:r>
            <a:r>
              <a:rPr lang="en-GB" dirty="0"/>
              <a:t> hyperlink</a:t>
            </a:r>
          </a:p>
        </p:txBody>
      </p:sp>
    </p:spTree>
    <p:extLst>
      <p:ext uri="{BB962C8B-B14F-4D97-AF65-F5344CB8AC3E}">
        <p14:creationId xmlns:p14="http://schemas.microsoft.com/office/powerpoint/2010/main" val="4025684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362607" y="1154113"/>
            <a:ext cx="84345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Journey to the centre of the Earth – on a toilet roll</a:t>
            </a:r>
          </a:p>
        </p:txBody>
      </p:sp>
      <p:pic>
        <p:nvPicPr>
          <p:cNvPr id="5" name="Picture 4"/>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864631">
            <a:off x="2753971" y="1895554"/>
            <a:ext cx="3084267" cy="4518149"/>
          </a:xfrm>
          <a:prstGeom prst="rect">
            <a:avLst/>
          </a:prstGeom>
          <a:solidFill>
            <a:srgbClr val="FFFFFF"/>
          </a:solidFill>
          <a:ln>
            <a:solidFill>
              <a:schemeClr val="tx1"/>
            </a:solidFill>
          </a:ln>
        </p:spPr>
      </p:pic>
      <p:sp>
        <p:nvSpPr>
          <p:cNvPr id="2" name="Rectangle 1"/>
          <p:cNvSpPr/>
          <p:nvPr/>
        </p:nvSpPr>
        <p:spPr>
          <a:xfrm>
            <a:off x="5863590" y="6454629"/>
            <a:ext cx="1878720" cy="246221"/>
          </a:xfrm>
          <a:prstGeom prst="rect">
            <a:avLst/>
          </a:prstGeom>
        </p:spPr>
        <p:txBody>
          <a:bodyPr wrap="square">
            <a:spAutoFit/>
          </a:bodyPr>
          <a:lstStyle/>
          <a:p>
            <a:r>
              <a:rPr lang="en-GB" sz="1000" dirty="0"/>
              <a:t>© Pete Loader</a:t>
            </a:r>
          </a:p>
        </p:txBody>
      </p:sp>
    </p:spTree>
    <p:extLst>
      <p:ext uri="{BB962C8B-B14F-4D97-AF65-F5344CB8AC3E}">
        <p14:creationId xmlns:p14="http://schemas.microsoft.com/office/powerpoint/2010/main" val="1913493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52863" y="3862137"/>
            <a:ext cx="6930190"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What drives the plates?</a:t>
            </a:r>
          </a:p>
        </p:txBody>
      </p:sp>
      <p:sp>
        <p:nvSpPr>
          <p:cNvPr id="7" name="TextBox 6">
            <a:extLst>
              <a:ext uri="{FF2B5EF4-FFF2-40B4-BE49-F238E27FC236}">
                <a16:creationId xmlns:a16="http://schemas.microsoft.com/office/drawing/2014/main" id="{507ADC16-1777-4D5E-AC65-BB640FA3A819}"/>
              </a:ext>
            </a:extLst>
          </p:cNvPr>
          <p:cNvSpPr txBox="1"/>
          <p:nvPr/>
        </p:nvSpPr>
        <p:spPr>
          <a:xfrm>
            <a:off x="655092" y="5357004"/>
            <a:ext cx="8313733" cy="646331"/>
          </a:xfrm>
          <a:prstGeom prst="rect">
            <a:avLst/>
          </a:prstGeom>
          <a:noFill/>
        </p:spPr>
        <p:txBody>
          <a:bodyPr wrap="square" rtlCol="0">
            <a:spAutoFit/>
          </a:bodyPr>
          <a:lstStyle/>
          <a:p>
            <a:pPr algn="ctr"/>
            <a:r>
              <a:rPr lang="en-GB" dirty="0"/>
              <a:t>Go to: </a:t>
            </a:r>
            <a:r>
              <a:rPr lang="en-GB" dirty="0">
                <a:hlinkClick r:id="rId3"/>
              </a:rPr>
              <a:t>https://www.earthlearningidea.com/Video/V25_What_drives_plates.html</a:t>
            </a:r>
            <a:r>
              <a:rPr lang="en-GB" dirty="0"/>
              <a:t> hyperlink</a:t>
            </a:r>
          </a:p>
        </p:txBody>
      </p:sp>
    </p:spTree>
    <p:extLst>
      <p:ext uri="{BB962C8B-B14F-4D97-AF65-F5344CB8AC3E}">
        <p14:creationId xmlns:p14="http://schemas.microsoft.com/office/powerpoint/2010/main" val="1317790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bwMode="auto">
          <a:xfrm>
            <a:off x="469434" y="1134478"/>
            <a:ext cx="8229600" cy="5740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What drives the plates? – different theories</a:t>
            </a:r>
          </a:p>
        </p:txBody>
      </p:sp>
      <p:pic>
        <p:nvPicPr>
          <p:cNvPr id="4" name="Picture 3"/>
          <p:cNvPicPr/>
          <p:nvPr/>
        </p:nvPicPr>
        <p:blipFill rotWithShape="1">
          <a:blip r:embed="rId3"/>
          <a:srcRect l="54243" t="21302" r="12313" b="7961"/>
          <a:stretch/>
        </p:blipFill>
        <p:spPr bwMode="auto">
          <a:xfrm>
            <a:off x="5235802" y="1760729"/>
            <a:ext cx="3822317" cy="4389898"/>
          </a:xfrm>
          <a:prstGeom prst="rect">
            <a:avLst/>
          </a:prstGeom>
          <a:ln>
            <a:solidFill>
              <a:schemeClr val="tx1"/>
            </a:solidFill>
          </a:ln>
          <a:extLst>
            <a:ext uri="{53640926-AAD7-44D8-BBD7-CCE9431645EC}">
              <a14:shadowObscured xmlns:a14="http://schemas.microsoft.com/office/drawing/2010/main"/>
            </a:ext>
          </a:extLst>
        </p:spPr>
      </p:pic>
      <p:sp>
        <p:nvSpPr>
          <p:cNvPr id="2" name="Rectangle 1"/>
          <p:cNvSpPr/>
          <p:nvPr/>
        </p:nvSpPr>
        <p:spPr>
          <a:xfrm>
            <a:off x="5450508" y="6223138"/>
            <a:ext cx="3416968" cy="215444"/>
          </a:xfrm>
          <a:prstGeom prst="rect">
            <a:avLst/>
          </a:prstGeom>
        </p:spPr>
        <p:txBody>
          <a:bodyPr wrap="square">
            <a:spAutoFit/>
          </a:bodyPr>
          <a:lstStyle/>
          <a:p>
            <a:r>
              <a:rPr lang="en-US" sz="800" b="1" dirty="0"/>
              <a:t>Theoretical driving mechanisms of plate movement © Pete Loader</a:t>
            </a:r>
            <a:endParaRPr lang="en-GB" sz="800" dirty="0"/>
          </a:p>
        </p:txBody>
      </p:sp>
      <p:sp>
        <p:nvSpPr>
          <p:cNvPr id="6" name="TextBox 5">
            <a:extLst>
              <a:ext uri="{FF2B5EF4-FFF2-40B4-BE49-F238E27FC236}">
                <a16:creationId xmlns:a16="http://schemas.microsoft.com/office/drawing/2014/main" id="{FBA3943E-755E-4160-BBD4-70D89CA27849}"/>
              </a:ext>
            </a:extLst>
          </p:cNvPr>
          <p:cNvSpPr txBox="1"/>
          <p:nvPr/>
        </p:nvSpPr>
        <p:spPr>
          <a:xfrm>
            <a:off x="565484" y="6088559"/>
            <a:ext cx="4355432" cy="769441"/>
          </a:xfrm>
          <a:prstGeom prst="rect">
            <a:avLst/>
          </a:prstGeom>
          <a:noFill/>
        </p:spPr>
        <p:txBody>
          <a:bodyPr wrap="square" rtlCol="0">
            <a:spAutoFit/>
          </a:bodyPr>
          <a:lstStyle/>
          <a:p>
            <a:r>
              <a:rPr lang="en-GB" sz="2200" dirty="0"/>
              <a:t>What does the evidence show is the best theory?</a:t>
            </a:r>
          </a:p>
        </p:txBody>
      </p:sp>
      <p:sp>
        <p:nvSpPr>
          <p:cNvPr id="8" name="TextBox 7">
            <a:extLst>
              <a:ext uri="{FF2B5EF4-FFF2-40B4-BE49-F238E27FC236}">
                <a16:creationId xmlns:a16="http://schemas.microsoft.com/office/drawing/2014/main" id="{A078FE87-53AB-41C4-8BEC-097B707C7C54}"/>
              </a:ext>
            </a:extLst>
          </p:cNvPr>
          <p:cNvSpPr txBox="1"/>
          <p:nvPr/>
        </p:nvSpPr>
        <p:spPr>
          <a:xfrm>
            <a:off x="360948" y="1648326"/>
            <a:ext cx="4704348" cy="4462760"/>
          </a:xfrm>
          <a:prstGeom prst="rect">
            <a:avLst/>
          </a:prstGeom>
          <a:noFill/>
        </p:spPr>
        <p:txBody>
          <a:bodyPr wrap="square" rtlCol="0">
            <a:spAutoFit/>
          </a:bodyPr>
          <a:lstStyle/>
          <a:p>
            <a:pPr marL="342900" indent="-342900">
              <a:buFont typeface="Arial" panose="020B0604020202020204" pitchFamily="34" charset="0"/>
              <a:buChar char="•"/>
            </a:pPr>
            <a:r>
              <a:rPr lang="en-GB" sz="2200" b="1" dirty="0"/>
              <a:t>Ridge push </a:t>
            </a:r>
            <a:r>
              <a:rPr lang="en-GB" sz="2200" dirty="0"/>
              <a:t>– plates form on oceanic ridges, higher than the surrounding area – the plate slides off, pushing the plate along</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200" b="1" dirty="0"/>
              <a:t>Mantle drag </a:t>
            </a:r>
            <a:r>
              <a:rPr lang="en-GB" sz="2200" dirty="0"/>
              <a:t>– the convection current theory – a convection current flowing in the mantle drags the plate above along</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200" b="1" dirty="0"/>
              <a:t>Slab pull </a:t>
            </a:r>
            <a:r>
              <a:rPr lang="en-GB" sz="2200" dirty="0"/>
              <a:t>– the subducting plate material is more dense than the mantle beneath and so sinks and subducts, pulling the plate along</a:t>
            </a:r>
          </a:p>
        </p:txBody>
      </p:sp>
    </p:spTree>
    <p:extLst>
      <p:ext uri="{BB962C8B-B14F-4D97-AF65-F5344CB8AC3E}">
        <p14:creationId xmlns:p14="http://schemas.microsoft.com/office/powerpoint/2010/main" val="298991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bwMode="auto">
          <a:xfrm>
            <a:off x="469434" y="1134478"/>
            <a:ext cx="8229600" cy="5740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What drives the plates? – different theories</a:t>
            </a:r>
          </a:p>
        </p:txBody>
      </p:sp>
      <p:sp>
        <p:nvSpPr>
          <p:cNvPr id="3" name="TextBox 2">
            <a:extLst>
              <a:ext uri="{FF2B5EF4-FFF2-40B4-BE49-F238E27FC236}">
                <a16:creationId xmlns:a16="http://schemas.microsoft.com/office/drawing/2014/main" id="{FB8ACDE3-1483-4466-B393-A6CDF9C1944D}"/>
              </a:ext>
            </a:extLst>
          </p:cNvPr>
          <p:cNvSpPr txBox="1"/>
          <p:nvPr/>
        </p:nvSpPr>
        <p:spPr>
          <a:xfrm>
            <a:off x="360948" y="1648326"/>
            <a:ext cx="4704348" cy="4462760"/>
          </a:xfrm>
          <a:prstGeom prst="rect">
            <a:avLst/>
          </a:prstGeom>
          <a:noFill/>
        </p:spPr>
        <p:txBody>
          <a:bodyPr wrap="square" rtlCol="0">
            <a:spAutoFit/>
          </a:bodyPr>
          <a:lstStyle/>
          <a:p>
            <a:pPr marL="342900" indent="-342900">
              <a:buFont typeface="Arial" panose="020B0604020202020204" pitchFamily="34" charset="0"/>
              <a:buChar char="•"/>
            </a:pPr>
            <a:r>
              <a:rPr lang="en-GB" sz="2200" b="1" dirty="0"/>
              <a:t>Ridge push </a:t>
            </a:r>
            <a:r>
              <a:rPr lang="en-GB" sz="2200" dirty="0"/>
              <a:t>– plates form on oceanic ridges, higher than the surrounding area – the plate slides off, pushing the plate along</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200" b="1" dirty="0"/>
              <a:t>Mantle drag </a:t>
            </a:r>
            <a:r>
              <a:rPr lang="en-GB" sz="2200" dirty="0"/>
              <a:t>– the convection current theory – a convection current flowing in the mantle drags the plate above along</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200" b="1" dirty="0"/>
              <a:t>Slab pull </a:t>
            </a:r>
            <a:r>
              <a:rPr lang="en-GB" sz="2200" dirty="0"/>
              <a:t>– the subducting plate material is more dense than the mantle beneath and so sinks and subducts, pulling the plate along</a:t>
            </a:r>
          </a:p>
        </p:txBody>
      </p:sp>
      <p:sp>
        <p:nvSpPr>
          <p:cNvPr id="8" name="TextBox 7">
            <a:extLst>
              <a:ext uri="{FF2B5EF4-FFF2-40B4-BE49-F238E27FC236}">
                <a16:creationId xmlns:a16="http://schemas.microsoft.com/office/drawing/2014/main" id="{D9E5EC37-AD3F-46DA-A3D5-0CCD53E77115}"/>
              </a:ext>
            </a:extLst>
          </p:cNvPr>
          <p:cNvSpPr txBox="1"/>
          <p:nvPr/>
        </p:nvSpPr>
        <p:spPr>
          <a:xfrm>
            <a:off x="4796589" y="1632284"/>
            <a:ext cx="4347411" cy="4462760"/>
          </a:xfrm>
          <a:prstGeom prst="rect">
            <a:avLst/>
          </a:prstGeom>
          <a:noFill/>
        </p:spPr>
        <p:txBody>
          <a:bodyPr wrap="square" rtlCol="0">
            <a:spAutoFit/>
          </a:bodyPr>
          <a:lstStyle/>
          <a:p>
            <a:pPr marL="342900" indent="-342900">
              <a:buFont typeface="Calibri" panose="020F0502020204030204" pitchFamily="34" charset="0"/>
              <a:buChar char="−"/>
            </a:pPr>
            <a:r>
              <a:rPr lang="en-GB" sz="2200" dirty="0"/>
              <a:t>plates where divergent margins form the greatest percentage of a plate margin should be moving fastest</a:t>
            </a:r>
          </a:p>
          <a:p>
            <a:pPr marL="342900" indent="-342900">
              <a:buFont typeface="Calibri" panose="020F0502020204030204" pitchFamily="34" charset="0"/>
              <a:buChar char="−"/>
            </a:pPr>
            <a:endParaRPr lang="en-GB" sz="1000" dirty="0"/>
          </a:p>
          <a:p>
            <a:pPr marL="342900" indent="-342900">
              <a:buFont typeface="Calibri" panose="020F0502020204030204" pitchFamily="34" charset="0"/>
              <a:buChar char="−"/>
            </a:pPr>
            <a:r>
              <a:rPr lang="en-GB" sz="2200" dirty="0"/>
              <a:t>plates on either side of diverging margins should be moving at the same speed</a:t>
            </a:r>
          </a:p>
          <a:p>
            <a:endParaRPr lang="en-GB" sz="2200" dirty="0"/>
          </a:p>
          <a:p>
            <a:endParaRPr lang="en-GB" sz="1000" dirty="0"/>
          </a:p>
          <a:p>
            <a:pPr marL="342900" indent="-342900">
              <a:buFont typeface="Calibri" panose="020F0502020204030204" pitchFamily="34" charset="0"/>
              <a:buChar char="−"/>
            </a:pPr>
            <a:r>
              <a:rPr lang="en-GB" sz="2200" dirty="0"/>
              <a:t>plates where subduction zones form the greatest percentage of a plate margin should be moving fastest</a:t>
            </a:r>
          </a:p>
        </p:txBody>
      </p:sp>
    </p:spTree>
    <p:extLst>
      <p:ext uri="{BB962C8B-B14F-4D97-AF65-F5344CB8AC3E}">
        <p14:creationId xmlns:p14="http://schemas.microsoft.com/office/powerpoint/2010/main" val="2490151601"/>
      </p:ext>
    </p:extLst>
  </p:cSld>
  <p:clrMapOvr>
    <a:masterClrMapping/>
  </p:clrMapOvr>
  <mc:AlternateContent xmlns:mc="http://schemas.openxmlformats.org/markup-compatibility/2006" xmlns:p14="http://schemas.microsoft.com/office/powerpoint/2010/main">
    <mc:Choice Requires="p14">
      <p:transition spd="slow" p14:dur="2000" advTm="32562"/>
    </mc:Choice>
    <mc:Fallback xmlns="">
      <p:transition spd="slow" advTm="32562"/>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bwMode="auto">
          <a:xfrm>
            <a:off x="469434" y="1134478"/>
            <a:ext cx="8229600" cy="5740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What drives the plates? – different theories</a:t>
            </a:r>
          </a:p>
        </p:txBody>
      </p:sp>
      <p:sp>
        <p:nvSpPr>
          <p:cNvPr id="3" name="TextBox 2">
            <a:extLst>
              <a:ext uri="{FF2B5EF4-FFF2-40B4-BE49-F238E27FC236}">
                <a16:creationId xmlns:a16="http://schemas.microsoft.com/office/drawing/2014/main" id="{FB8ACDE3-1483-4466-B393-A6CDF9C1944D}"/>
              </a:ext>
            </a:extLst>
          </p:cNvPr>
          <p:cNvSpPr txBox="1"/>
          <p:nvPr/>
        </p:nvSpPr>
        <p:spPr>
          <a:xfrm>
            <a:off x="397042" y="4629717"/>
            <a:ext cx="4475747" cy="1107996"/>
          </a:xfrm>
          <a:prstGeom prst="rect">
            <a:avLst/>
          </a:prstGeom>
          <a:noFill/>
        </p:spPr>
        <p:txBody>
          <a:bodyPr wrap="square" rtlCol="0">
            <a:spAutoFit/>
          </a:bodyPr>
          <a:lstStyle/>
          <a:p>
            <a:pPr marL="342900" indent="-342900">
              <a:buFont typeface="Arial" panose="020B0604020202020204" pitchFamily="34" charset="0"/>
              <a:buChar char="•"/>
            </a:pPr>
            <a:r>
              <a:rPr lang="en-GB" sz="2200" b="1" dirty="0"/>
              <a:t>Strong correlation </a:t>
            </a:r>
            <a:r>
              <a:rPr lang="en-GB" sz="2200" dirty="0"/>
              <a:t>– thought to be the main driving force for most plates</a:t>
            </a:r>
          </a:p>
        </p:txBody>
      </p:sp>
      <p:sp>
        <p:nvSpPr>
          <p:cNvPr id="6" name="TextBox 5">
            <a:extLst>
              <a:ext uri="{FF2B5EF4-FFF2-40B4-BE49-F238E27FC236}">
                <a16:creationId xmlns:a16="http://schemas.microsoft.com/office/drawing/2014/main" id="{1D60C037-07A7-42F3-A946-14C06DC8E648}"/>
              </a:ext>
            </a:extLst>
          </p:cNvPr>
          <p:cNvSpPr txBox="1"/>
          <p:nvPr/>
        </p:nvSpPr>
        <p:spPr>
          <a:xfrm>
            <a:off x="427906" y="3128910"/>
            <a:ext cx="4475747" cy="1107996"/>
          </a:xfrm>
          <a:prstGeom prst="rect">
            <a:avLst/>
          </a:prstGeom>
          <a:noFill/>
        </p:spPr>
        <p:txBody>
          <a:bodyPr wrap="square" rtlCol="0">
            <a:spAutoFit/>
          </a:bodyPr>
          <a:lstStyle/>
          <a:p>
            <a:pPr marL="342900" indent="-342900">
              <a:buFont typeface="Arial" panose="020B0604020202020204" pitchFamily="34" charset="0"/>
              <a:buChar char="•"/>
            </a:pPr>
            <a:r>
              <a:rPr lang="en-GB" sz="2200" b="1" dirty="0"/>
              <a:t>Different speeds </a:t>
            </a:r>
            <a:r>
              <a:rPr lang="en-GB" sz="2200" dirty="0"/>
              <a:t>– plates on either side of divergent margins move at different speeds</a:t>
            </a:r>
          </a:p>
        </p:txBody>
      </p:sp>
      <p:sp>
        <p:nvSpPr>
          <p:cNvPr id="7" name="TextBox 6">
            <a:extLst>
              <a:ext uri="{FF2B5EF4-FFF2-40B4-BE49-F238E27FC236}">
                <a16:creationId xmlns:a16="http://schemas.microsoft.com/office/drawing/2014/main" id="{5CD7C4EB-C499-45DA-996A-B6214DB99F3B}"/>
              </a:ext>
            </a:extLst>
          </p:cNvPr>
          <p:cNvSpPr txBox="1"/>
          <p:nvPr/>
        </p:nvSpPr>
        <p:spPr>
          <a:xfrm>
            <a:off x="441159" y="1668380"/>
            <a:ext cx="4475747" cy="1107996"/>
          </a:xfrm>
          <a:prstGeom prst="rect">
            <a:avLst/>
          </a:prstGeom>
          <a:noFill/>
        </p:spPr>
        <p:txBody>
          <a:bodyPr wrap="square" rtlCol="0">
            <a:spAutoFit/>
          </a:bodyPr>
          <a:lstStyle/>
          <a:p>
            <a:pPr marL="342900" indent="-342900">
              <a:buFont typeface="Arial" panose="020B0604020202020204" pitchFamily="34" charset="0"/>
              <a:buChar char="•"/>
            </a:pPr>
            <a:r>
              <a:rPr lang="en-GB" sz="2200" b="1" dirty="0"/>
              <a:t>Little correlation </a:t>
            </a:r>
            <a:r>
              <a:rPr lang="en-GB" sz="2200" dirty="0"/>
              <a:t>– but this may be important for plates with little subduction</a:t>
            </a:r>
          </a:p>
        </p:txBody>
      </p:sp>
      <p:sp>
        <p:nvSpPr>
          <p:cNvPr id="9" name="TextBox 8">
            <a:extLst>
              <a:ext uri="{FF2B5EF4-FFF2-40B4-BE49-F238E27FC236}">
                <a16:creationId xmlns:a16="http://schemas.microsoft.com/office/drawing/2014/main" id="{FDE8E567-DCA6-4814-9AC1-66CFD791458B}"/>
              </a:ext>
            </a:extLst>
          </p:cNvPr>
          <p:cNvSpPr txBox="1"/>
          <p:nvPr/>
        </p:nvSpPr>
        <p:spPr>
          <a:xfrm>
            <a:off x="417095" y="6088559"/>
            <a:ext cx="8546431" cy="769441"/>
          </a:xfrm>
          <a:prstGeom prst="rect">
            <a:avLst/>
          </a:prstGeom>
          <a:noFill/>
        </p:spPr>
        <p:txBody>
          <a:bodyPr wrap="square" rtlCol="0">
            <a:spAutoFit/>
          </a:bodyPr>
          <a:lstStyle/>
          <a:p>
            <a:pPr marL="342900" indent="-342900">
              <a:buFont typeface="Arial" panose="020B0604020202020204" pitchFamily="34" charset="0"/>
              <a:buChar char="•"/>
            </a:pPr>
            <a:r>
              <a:rPr lang="en-GB" sz="2200" dirty="0"/>
              <a:t>The convection current model, as still shown by many diagrams, has no evidence – our thinking has moved on</a:t>
            </a:r>
          </a:p>
        </p:txBody>
      </p:sp>
      <p:sp>
        <p:nvSpPr>
          <p:cNvPr id="12" name="TextBox 11">
            <a:extLst>
              <a:ext uri="{FF2B5EF4-FFF2-40B4-BE49-F238E27FC236}">
                <a16:creationId xmlns:a16="http://schemas.microsoft.com/office/drawing/2014/main" id="{3016FC2E-926B-4E8A-A3E1-C7F5E78C909D}"/>
              </a:ext>
            </a:extLst>
          </p:cNvPr>
          <p:cNvSpPr txBox="1"/>
          <p:nvPr/>
        </p:nvSpPr>
        <p:spPr>
          <a:xfrm>
            <a:off x="4796589" y="1632284"/>
            <a:ext cx="4347411" cy="4462760"/>
          </a:xfrm>
          <a:prstGeom prst="rect">
            <a:avLst/>
          </a:prstGeom>
          <a:noFill/>
        </p:spPr>
        <p:txBody>
          <a:bodyPr wrap="square" rtlCol="0">
            <a:spAutoFit/>
          </a:bodyPr>
          <a:lstStyle/>
          <a:p>
            <a:pPr marL="342900" indent="-342900">
              <a:buFont typeface="Calibri" panose="020F0502020204030204" pitchFamily="34" charset="0"/>
              <a:buChar char="−"/>
            </a:pPr>
            <a:r>
              <a:rPr lang="en-GB" sz="2200" dirty="0"/>
              <a:t>plates where divergent margins form the greatest percentage of a plate margin should be moving fastest</a:t>
            </a:r>
          </a:p>
          <a:p>
            <a:pPr marL="342900" indent="-342900">
              <a:buFont typeface="Calibri" panose="020F0502020204030204" pitchFamily="34" charset="0"/>
              <a:buChar char="−"/>
            </a:pPr>
            <a:endParaRPr lang="en-GB" sz="1000" dirty="0"/>
          </a:p>
          <a:p>
            <a:pPr marL="342900" indent="-342900">
              <a:buFont typeface="Calibri" panose="020F0502020204030204" pitchFamily="34" charset="0"/>
              <a:buChar char="−"/>
            </a:pPr>
            <a:r>
              <a:rPr lang="en-GB" sz="2200" dirty="0"/>
              <a:t>plates on either side of diverging margins should be moving at the same speed</a:t>
            </a:r>
          </a:p>
          <a:p>
            <a:endParaRPr lang="en-GB" sz="2200" dirty="0"/>
          </a:p>
          <a:p>
            <a:endParaRPr lang="en-GB" sz="1000" dirty="0"/>
          </a:p>
          <a:p>
            <a:pPr marL="342900" indent="-342900">
              <a:buFont typeface="Calibri" panose="020F0502020204030204" pitchFamily="34" charset="0"/>
              <a:buChar char="−"/>
            </a:pPr>
            <a:r>
              <a:rPr lang="en-GB" sz="2200" dirty="0"/>
              <a:t>plates where subduction zones form the greatest percentage of a plate margin should be moving fastest</a:t>
            </a:r>
          </a:p>
        </p:txBody>
      </p:sp>
    </p:spTree>
    <p:custDataLst>
      <p:tags r:id="rId1"/>
    </p:custDataLst>
    <p:extLst>
      <p:ext uri="{BB962C8B-B14F-4D97-AF65-F5344CB8AC3E}">
        <p14:creationId xmlns:p14="http://schemas.microsoft.com/office/powerpoint/2010/main" val="3039151568"/>
      </p:ext>
    </p:extLst>
  </p:cSld>
  <p:clrMapOvr>
    <a:masterClrMapping/>
  </p:clrMapOvr>
  <mc:AlternateContent xmlns:mc="http://schemas.openxmlformats.org/markup-compatibility/2006" xmlns:p14="http://schemas.microsoft.com/office/powerpoint/2010/main">
    <mc:Choice Requires="p14">
      <p:transition spd="slow" p14:dur="2000" advTm="71023"/>
    </mc:Choice>
    <mc:Fallback xmlns="">
      <p:transition spd="slow" advTm="710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bwMode="auto">
          <a:xfrm>
            <a:off x="457200" y="1038225"/>
            <a:ext cx="8229600" cy="1419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What drives the plates?</a:t>
            </a:r>
          </a:p>
        </p:txBody>
      </p:sp>
      <p:grpSp>
        <p:nvGrpSpPr>
          <p:cNvPr id="23" name="Group 22">
            <a:extLst>
              <a:ext uri="{FF2B5EF4-FFF2-40B4-BE49-F238E27FC236}">
                <a16:creationId xmlns:a16="http://schemas.microsoft.com/office/drawing/2014/main" id="{E36A2F3D-C2BF-4929-B420-09D699EF816C}"/>
              </a:ext>
            </a:extLst>
          </p:cNvPr>
          <p:cNvGrpSpPr/>
          <p:nvPr/>
        </p:nvGrpSpPr>
        <p:grpSpPr>
          <a:xfrm>
            <a:off x="1068962" y="1592385"/>
            <a:ext cx="6593687" cy="4952317"/>
            <a:chOff x="1068962" y="1592385"/>
            <a:chExt cx="6593687" cy="4952317"/>
          </a:xfrm>
        </p:grpSpPr>
        <p:sp>
          <p:nvSpPr>
            <p:cNvPr id="2" name="Rectangle 1"/>
            <p:cNvSpPr/>
            <p:nvPr/>
          </p:nvSpPr>
          <p:spPr>
            <a:xfrm>
              <a:off x="4165227" y="6329258"/>
              <a:ext cx="1366080" cy="215444"/>
            </a:xfrm>
            <a:prstGeom prst="rect">
              <a:avLst/>
            </a:prstGeom>
          </p:spPr>
          <p:txBody>
            <a:bodyPr wrap="none">
              <a:spAutoFit/>
            </a:bodyPr>
            <a:lstStyle/>
            <a:p>
              <a:r>
                <a:rPr lang="en-US" sz="800" b="1" dirty="0"/>
                <a:t>Stab pull © David Bailey</a:t>
              </a:r>
              <a:endParaRPr lang="en-GB" sz="800" dirty="0"/>
            </a:p>
          </p:txBody>
        </p:sp>
        <p:pic>
          <p:nvPicPr>
            <p:cNvPr id="138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63" t="28135" r="54394" b="23528"/>
            <a:stretch/>
          </p:blipFill>
          <p:spPr bwMode="auto">
            <a:xfrm>
              <a:off x="3704494" y="1592385"/>
              <a:ext cx="3899556" cy="4433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D1E58F18-3F06-4CA0-9A71-6B7F6D7414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3" t="48997" r="38707" b="20481"/>
            <a:stretch/>
          </p:blipFill>
          <p:spPr bwMode="auto">
            <a:xfrm flipH="1">
              <a:off x="1230319" y="3466621"/>
              <a:ext cx="6432330" cy="279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33AEFD6C-54DC-4301-A323-7F7158E53722}"/>
                </a:ext>
              </a:extLst>
            </p:cNvPr>
            <p:cNvSpPr/>
            <p:nvPr/>
          </p:nvSpPr>
          <p:spPr>
            <a:xfrm>
              <a:off x="1245425" y="1600509"/>
              <a:ext cx="2550695" cy="19370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Arrow Connector 6">
              <a:extLst>
                <a:ext uri="{FF2B5EF4-FFF2-40B4-BE49-F238E27FC236}">
                  <a16:creationId xmlns:a16="http://schemas.microsoft.com/office/drawing/2014/main" id="{51999B82-9421-4049-9D87-14D5D8B30C8E}"/>
                </a:ext>
              </a:extLst>
            </p:cNvPr>
            <p:cNvCxnSpPr>
              <a:cxnSpLocks/>
            </p:cNvCxnSpPr>
            <p:nvPr/>
          </p:nvCxnSpPr>
          <p:spPr>
            <a:xfrm>
              <a:off x="2496708" y="2661139"/>
              <a:ext cx="0" cy="1009727"/>
            </a:xfrm>
            <a:prstGeom prst="straightConnector1">
              <a:avLst/>
            </a:prstGeom>
            <a:ln w="381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83E7000-7313-4C24-8A9E-01D41B56F719}"/>
                </a:ext>
              </a:extLst>
            </p:cNvPr>
            <p:cNvCxnSpPr>
              <a:cxnSpLocks/>
            </p:cNvCxnSpPr>
            <p:nvPr/>
          </p:nvCxnSpPr>
          <p:spPr>
            <a:xfrm>
              <a:off x="2689214" y="3406171"/>
              <a:ext cx="589547" cy="0"/>
            </a:xfrm>
            <a:prstGeom prst="straightConnector1">
              <a:avLst/>
            </a:prstGeom>
            <a:ln w="381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8E6ED22-724C-4CC7-BF8A-7B790EEB6A5B}"/>
                </a:ext>
              </a:extLst>
            </p:cNvPr>
            <p:cNvCxnSpPr>
              <a:cxnSpLocks/>
            </p:cNvCxnSpPr>
            <p:nvPr/>
          </p:nvCxnSpPr>
          <p:spPr>
            <a:xfrm flipH="1">
              <a:off x="1686581" y="3402160"/>
              <a:ext cx="589547" cy="0"/>
            </a:xfrm>
            <a:prstGeom prst="straightConnector1">
              <a:avLst/>
            </a:prstGeom>
            <a:ln w="381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3E45F44F-57CC-4D71-B24B-B6AABBC655FF}"/>
                </a:ext>
              </a:extLst>
            </p:cNvPr>
            <p:cNvSpPr txBox="1"/>
            <p:nvPr/>
          </p:nvSpPr>
          <p:spPr>
            <a:xfrm>
              <a:off x="1726997" y="1991689"/>
              <a:ext cx="1540042" cy="646331"/>
            </a:xfrm>
            <a:prstGeom prst="rect">
              <a:avLst/>
            </a:prstGeom>
            <a:noFill/>
          </p:spPr>
          <p:txBody>
            <a:bodyPr wrap="square" rtlCol="0">
              <a:spAutoFit/>
            </a:bodyPr>
            <a:lstStyle/>
            <a:p>
              <a:pPr algn="ctr"/>
              <a:r>
                <a:rPr lang="en-GB" b="1" dirty="0">
                  <a:solidFill>
                    <a:schemeClr val="bg1"/>
                  </a:solidFill>
                </a:rPr>
                <a:t>Oceanic ridge</a:t>
              </a:r>
            </a:p>
          </p:txBody>
        </p:sp>
        <p:sp>
          <p:nvSpPr>
            <p:cNvPr id="17" name="TextBox 16">
              <a:extLst>
                <a:ext uri="{FF2B5EF4-FFF2-40B4-BE49-F238E27FC236}">
                  <a16:creationId xmlns:a16="http://schemas.microsoft.com/office/drawing/2014/main" id="{88A2C6FE-EF92-4AAC-B97A-726D4F9BAD48}"/>
                </a:ext>
              </a:extLst>
            </p:cNvPr>
            <p:cNvSpPr txBox="1"/>
            <p:nvPr/>
          </p:nvSpPr>
          <p:spPr>
            <a:xfrm>
              <a:off x="2444570" y="2716363"/>
              <a:ext cx="1540042" cy="646331"/>
            </a:xfrm>
            <a:prstGeom prst="rect">
              <a:avLst/>
            </a:prstGeom>
            <a:noFill/>
          </p:spPr>
          <p:txBody>
            <a:bodyPr wrap="square" rtlCol="0">
              <a:spAutoFit/>
            </a:bodyPr>
            <a:lstStyle/>
            <a:p>
              <a:pPr algn="ctr"/>
              <a:r>
                <a:rPr lang="en-GB" b="1" dirty="0">
                  <a:solidFill>
                    <a:schemeClr val="bg1"/>
                  </a:solidFill>
                </a:rPr>
                <a:t>Plate movement</a:t>
              </a:r>
            </a:p>
          </p:txBody>
        </p:sp>
        <p:sp>
          <p:nvSpPr>
            <p:cNvPr id="18" name="TextBox 17">
              <a:extLst>
                <a:ext uri="{FF2B5EF4-FFF2-40B4-BE49-F238E27FC236}">
                  <a16:creationId xmlns:a16="http://schemas.microsoft.com/office/drawing/2014/main" id="{367D1A35-5E08-44B5-8700-781F2A2B43D9}"/>
                </a:ext>
              </a:extLst>
            </p:cNvPr>
            <p:cNvSpPr txBox="1"/>
            <p:nvPr/>
          </p:nvSpPr>
          <p:spPr>
            <a:xfrm>
              <a:off x="1068962" y="2724383"/>
              <a:ext cx="1540042" cy="646331"/>
            </a:xfrm>
            <a:prstGeom prst="rect">
              <a:avLst/>
            </a:prstGeom>
            <a:noFill/>
          </p:spPr>
          <p:txBody>
            <a:bodyPr wrap="square" rtlCol="0">
              <a:spAutoFit/>
            </a:bodyPr>
            <a:lstStyle/>
            <a:p>
              <a:pPr algn="ctr"/>
              <a:r>
                <a:rPr lang="en-GB" b="1" dirty="0">
                  <a:solidFill>
                    <a:schemeClr val="bg1"/>
                  </a:solidFill>
                </a:rPr>
                <a:t>Plate movement</a:t>
              </a:r>
            </a:p>
          </p:txBody>
        </p:sp>
        <p:sp>
          <p:nvSpPr>
            <p:cNvPr id="20" name="TextBox 19">
              <a:extLst>
                <a:ext uri="{FF2B5EF4-FFF2-40B4-BE49-F238E27FC236}">
                  <a16:creationId xmlns:a16="http://schemas.microsoft.com/office/drawing/2014/main" id="{C50A39B8-2D81-4CD9-B668-211ED5ECD3A8}"/>
                </a:ext>
              </a:extLst>
            </p:cNvPr>
            <p:cNvSpPr txBox="1"/>
            <p:nvPr/>
          </p:nvSpPr>
          <p:spPr>
            <a:xfrm>
              <a:off x="6186393" y="4063897"/>
              <a:ext cx="1459831" cy="646331"/>
            </a:xfrm>
            <a:prstGeom prst="rect">
              <a:avLst/>
            </a:prstGeom>
            <a:solidFill>
              <a:srgbClr val="1F1E00"/>
            </a:solidFill>
          </p:spPr>
          <p:txBody>
            <a:bodyPr wrap="square" rtlCol="0">
              <a:spAutoFit/>
            </a:bodyPr>
            <a:lstStyle/>
            <a:p>
              <a:pPr algn="ctr"/>
              <a:r>
                <a:rPr lang="en-GB" b="1" dirty="0">
                  <a:solidFill>
                    <a:schemeClr val="bg1"/>
                  </a:solidFill>
                </a:rPr>
                <a:t>Subduction zone</a:t>
              </a:r>
            </a:p>
          </p:txBody>
        </p:sp>
        <p:sp>
          <p:nvSpPr>
            <p:cNvPr id="16" name="Rectangle 15">
              <a:extLst>
                <a:ext uri="{FF2B5EF4-FFF2-40B4-BE49-F238E27FC236}">
                  <a16:creationId xmlns:a16="http://schemas.microsoft.com/office/drawing/2014/main" id="{A6A6051A-7A04-4367-8819-22D524CB804E}"/>
                </a:ext>
              </a:extLst>
            </p:cNvPr>
            <p:cNvSpPr/>
            <p:nvPr/>
          </p:nvSpPr>
          <p:spPr>
            <a:xfrm>
              <a:off x="7128866" y="1601434"/>
              <a:ext cx="505327" cy="24785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29E0818-79BD-4D4C-9C32-EA7A1E37F55C}"/>
                </a:ext>
              </a:extLst>
            </p:cNvPr>
            <p:cNvSpPr/>
            <p:nvPr/>
          </p:nvSpPr>
          <p:spPr>
            <a:xfrm>
              <a:off x="1233392" y="1594338"/>
              <a:ext cx="6410053" cy="46633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8" name="Picture 37">
              <a:extLst>
                <a:ext uri="{FF2B5EF4-FFF2-40B4-BE49-F238E27FC236}">
                  <a16:creationId xmlns:a16="http://schemas.microsoft.com/office/drawing/2014/main" id="{0D819FA0-1433-4CE6-94F3-2F7159035C6B}"/>
                </a:ext>
              </a:extLst>
            </p:cNvPr>
            <p:cNvPicPr/>
            <p:nvPr/>
          </p:nvPicPr>
          <p:blipFill rotWithShape="1">
            <a:blip r:embed="rId3">
              <a:extLst>
                <a:ext uri="{28A0092B-C50C-407E-A947-70E740481C1C}">
                  <a14:useLocalDpi xmlns:a14="http://schemas.microsoft.com/office/drawing/2010/main" val="0"/>
                </a:ext>
              </a:extLst>
            </a:blip>
            <a:srcRect l="39621" t="34368" r="58344" b="62946"/>
            <a:stretch/>
          </p:blipFill>
          <p:spPr bwMode="auto">
            <a:xfrm>
              <a:off x="6796503" y="2977661"/>
              <a:ext cx="334010" cy="187349"/>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802722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bwMode="auto">
          <a:xfrm>
            <a:off x="457200" y="1038225"/>
            <a:ext cx="8229600" cy="1419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What drives the plates?</a:t>
            </a:r>
          </a:p>
        </p:txBody>
      </p:sp>
      <p:sp>
        <p:nvSpPr>
          <p:cNvPr id="6" name="Rectangle 5"/>
          <p:cNvSpPr/>
          <p:nvPr/>
        </p:nvSpPr>
        <p:spPr>
          <a:xfrm>
            <a:off x="4020848" y="6436980"/>
            <a:ext cx="1366080" cy="215444"/>
          </a:xfrm>
          <a:prstGeom prst="rect">
            <a:avLst/>
          </a:prstGeom>
        </p:spPr>
        <p:txBody>
          <a:bodyPr wrap="none">
            <a:spAutoFit/>
          </a:bodyPr>
          <a:lstStyle/>
          <a:p>
            <a:r>
              <a:rPr lang="en-US" sz="800" b="1" dirty="0"/>
              <a:t>Stab pull © David Bailey</a:t>
            </a:r>
            <a:endParaRPr lang="en-GB" sz="800" dirty="0"/>
          </a:p>
        </p:txBody>
      </p:sp>
      <p:sp>
        <p:nvSpPr>
          <p:cNvPr id="8" name="TextBox 7">
            <a:extLst>
              <a:ext uri="{FF2B5EF4-FFF2-40B4-BE49-F238E27FC236}">
                <a16:creationId xmlns:a16="http://schemas.microsoft.com/office/drawing/2014/main" id="{2D6B45FD-F855-40F3-9710-BC8D8CD3FEFA}"/>
              </a:ext>
            </a:extLst>
          </p:cNvPr>
          <p:cNvSpPr txBox="1"/>
          <p:nvPr/>
        </p:nvSpPr>
        <p:spPr>
          <a:xfrm>
            <a:off x="7683687" y="3455609"/>
            <a:ext cx="1419369" cy="3293209"/>
          </a:xfrm>
          <a:prstGeom prst="rect">
            <a:avLst/>
          </a:prstGeom>
          <a:noFill/>
        </p:spPr>
        <p:txBody>
          <a:bodyPr wrap="square" rtlCol="0">
            <a:spAutoFit/>
          </a:bodyPr>
          <a:lstStyle/>
          <a:p>
            <a:r>
              <a:rPr lang="en-GB" sz="1600" dirty="0"/>
              <a:t>For more information about these processes, consult the: ‘All models are wrong – but some are really wrong: plate-driving mechanisms’ Earthlearn-ingidea</a:t>
            </a:r>
          </a:p>
        </p:txBody>
      </p:sp>
      <p:grpSp>
        <p:nvGrpSpPr>
          <p:cNvPr id="23" name="Group 22">
            <a:extLst>
              <a:ext uri="{FF2B5EF4-FFF2-40B4-BE49-F238E27FC236}">
                <a16:creationId xmlns:a16="http://schemas.microsoft.com/office/drawing/2014/main" id="{88AD63C8-A5A6-47C4-B7AA-ED0F18DCEE10}"/>
              </a:ext>
            </a:extLst>
          </p:cNvPr>
          <p:cNvGrpSpPr/>
          <p:nvPr/>
        </p:nvGrpSpPr>
        <p:grpSpPr>
          <a:xfrm>
            <a:off x="885400" y="1555538"/>
            <a:ext cx="6918531" cy="4751477"/>
            <a:chOff x="885400" y="1555538"/>
            <a:chExt cx="6918531" cy="4751477"/>
          </a:xfrm>
        </p:grpSpPr>
        <p:cxnSp>
          <p:nvCxnSpPr>
            <p:cNvPr id="5" name="Straight Arrow Connector 4"/>
            <p:cNvCxnSpPr/>
            <p:nvPr/>
          </p:nvCxnSpPr>
          <p:spPr>
            <a:xfrm>
              <a:off x="7472855" y="3405344"/>
              <a:ext cx="33107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1B4AB662-8B08-432B-BD16-C7AFDD4054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3" t="28135" r="54394" b="20480"/>
            <a:stretch/>
          </p:blipFill>
          <p:spPr bwMode="auto">
            <a:xfrm>
              <a:off x="3456634" y="1555538"/>
              <a:ext cx="3888712" cy="4712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0B6EC910-96CE-423D-A265-9F4F14FFF9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26" t="31678" r="75258" b="31788"/>
            <a:stretch/>
          </p:blipFill>
          <p:spPr bwMode="auto">
            <a:xfrm flipH="1">
              <a:off x="7295103" y="1569215"/>
              <a:ext cx="321544" cy="38083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732" t="52460" r="39507" b="17069"/>
            <a:stretch/>
          </p:blipFill>
          <p:spPr bwMode="auto">
            <a:xfrm flipH="1">
              <a:off x="1298859" y="3416441"/>
              <a:ext cx="6337776" cy="287532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id="{EE886677-086D-4B78-A602-5112C7C493C7}"/>
                </a:ext>
              </a:extLst>
            </p:cNvPr>
            <p:cNvSpPr/>
            <p:nvPr/>
          </p:nvSpPr>
          <p:spPr>
            <a:xfrm>
              <a:off x="1306995" y="1557495"/>
              <a:ext cx="2622620" cy="1879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97B80C33-A595-45ED-B395-C84B7C9202B3}"/>
                </a:ext>
              </a:extLst>
            </p:cNvPr>
            <p:cNvSpPr/>
            <p:nvPr/>
          </p:nvSpPr>
          <p:spPr>
            <a:xfrm>
              <a:off x="6943411" y="1627833"/>
              <a:ext cx="391886" cy="16579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ED7BD245-F364-41CA-A542-0179563F5E67}"/>
                </a:ext>
              </a:extLst>
            </p:cNvPr>
            <p:cNvSpPr txBox="1"/>
            <p:nvPr/>
          </p:nvSpPr>
          <p:spPr>
            <a:xfrm>
              <a:off x="6146771" y="2935133"/>
              <a:ext cx="1459831" cy="707886"/>
            </a:xfrm>
            <a:prstGeom prst="rect">
              <a:avLst/>
            </a:prstGeom>
            <a:solidFill>
              <a:srgbClr val="1F1E00"/>
            </a:solidFill>
          </p:spPr>
          <p:txBody>
            <a:bodyPr wrap="square" rtlCol="0">
              <a:spAutoFit/>
            </a:bodyPr>
            <a:lstStyle/>
            <a:p>
              <a:pPr algn="ctr"/>
              <a:endParaRPr lang="en-GB" sz="200" b="1" dirty="0">
                <a:solidFill>
                  <a:schemeClr val="bg1"/>
                </a:solidFill>
              </a:endParaRPr>
            </a:p>
            <a:p>
              <a:pPr algn="ctr"/>
              <a:r>
                <a:rPr lang="en-GB" b="1" dirty="0">
                  <a:solidFill>
                    <a:schemeClr val="bg1"/>
                  </a:solidFill>
                </a:rPr>
                <a:t>Subduction zone</a:t>
              </a:r>
            </a:p>
            <a:p>
              <a:pPr algn="ctr"/>
              <a:endParaRPr lang="en-GB" sz="200" b="1" dirty="0">
                <a:solidFill>
                  <a:schemeClr val="bg1"/>
                </a:solidFill>
              </a:endParaRPr>
            </a:p>
          </p:txBody>
        </p:sp>
        <p:sp>
          <p:nvSpPr>
            <p:cNvPr id="15" name="Rectangle 14">
              <a:extLst>
                <a:ext uri="{FF2B5EF4-FFF2-40B4-BE49-F238E27FC236}">
                  <a16:creationId xmlns:a16="http://schemas.microsoft.com/office/drawing/2014/main" id="{45FE1E90-24E1-4849-8ACC-F6EF7DD8E619}"/>
                </a:ext>
              </a:extLst>
            </p:cNvPr>
            <p:cNvSpPr/>
            <p:nvPr/>
          </p:nvSpPr>
          <p:spPr>
            <a:xfrm>
              <a:off x="1312985" y="1570892"/>
              <a:ext cx="6318738" cy="47361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 name="Straight Arrow Connector 16">
              <a:extLst>
                <a:ext uri="{FF2B5EF4-FFF2-40B4-BE49-F238E27FC236}">
                  <a16:creationId xmlns:a16="http://schemas.microsoft.com/office/drawing/2014/main" id="{CA3EE7D3-DFAD-4836-A9CA-DA24EE3683B5}"/>
                </a:ext>
              </a:extLst>
            </p:cNvPr>
            <p:cNvCxnSpPr>
              <a:cxnSpLocks/>
            </p:cNvCxnSpPr>
            <p:nvPr/>
          </p:nvCxnSpPr>
          <p:spPr>
            <a:xfrm>
              <a:off x="2332584" y="2637692"/>
              <a:ext cx="0" cy="1138681"/>
            </a:xfrm>
            <a:prstGeom prst="straightConnector1">
              <a:avLst/>
            </a:prstGeom>
            <a:ln w="381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2A7ACD7E-D94F-4240-B877-56FBD8F90ECE}"/>
                </a:ext>
              </a:extLst>
            </p:cNvPr>
            <p:cNvSpPr txBox="1"/>
            <p:nvPr/>
          </p:nvSpPr>
          <p:spPr>
            <a:xfrm>
              <a:off x="1539426" y="1968243"/>
              <a:ext cx="1540042" cy="646331"/>
            </a:xfrm>
            <a:prstGeom prst="rect">
              <a:avLst/>
            </a:prstGeom>
            <a:noFill/>
          </p:spPr>
          <p:txBody>
            <a:bodyPr wrap="square" rtlCol="0">
              <a:spAutoFit/>
            </a:bodyPr>
            <a:lstStyle/>
            <a:p>
              <a:pPr algn="ctr"/>
              <a:r>
                <a:rPr lang="en-GB" b="1" dirty="0">
                  <a:solidFill>
                    <a:schemeClr val="bg1"/>
                  </a:solidFill>
                </a:rPr>
                <a:t>Oceanic ridge</a:t>
              </a:r>
            </a:p>
          </p:txBody>
        </p:sp>
        <p:cxnSp>
          <p:nvCxnSpPr>
            <p:cNvPr id="19" name="Straight Arrow Connector 18">
              <a:extLst>
                <a:ext uri="{FF2B5EF4-FFF2-40B4-BE49-F238E27FC236}">
                  <a16:creationId xmlns:a16="http://schemas.microsoft.com/office/drawing/2014/main" id="{612D0B0B-1C96-4918-899D-02F99217E548}"/>
                </a:ext>
              </a:extLst>
            </p:cNvPr>
            <p:cNvCxnSpPr>
              <a:cxnSpLocks/>
            </p:cNvCxnSpPr>
            <p:nvPr/>
          </p:nvCxnSpPr>
          <p:spPr>
            <a:xfrm flipH="1">
              <a:off x="1616241" y="3343544"/>
              <a:ext cx="589547" cy="0"/>
            </a:xfrm>
            <a:prstGeom prst="straightConnector1">
              <a:avLst/>
            </a:prstGeom>
            <a:ln w="381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40ACD314-E796-4219-B470-9AA99E6F35ED}"/>
                </a:ext>
              </a:extLst>
            </p:cNvPr>
            <p:cNvCxnSpPr>
              <a:cxnSpLocks/>
            </p:cNvCxnSpPr>
            <p:nvPr/>
          </p:nvCxnSpPr>
          <p:spPr>
            <a:xfrm>
              <a:off x="2448580" y="3343544"/>
              <a:ext cx="589547" cy="0"/>
            </a:xfrm>
            <a:prstGeom prst="straightConnector1">
              <a:avLst/>
            </a:prstGeom>
            <a:ln w="38100">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9721D34A-C672-4C9F-89A9-15D7F1DB4B12}"/>
                </a:ext>
              </a:extLst>
            </p:cNvPr>
            <p:cNvSpPr txBox="1"/>
            <p:nvPr/>
          </p:nvSpPr>
          <p:spPr>
            <a:xfrm>
              <a:off x="2280445" y="2669470"/>
              <a:ext cx="1540042" cy="646331"/>
            </a:xfrm>
            <a:prstGeom prst="rect">
              <a:avLst/>
            </a:prstGeom>
            <a:noFill/>
          </p:spPr>
          <p:txBody>
            <a:bodyPr wrap="square" rtlCol="0">
              <a:spAutoFit/>
            </a:bodyPr>
            <a:lstStyle/>
            <a:p>
              <a:pPr algn="ctr"/>
              <a:r>
                <a:rPr lang="en-GB" b="1" dirty="0">
                  <a:solidFill>
                    <a:schemeClr val="bg1"/>
                  </a:solidFill>
                </a:rPr>
                <a:t>Plate movement</a:t>
              </a:r>
            </a:p>
          </p:txBody>
        </p:sp>
        <p:sp>
          <p:nvSpPr>
            <p:cNvPr id="22" name="TextBox 21">
              <a:extLst>
                <a:ext uri="{FF2B5EF4-FFF2-40B4-BE49-F238E27FC236}">
                  <a16:creationId xmlns:a16="http://schemas.microsoft.com/office/drawing/2014/main" id="{918F5D07-B0E3-4A25-9C66-46A1BF6EACC2}"/>
                </a:ext>
              </a:extLst>
            </p:cNvPr>
            <p:cNvSpPr txBox="1"/>
            <p:nvPr/>
          </p:nvSpPr>
          <p:spPr>
            <a:xfrm>
              <a:off x="885400" y="2692916"/>
              <a:ext cx="1540042" cy="646331"/>
            </a:xfrm>
            <a:prstGeom prst="rect">
              <a:avLst/>
            </a:prstGeom>
            <a:noFill/>
          </p:spPr>
          <p:txBody>
            <a:bodyPr wrap="square" rtlCol="0">
              <a:spAutoFit/>
            </a:bodyPr>
            <a:lstStyle/>
            <a:p>
              <a:pPr algn="ctr"/>
              <a:r>
                <a:rPr lang="en-GB" b="1" dirty="0">
                  <a:solidFill>
                    <a:schemeClr val="bg1"/>
                  </a:solidFill>
                </a:rPr>
                <a:t>Plate </a:t>
              </a:r>
              <a:r>
                <a:rPr lang="en-GB" b="1" dirty="0"/>
                <a:t>m</a:t>
              </a:r>
              <a:r>
                <a:rPr lang="en-GB" b="1" dirty="0">
                  <a:solidFill>
                    <a:schemeClr val="bg1"/>
                  </a:solidFill>
                </a:rPr>
                <a:t>ovement</a:t>
              </a:r>
            </a:p>
          </p:txBody>
        </p:sp>
      </p:grpSp>
      <p:sp>
        <p:nvSpPr>
          <p:cNvPr id="14" name="Rectangle 13">
            <a:extLst>
              <a:ext uri="{FF2B5EF4-FFF2-40B4-BE49-F238E27FC236}">
                <a16:creationId xmlns:a16="http://schemas.microsoft.com/office/drawing/2014/main" id="{A91353A9-7184-43D0-AC37-FB897CD5B493}"/>
              </a:ext>
            </a:extLst>
          </p:cNvPr>
          <p:cNvSpPr/>
          <p:nvPr/>
        </p:nvSpPr>
        <p:spPr>
          <a:xfrm>
            <a:off x="7644217" y="3225520"/>
            <a:ext cx="190919" cy="321547"/>
          </a:xfrm>
          <a:prstGeom prst="rect">
            <a:avLst/>
          </a:prstGeom>
          <a:solidFill>
            <a:srgbClr val="EC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8228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latin typeface="Calibri" panose="020F0502020204030204" pitchFamily="34" charset="0"/>
                <a:ea typeface="Calibri" panose="020F0502020204030204" pitchFamily="34" charset="0"/>
                <a:cs typeface="Times New Roman" panose="02020603050405020304" pitchFamily="18" charset="0"/>
              </a:rPr>
              <a:t>Earth’s structure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04800" y="5979695"/>
            <a:ext cx="8935456"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2358190" y="3886201"/>
            <a:ext cx="4848726"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Frozen magnetism</a:t>
            </a:r>
          </a:p>
        </p:txBody>
      </p:sp>
      <p:sp>
        <p:nvSpPr>
          <p:cNvPr id="7" name="TextBox 6">
            <a:extLst>
              <a:ext uri="{FF2B5EF4-FFF2-40B4-BE49-F238E27FC236}">
                <a16:creationId xmlns:a16="http://schemas.microsoft.com/office/drawing/2014/main" id="{637185D6-3329-4951-AF6B-4F45FBEABE00}"/>
              </a:ext>
            </a:extLst>
          </p:cNvPr>
          <p:cNvSpPr txBox="1"/>
          <p:nvPr/>
        </p:nvSpPr>
        <p:spPr>
          <a:xfrm>
            <a:off x="577516" y="5370652"/>
            <a:ext cx="8397535" cy="369332"/>
          </a:xfrm>
          <a:prstGeom prst="rect">
            <a:avLst/>
          </a:prstGeom>
          <a:noFill/>
        </p:spPr>
        <p:txBody>
          <a:bodyPr wrap="square" rtlCol="0">
            <a:spAutoFit/>
          </a:bodyPr>
          <a:lstStyle/>
          <a:p>
            <a:pPr algn="ctr"/>
            <a:r>
              <a:rPr lang="en-GB" dirty="0"/>
              <a:t>Go to: </a:t>
            </a:r>
            <a:r>
              <a:rPr lang="en-GB" dirty="0">
                <a:hlinkClick r:id="rId3"/>
              </a:rPr>
              <a:t>https://www.earthlearningidea.com/Video/V24_Magnetism1.html</a:t>
            </a:r>
            <a:r>
              <a:rPr lang="en-GB" dirty="0"/>
              <a:t> hyperlink</a:t>
            </a:r>
          </a:p>
        </p:txBody>
      </p:sp>
    </p:spTree>
    <p:extLst>
      <p:ext uri="{BB962C8B-B14F-4D97-AF65-F5344CB8AC3E}">
        <p14:creationId xmlns:p14="http://schemas.microsoft.com/office/powerpoint/2010/main" val="3882695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6"/>
          <p:cNvSpPr txBox="1">
            <a:spLocks noChangeArrowheads="1"/>
          </p:cNvSpPr>
          <p:nvPr/>
        </p:nvSpPr>
        <p:spPr bwMode="auto">
          <a:xfrm>
            <a:off x="5429906" y="1087977"/>
            <a:ext cx="2761593" cy="2970044"/>
          </a:xfrm>
          <a:prstGeom prst="rect">
            <a:avLst/>
          </a:prstGeom>
          <a:noFill/>
          <a:ln w="9525">
            <a:noFill/>
            <a:miter lim="800000"/>
            <a:headEnd/>
            <a:tailEnd/>
          </a:ln>
        </p:spPr>
        <p:txBody>
          <a:bodyPr wrap="square">
            <a:spAutoFit/>
          </a:bodyPr>
          <a:lstStyle/>
          <a:p>
            <a:pPr algn="ctr" eaLnBrk="0" hangingPunct="0">
              <a:spcBef>
                <a:spcPct val="50000"/>
              </a:spcBef>
              <a:defRPr/>
            </a:pPr>
            <a:r>
              <a:rPr lang="en-GB" sz="3200" b="1" dirty="0">
                <a:latin typeface="+mn-lt"/>
              </a:rPr>
              <a:t>The Earth and plate tectonics</a:t>
            </a:r>
          </a:p>
          <a:p>
            <a:pPr algn="ctr" eaLnBrk="0" hangingPunct="0">
              <a:spcBef>
                <a:spcPct val="50000"/>
              </a:spcBef>
              <a:defRPr/>
            </a:pPr>
            <a:r>
              <a:rPr lang="en-GB" sz="2600" b="1" dirty="0">
                <a:latin typeface="+mn-lt"/>
              </a:rPr>
              <a:t>Earth science for geography and science</a:t>
            </a:r>
          </a:p>
        </p:txBody>
      </p:sp>
      <p:sp>
        <p:nvSpPr>
          <p:cNvPr id="5" name="Text Box 6">
            <a:extLst>
              <a:ext uri="{FF2B5EF4-FFF2-40B4-BE49-F238E27FC236}">
                <a16:creationId xmlns:a16="http://schemas.microsoft.com/office/drawing/2014/main" id="{62DFE8E6-0156-4D7A-9588-1A6D44E2B647}"/>
              </a:ext>
            </a:extLst>
          </p:cNvPr>
          <p:cNvSpPr txBox="1">
            <a:spLocks noChangeArrowheads="1"/>
          </p:cNvSpPr>
          <p:nvPr/>
        </p:nvSpPr>
        <p:spPr bwMode="auto">
          <a:xfrm>
            <a:off x="945319" y="5035439"/>
            <a:ext cx="7665929" cy="1785104"/>
          </a:xfrm>
          <a:prstGeom prst="rect">
            <a:avLst/>
          </a:prstGeom>
          <a:noFill/>
          <a:ln w="9525">
            <a:noFill/>
            <a:miter lim="800000"/>
            <a:headEnd/>
            <a:tailEnd/>
          </a:ln>
        </p:spPr>
        <p:txBody>
          <a:bodyPr wrap="square">
            <a:spAutoFit/>
          </a:bodyPr>
          <a:lstStyle/>
          <a:p>
            <a:pPr algn="ctr" eaLnBrk="0" hangingPunct="0">
              <a:spcBef>
                <a:spcPct val="50000"/>
              </a:spcBef>
              <a:defRPr/>
            </a:pPr>
            <a:r>
              <a:rPr lang="en-GB" sz="2200" dirty="0">
                <a:latin typeface="+mn-lt"/>
              </a:rPr>
              <a:t>The workshop is based on this pdf booklet originally prepared by the Earth Science Education Unit and now available on the Earthlearningidea website. It contains a workshop summary, the outcomes, teacher guidance, risk assessments and resources lists – as in the following slides</a:t>
            </a:r>
          </a:p>
        </p:txBody>
      </p:sp>
      <p:pic>
        <p:nvPicPr>
          <p:cNvPr id="2" name="Picture 1">
            <a:extLst>
              <a:ext uri="{FF2B5EF4-FFF2-40B4-BE49-F238E27FC236}">
                <a16:creationId xmlns:a16="http://schemas.microsoft.com/office/drawing/2014/main" id="{EC9519EC-365A-4E53-B834-93FB3ABB3178}"/>
              </a:ext>
            </a:extLst>
          </p:cNvPr>
          <p:cNvPicPr>
            <a:picLocks noChangeAspect="1"/>
          </p:cNvPicPr>
          <p:nvPr/>
        </p:nvPicPr>
        <p:blipFill rotWithShape="1">
          <a:blip r:embed="rId3"/>
          <a:srcRect l="50625" t="12592" r="17917" b="8518"/>
          <a:stretch/>
        </p:blipFill>
        <p:spPr>
          <a:xfrm>
            <a:off x="2019300" y="685800"/>
            <a:ext cx="2876550" cy="4057650"/>
          </a:xfrm>
          <a:prstGeom prst="rect">
            <a:avLst/>
          </a:prstGeom>
          <a:ln>
            <a:solidFill>
              <a:schemeClr val="tx1"/>
            </a:solidFill>
          </a:ln>
        </p:spPr>
      </p:pic>
      <p:sp>
        <p:nvSpPr>
          <p:cNvPr id="3" name="Rectangle 2">
            <a:extLst>
              <a:ext uri="{FF2B5EF4-FFF2-40B4-BE49-F238E27FC236}">
                <a16:creationId xmlns:a16="http://schemas.microsoft.com/office/drawing/2014/main" id="{3ABFFC2D-FD6C-4905-8217-50CE7C238639}"/>
              </a:ext>
            </a:extLst>
          </p:cNvPr>
          <p:cNvSpPr/>
          <p:nvPr/>
        </p:nvSpPr>
        <p:spPr>
          <a:xfrm>
            <a:off x="2247900" y="4171950"/>
            <a:ext cx="1504950"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4294967295"/>
          </p:nvPr>
        </p:nvSpPr>
        <p:spPr bwMode="auto">
          <a:xfrm>
            <a:off x="469900" y="1096963"/>
            <a:ext cx="8229600" cy="1052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The magnetic evidence </a:t>
            </a:r>
          </a:p>
          <a:p>
            <a:pPr algn="ctr" eaLnBrk="1" hangingPunct="1">
              <a:buFontTx/>
              <a:buNone/>
            </a:pPr>
            <a:r>
              <a:rPr lang="en-GB" sz="2400" dirty="0"/>
              <a:t>From magnetic globe to magnetic rock evidence</a:t>
            </a:r>
          </a:p>
        </p:txBody>
      </p:sp>
      <p:pic>
        <p:nvPicPr>
          <p:cNvPr id="44036" name="Picture 21" descr="DSC_0007 - CK Cocktail stick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8638" t="2745" r="13618" b="12988"/>
          <a:stretch>
            <a:fillRect/>
          </a:stretch>
        </p:blipFill>
        <p:spPr bwMode="auto">
          <a:xfrm>
            <a:off x="4911725" y="2784475"/>
            <a:ext cx="2968625" cy="287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249362" y="5685088"/>
            <a:ext cx="3249613" cy="338554"/>
          </a:xfrm>
          <a:prstGeom prst="rect">
            <a:avLst/>
          </a:prstGeom>
        </p:spPr>
        <p:txBody>
          <a:bodyPr wrap="square">
            <a:spAutoFit/>
          </a:bodyPr>
          <a:lstStyle/>
          <a:p>
            <a:pPr algn="ctr"/>
            <a:r>
              <a:rPr lang="en-US" sz="800" b="1" dirty="0"/>
              <a:t>Petri-dish magnetic field preserved in iron filings in wax © Michèle Bourne, ESEU</a:t>
            </a:r>
            <a:endParaRPr lang="en-GB" sz="800" dirty="0"/>
          </a:p>
        </p:txBody>
      </p:sp>
      <p:sp>
        <p:nvSpPr>
          <p:cNvPr id="3" name="Rectangle 2"/>
          <p:cNvSpPr/>
          <p:nvPr/>
        </p:nvSpPr>
        <p:spPr>
          <a:xfrm>
            <a:off x="4911725" y="5664200"/>
            <a:ext cx="2968625" cy="215444"/>
          </a:xfrm>
          <a:prstGeom prst="rect">
            <a:avLst/>
          </a:prstGeom>
        </p:spPr>
        <p:txBody>
          <a:bodyPr wrap="square">
            <a:spAutoFit/>
          </a:bodyPr>
          <a:lstStyle/>
          <a:p>
            <a:pPr algn="ctr"/>
            <a:r>
              <a:rPr lang="en-GB" sz="800" b="1" dirty="0"/>
              <a:t>Model magnetic Earth (ESEU)</a:t>
            </a:r>
            <a:endParaRPr lang="en-GB" sz="800" dirty="0"/>
          </a:p>
        </p:txBody>
      </p:sp>
      <p:pic>
        <p:nvPicPr>
          <p:cNvPr id="5" name="Picture 4" descr="A picture containing cup, indoor, food, table&#10;&#10;Description automatically generated">
            <a:extLst>
              <a:ext uri="{FF2B5EF4-FFF2-40B4-BE49-F238E27FC236}">
                <a16:creationId xmlns:a16="http://schemas.microsoft.com/office/drawing/2014/main" id="{E1DCA3C4-5112-470B-B2F4-97A850B5B2A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253066" y="2814053"/>
            <a:ext cx="3250240" cy="288089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Earth’s structure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20842" y="5979695"/>
            <a:ext cx="8919414"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2610854" y="3886201"/>
            <a:ext cx="4848726" cy="646331"/>
          </a:xfrm>
          <a:prstGeom prst="rect">
            <a:avLst/>
          </a:prstGeom>
          <a:noFill/>
        </p:spPr>
        <p:txBody>
          <a:bodyPr wrap="square" rtlCol="0">
            <a:spAutoFit/>
          </a:bodyPr>
          <a:lstStyle/>
          <a:p>
            <a:pPr marL="571500" indent="-571500">
              <a:buFont typeface="Arial" panose="020B0604020202020204" pitchFamily="34" charset="0"/>
              <a:buChar char="•"/>
            </a:pPr>
            <a:r>
              <a:rPr lang="en-GB" sz="3600" b="1" dirty="0"/>
              <a:t>Magnetic Earth</a:t>
            </a:r>
          </a:p>
        </p:txBody>
      </p:sp>
      <p:sp>
        <p:nvSpPr>
          <p:cNvPr id="7" name="TextBox 6">
            <a:extLst>
              <a:ext uri="{FF2B5EF4-FFF2-40B4-BE49-F238E27FC236}">
                <a16:creationId xmlns:a16="http://schemas.microsoft.com/office/drawing/2014/main" id="{E65B38F4-B5F0-4BC0-94A3-9C1B4C399DB7}"/>
              </a:ext>
            </a:extLst>
          </p:cNvPr>
          <p:cNvSpPr txBox="1"/>
          <p:nvPr/>
        </p:nvSpPr>
        <p:spPr>
          <a:xfrm>
            <a:off x="481263" y="5370652"/>
            <a:ext cx="8381493" cy="369332"/>
          </a:xfrm>
          <a:prstGeom prst="rect">
            <a:avLst/>
          </a:prstGeom>
          <a:noFill/>
        </p:spPr>
        <p:txBody>
          <a:bodyPr wrap="square" rtlCol="0">
            <a:spAutoFit/>
          </a:bodyPr>
          <a:lstStyle/>
          <a:p>
            <a:pPr algn="ctr"/>
            <a:r>
              <a:rPr lang="en-GB" dirty="0"/>
              <a:t>Go to: </a:t>
            </a:r>
            <a:r>
              <a:rPr lang="en-GB" dirty="0">
                <a:hlinkClick r:id="rId3"/>
              </a:rPr>
              <a:t>https://www.earthlearningidea.com/Video/V24_Magnetism2.html</a:t>
            </a:r>
            <a:r>
              <a:rPr lang="en-GB" dirty="0"/>
              <a:t> hyperlink</a:t>
            </a:r>
          </a:p>
        </p:txBody>
      </p:sp>
    </p:spTree>
    <p:extLst>
      <p:ext uri="{BB962C8B-B14F-4D97-AF65-F5344CB8AC3E}">
        <p14:creationId xmlns:p14="http://schemas.microsoft.com/office/powerpoint/2010/main" val="18282130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840038" y="1208924"/>
            <a:ext cx="34655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dirty="0"/>
              <a:t>Model magnetic Earth</a:t>
            </a:r>
          </a:p>
        </p:txBody>
      </p:sp>
      <p:pic>
        <p:nvPicPr>
          <p:cNvPr id="45059" name="Picture 3" descr="CS Ph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8788" y="1947863"/>
            <a:ext cx="5711825" cy="4284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427412" y="6253914"/>
            <a:ext cx="2968625" cy="215444"/>
          </a:xfrm>
          <a:prstGeom prst="rect">
            <a:avLst/>
          </a:prstGeom>
        </p:spPr>
        <p:txBody>
          <a:bodyPr wrap="square">
            <a:spAutoFit/>
          </a:bodyPr>
          <a:lstStyle/>
          <a:p>
            <a:pPr algn="ctr"/>
            <a:r>
              <a:rPr lang="en-GB" sz="800" b="1" dirty="0"/>
              <a:t>Model magnetic Earth (ESEU)</a:t>
            </a:r>
            <a:endParaRPr lang="en-GB" sz="8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840038" y="1208924"/>
            <a:ext cx="34655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dirty="0"/>
              <a:t>Model magnetic Earth</a:t>
            </a:r>
          </a:p>
        </p:txBody>
      </p:sp>
      <p:sp>
        <p:nvSpPr>
          <p:cNvPr id="2" name="TextBox 1">
            <a:extLst>
              <a:ext uri="{FF2B5EF4-FFF2-40B4-BE49-F238E27FC236}">
                <a16:creationId xmlns:a16="http://schemas.microsoft.com/office/drawing/2014/main" id="{E8B7D224-BE45-48EC-B65C-AEAF9DD843DC}"/>
              </a:ext>
            </a:extLst>
          </p:cNvPr>
          <p:cNvSpPr txBox="1"/>
          <p:nvPr/>
        </p:nvSpPr>
        <p:spPr>
          <a:xfrm>
            <a:off x="974558" y="1973179"/>
            <a:ext cx="7363326" cy="1938992"/>
          </a:xfrm>
          <a:prstGeom prst="rect">
            <a:avLst/>
          </a:prstGeom>
          <a:noFill/>
        </p:spPr>
        <p:txBody>
          <a:bodyPr wrap="square" rtlCol="0">
            <a:spAutoFit/>
          </a:bodyPr>
          <a:lstStyle/>
          <a:p>
            <a:pPr marL="342900" indent="-342900">
              <a:buFont typeface="Arial" panose="020B0604020202020204" pitchFamily="34" charset="0"/>
              <a:buChar char="•"/>
            </a:pPr>
            <a:r>
              <a:rPr lang="en-GB" sz="2200" dirty="0"/>
              <a:t>How many degrees does the magnet on the Magnaprobe™ rotate through as it is moved from one pole to the other?</a:t>
            </a:r>
          </a:p>
          <a:p>
            <a:pPr marL="342900" indent="-342900">
              <a:buFont typeface="Arial" panose="020B0604020202020204" pitchFamily="34" charset="0"/>
              <a:buChar char="•"/>
            </a:pPr>
            <a:r>
              <a:rPr lang="en-GB" sz="2200" dirty="0"/>
              <a:t>360</a:t>
            </a:r>
            <a:r>
              <a:rPr lang="en-GB" sz="2200" baseline="30000" dirty="0"/>
              <a:t>o</a:t>
            </a:r>
            <a:r>
              <a:rPr lang="en-GB" sz="2200" dirty="0"/>
              <a:t> or back to the start = 0</a:t>
            </a:r>
            <a:r>
              <a:rPr lang="en-GB" sz="2200" baseline="30000" dirty="0"/>
              <a:t>o</a:t>
            </a:r>
          </a:p>
          <a:p>
            <a:pPr marL="342900" indent="-342900">
              <a:buFont typeface="Arial" panose="020B0604020202020204" pitchFamily="34" charset="0"/>
              <a:buChar char="•"/>
            </a:pPr>
            <a:endParaRPr lang="en-GB" sz="2400" baseline="30000" dirty="0"/>
          </a:p>
          <a:p>
            <a:pPr marL="342900" indent="-342900">
              <a:buFont typeface="Arial" panose="020B0604020202020204" pitchFamily="34" charset="0"/>
              <a:buChar char="•"/>
            </a:pPr>
            <a:endParaRPr lang="en-GB" sz="2400" baseline="30000" dirty="0"/>
          </a:p>
        </p:txBody>
      </p:sp>
    </p:spTree>
    <p:extLst>
      <p:ext uri="{BB962C8B-B14F-4D97-AF65-F5344CB8AC3E}">
        <p14:creationId xmlns:p14="http://schemas.microsoft.com/office/powerpoint/2010/main" val="195289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840038" y="1208924"/>
            <a:ext cx="34655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dirty="0"/>
              <a:t>Model magnetic Earth</a:t>
            </a:r>
          </a:p>
        </p:txBody>
      </p:sp>
      <p:sp>
        <p:nvSpPr>
          <p:cNvPr id="2" name="TextBox 1">
            <a:extLst>
              <a:ext uri="{FF2B5EF4-FFF2-40B4-BE49-F238E27FC236}">
                <a16:creationId xmlns:a16="http://schemas.microsoft.com/office/drawing/2014/main" id="{E8B7D224-BE45-48EC-B65C-AEAF9DD843DC}"/>
              </a:ext>
            </a:extLst>
          </p:cNvPr>
          <p:cNvSpPr txBox="1"/>
          <p:nvPr/>
        </p:nvSpPr>
        <p:spPr>
          <a:xfrm>
            <a:off x="888023" y="1973179"/>
            <a:ext cx="8087535" cy="4862870"/>
          </a:xfrm>
          <a:prstGeom prst="rect">
            <a:avLst/>
          </a:prstGeom>
          <a:noFill/>
        </p:spPr>
        <p:txBody>
          <a:bodyPr wrap="square" rtlCol="0">
            <a:spAutoFit/>
          </a:bodyPr>
          <a:lstStyle/>
          <a:p>
            <a:pPr marL="342900" indent="-342900">
              <a:buFont typeface="Arial" panose="020B0604020202020204" pitchFamily="34" charset="0"/>
              <a:buChar char="•"/>
            </a:pPr>
            <a:r>
              <a:rPr lang="en-GB" sz="2200" dirty="0"/>
              <a:t>If a volcano erupted at the North Pole, what angle (dip) would the magnetism recorded there have (the remanent magnetisation)?</a:t>
            </a:r>
          </a:p>
          <a:p>
            <a:pPr marL="342900" indent="-342900">
              <a:buFont typeface="Arial" panose="020B0604020202020204" pitchFamily="34" charset="0"/>
              <a:buChar char="•"/>
            </a:pPr>
            <a:r>
              <a:rPr lang="en-GB" sz="2200" dirty="0"/>
              <a:t>Vertical (90</a:t>
            </a:r>
            <a:r>
              <a:rPr lang="en-GB" sz="2200" baseline="30000" dirty="0"/>
              <a:t>o</a:t>
            </a:r>
            <a:r>
              <a:rPr lang="en-GB" sz="2200" dirty="0"/>
              <a:t>)</a:t>
            </a:r>
          </a:p>
          <a:p>
            <a:pPr marL="342900" indent="-342900">
              <a:buFont typeface="Arial" panose="020B0604020202020204" pitchFamily="34" charset="0"/>
              <a:buChar char="•"/>
            </a:pPr>
            <a:r>
              <a:rPr lang="en-GB" sz="2200" dirty="0"/>
              <a:t>If a volcano erupted at the South Pole, what dip would the remanent magnetisation there have?</a:t>
            </a:r>
          </a:p>
          <a:p>
            <a:pPr marL="342900" indent="-342900">
              <a:buFont typeface="Arial" panose="020B0604020202020204" pitchFamily="34" charset="0"/>
              <a:buChar char="•"/>
            </a:pPr>
            <a:r>
              <a:rPr lang="en-GB" sz="2200" dirty="0"/>
              <a:t>Also vertical (90</a:t>
            </a:r>
            <a:r>
              <a:rPr lang="en-GB" sz="2200" baseline="30000" dirty="0"/>
              <a:t>o</a:t>
            </a:r>
            <a:r>
              <a:rPr lang="en-GB" sz="2200" dirty="0"/>
              <a:t>)</a:t>
            </a:r>
          </a:p>
          <a:p>
            <a:pPr marL="342900" indent="-342900">
              <a:buFont typeface="Arial" panose="020B0604020202020204" pitchFamily="34" charset="0"/>
              <a:buChar char="•"/>
            </a:pPr>
            <a:r>
              <a:rPr lang="en-GB" sz="2200" dirty="0"/>
              <a:t>If a volcano erupted at the Equator, what dip would the remanent magnetisation there have?</a:t>
            </a:r>
          </a:p>
          <a:p>
            <a:pPr marL="342900" indent="-342900">
              <a:buFont typeface="Arial" panose="020B0604020202020204" pitchFamily="34" charset="0"/>
              <a:buChar char="•"/>
            </a:pPr>
            <a:r>
              <a:rPr lang="en-GB" sz="2200" dirty="0"/>
              <a:t>Horizontal (0</a:t>
            </a:r>
            <a:r>
              <a:rPr lang="en-GB" sz="2200" baseline="30000" dirty="0"/>
              <a:t>o</a:t>
            </a:r>
            <a:r>
              <a:rPr lang="en-GB" sz="2200" dirty="0"/>
              <a:t>)</a:t>
            </a:r>
          </a:p>
          <a:p>
            <a:pPr marL="342900" indent="-342900">
              <a:buFont typeface="Arial" panose="020B0604020202020204" pitchFamily="34" charset="0"/>
              <a:buChar char="•"/>
            </a:pPr>
            <a:r>
              <a:rPr lang="en-GB" sz="2200" dirty="0"/>
              <a:t>Some lavas of Carboniferous age in the UK have horizontal magnetisation. Where was the UK when the lavas erupted?</a:t>
            </a:r>
          </a:p>
          <a:p>
            <a:pPr marL="342900" indent="-342900">
              <a:buFont typeface="Arial" panose="020B0604020202020204" pitchFamily="34" charset="0"/>
              <a:buChar char="•"/>
            </a:pPr>
            <a:r>
              <a:rPr lang="en-GB" sz="2200" dirty="0"/>
              <a:t>On the Equator</a:t>
            </a:r>
          </a:p>
          <a:p>
            <a:pPr marL="342900" indent="-342900">
              <a:buFont typeface="Arial" panose="020B0604020202020204" pitchFamily="34" charset="0"/>
              <a:buChar char="•"/>
            </a:pPr>
            <a:endParaRPr lang="en-GB" sz="2400" dirty="0"/>
          </a:p>
        </p:txBody>
      </p:sp>
    </p:spTree>
    <p:extLst>
      <p:ext uri="{BB962C8B-B14F-4D97-AF65-F5344CB8AC3E}">
        <p14:creationId xmlns:p14="http://schemas.microsoft.com/office/powerpoint/2010/main" val="282829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2042355" y="1065213"/>
            <a:ext cx="504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Preserving remanent magnetisation</a:t>
            </a:r>
          </a:p>
        </p:txBody>
      </p:sp>
      <p:sp>
        <p:nvSpPr>
          <p:cNvPr id="5" name="Rectangle 4"/>
          <p:cNvSpPr/>
          <p:nvPr/>
        </p:nvSpPr>
        <p:spPr>
          <a:xfrm>
            <a:off x="730372" y="4233863"/>
            <a:ext cx="2361746" cy="338554"/>
          </a:xfrm>
          <a:prstGeom prst="rect">
            <a:avLst/>
          </a:prstGeom>
        </p:spPr>
        <p:txBody>
          <a:bodyPr wrap="square">
            <a:spAutoFit/>
          </a:bodyPr>
          <a:lstStyle/>
          <a:p>
            <a:pPr algn="ctr"/>
            <a:r>
              <a:rPr lang="en-US" sz="800" b="1" dirty="0"/>
              <a:t>Petri-dish magnetic field preserved in iron filings in wax © Michèle Bourne, ESEU</a:t>
            </a:r>
            <a:endParaRPr lang="en-GB" sz="800" dirty="0"/>
          </a:p>
        </p:txBody>
      </p:sp>
      <p:sp>
        <p:nvSpPr>
          <p:cNvPr id="2" name="Rectangle 1"/>
          <p:cNvSpPr/>
          <p:nvPr/>
        </p:nvSpPr>
        <p:spPr>
          <a:xfrm>
            <a:off x="4396975" y="6394290"/>
            <a:ext cx="3489158" cy="215444"/>
          </a:xfrm>
          <a:prstGeom prst="rect">
            <a:avLst/>
          </a:prstGeom>
        </p:spPr>
        <p:txBody>
          <a:bodyPr wrap="square">
            <a:spAutoFit/>
          </a:bodyPr>
          <a:lstStyle/>
          <a:p>
            <a:r>
              <a:rPr lang="en-GB" sz="800" b="1" dirty="0"/>
              <a:t>Magnetic inclination plotted against latitude (graph) © Chris King</a:t>
            </a:r>
            <a:endParaRPr lang="en-GB" sz="800" dirty="0"/>
          </a:p>
        </p:txBody>
      </p:sp>
      <p:pic>
        <p:nvPicPr>
          <p:cNvPr id="4" name="Picture 3" descr="A picture containing cup, indoor, food, table&#10;&#10;Description automatically generated">
            <a:extLst>
              <a:ext uri="{FF2B5EF4-FFF2-40B4-BE49-F238E27FC236}">
                <a16:creationId xmlns:a16="http://schemas.microsoft.com/office/drawing/2014/main" id="{B3F66496-760E-41F7-A05D-8805066B7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99087" y="1578811"/>
            <a:ext cx="2980267" cy="2641600"/>
          </a:xfrm>
          <a:prstGeom prst="rect">
            <a:avLst/>
          </a:prstGeom>
        </p:spPr>
      </p:pic>
      <p:pic>
        <p:nvPicPr>
          <p:cNvPr id="46084" name="Chart 1"/>
          <p:cNvPicPr>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48658" y="3046829"/>
            <a:ext cx="5585792" cy="33544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latin typeface="Calibri" panose="020F0502020204030204" pitchFamily="34" charset="0"/>
                <a:ea typeface="Calibri" panose="020F0502020204030204" pitchFamily="34" charset="0"/>
                <a:cs typeface="Times New Roman" panose="02020603050405020304" pitchFamily="18" charset="0"/>
              </a:rPr>
              <a:t>Earth’s structure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20842" y="5979695"/>
            <a:ext cx="8919414"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2045368" y="3850106"/>
            <a:ext cx="5510463" cy="1200329"/>
          </a:xfrm>
          <a:prstGeom prst="rect">
            <a:avLst/>
          </a:prstGeom>
          <a:noFill/>
        </p:spPr>
        <p:txBody>
          <a:bodyPr wrap="square" rtlCol="0">
            <a:spAutoFit/>
          </a:bodyPr>
          <a:lstStyle/>
          <a:p>
            <a:pPr marL="571500" indent="-571500">
              <a:buFont typeface="Arial" panose="020B0604020202020204" pitchFamily="34" charset="0"/>
              <a:buChar char="•"/>
            </a:pPr>
            <a:r>
              <a:rPr lang="en-GB" sz="3600" b="1" dirty="0"/>
              <a:t>Magnetic Earth using a sponge ball globe</a:t>
            </a:r>
          </a:p>
        </p:txBody>
      </p:sp>
      <p:sp>
        <p:nvSpPr>
          <p:cNvPr id="7" name="TextBox 6">
            <a:extLst>
              <a:ext uri="{FF2B5EF4-FFF2-40B4-BE49-F238E27FC236}">
                <a16:creationId xmlns:a16="http://schemas.microsoft.com/office/drawing/2014/main" id="{907B5888-2489-47FD-927C-705E9E410B41}"/>
              </a:ext>
            </a:extLst>
          </p:cNvPr>
          <p:cNvSpPr txBox="1"/>
          <p:nvPr/>
        </p:nvSpPr>
        <p:spPr>
          <a:xfrm>
            <a:off x="545433" y="5370652"/>
            <a:ext cx="8349408" cy="369332"/>
          </a:xfrm>
          <a:prstGeom prst="rect">
            <a:avLst/>
          </a:prstGeom>
          <a:noFill/>
        </p:spPr>
        <p:txBody>
          <a:bodyPr wrap="square" rtlCol="0">
            <a:spAutoFit/>
          </a:bodyPr>
          <a:lstStyle/>
          <a:p>
            <a:pPr algn="ctr"/>
            <a:r>
              <a:rPr lang="en-GB" dirty="0"/>
              <a:t>Go to: </a:t>
            </a:r>
            <a:r>
              <a:rPr lang="en-GB" dirty="0">
                <a:hlinkClick r:id="rId3"/>
              </a:rPr>
              <a:t>https://www.earthlearningidea.com/Video/V24_Magnetism3.html</a:t>
            </a:r>
            <a:r>
              <a:rPr lang="en-GB" dirty="0"/>
              <a:t> hyperlink</a:t>
            </a:r>
          </a:p>
        </p:txBody>
      </p:sp>
    </p:spTree>
    <p:extLst>
      <p:ext uri="{BB962C8B-B14F-4D97-AF65-F5344CB8AC3E}">
        <p14:creationId xmlns:p14="http://schemas.microsoft.com/office/powerpoint/2010/main" val="29522880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F7D06-8EF6-4B64-A8A7-2A90CDA2C69D}"/>
              </a:ext>
            </a:extLst>
          </p:cNvPr>
          <p:cNvSpPr txBox="1">
            <a:spLocks/>
          </p:cNvSpPr>
          <p:nvPr/>
        </p:nvSpPr>
        <p:spPr bwMode="auto">
          <a:xfrm>
            <a:off x="1907704" y="188640"/>
            <a:ext cx="5905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pitchFamily="34" charset="0"/>
              </a:defRPr>
            </a:lvl2pPr>
            <a:lvl3pPr algn="ctr" rtl="0" eaLnBrk="0" fontAlgn="base" hangingPunct="0">
              <a:spcBef>
                <a:spcPct val="0"/>
              </a:spcBef>
              <a:spcAft>
                <a:spcPct val="0"/>
              </a:spcAft>
              <a:defRPr sz="2800">
                <a:solidFill>
                  <a:schemeClr val="tx2"/>
                </a:solidFill>
                <a:latin typeface="Arial" pitchFamily="34" charset="0"/>
              </a:defRPr>
            </a:lvl3pPr>
            <a:lvl4pPr algn="ctr" rtl="0" eaLnBrk="0" fontAlgn="base" hangingPunct="0">
              <a:spcBef>
                <a:spcPct val="0"/>
              </a:spcBef>
              <a:spcAft>
                <a:spcPct val="0"/>
              </a:spcAft>
              <a:defRPr sz="2800">
                <a:solidFill>
                  <a:schemeClr val="tx2"/>
                </a:solidFill>
                <a:latin typeface="Arial" pitchFamily="34" charset="0"/>
              </a:defRPr>
            </a:lvl4pPr>
            <a:lvl5pPr algn="ctr" rtl="0" eaLnBrk="0" fontAlgn="base" hangingPunct="0">
              <a:spcBef>
                <a:spcPct val="0"/>
              </a:spcBef>
              <a:spcAft>
                <a:spcPct val="0"/>
              </a:spcAft>
              <a:defRPr sz="2800">
                <a:solidFill>
                  <a:schemeClr val="tx2"/>
                </a:solidFill>
                <a:latin typeface="Arial" pitchFamily="34" charset="0"/>
              </a:defRPr>
            </a:lvl5pPr>
            <a:lvl6pPr marL="457200" algn="ctr" rtl="0" eaLnBrk="0" fontAlgn="base" hangingPunct="0">
              <a:spcBef>
                <a:spcPct val="0"/>
              </a:spcBef>
              <a:spcAft>
                <a:spcPct val="0"/>
              </a:spcAft>
              <a:defRPr sz="2800">
                <a:solidFill>
                  <a:schemeClr val="tx2"/>
                </a:solidFill>
                <a:latin typeface="Arial" pitchFamily="34" charset="0"/>
              </a:defRPr>
            </a:lvl6pPr>
            <a:lvl7pPr marL="914400" algn="ctr" rtl="0" eaLnBrk="0" fontAlgn="base" hangingPunct="0">
              <a:spcBef>
                <a:spcPct val="0"/>
              </a:spcBef>
              <a:spcAft>
                <a:spcPct val="0"/>
              </a:spcAft>
              <a:defRPr sz="2800">
                <a:solidFill>
                  <a:schemeClr val="tx2"/>
                </a:solidFill>
                <a:latin typeface="Arial" pitchFamily="34" charset="0"/>
              </a:defRPr>
            </a:lvl7pPr>
            <a:lvl8pPr marL="1371600" algn="ctr" rtl="0" eaLnBrk="0" fontAlgn="base" hangingPunct="0">
              <a:spcBef>
                <a:spcPct val="0"/>
              </a:spcBef>
              <a:spcAft>
                <a:spcPct val="0"/>
              </a:spcAft>
              <a:defRPr sz="2800">
                <a:solidFill>
                  <a:schemeClr val="tx2"/>
                </a:solidFill>
                <a:latin typeface="Arial" pitchFamily="34" charset="0"/>
              </a:defRPr>
            </a:lvl8pPr>
            <a:lvl9pPr marL="1828800" algn="ctr" rtl="0" eaLnBrk="0" fontAlgn="base" hangingPunct="0">
              <a:spcBef>
                <a:spcPct val="0"/>
              </a:spcBef>
              <a:spcAft>
                <a:spcPct val="0"/>
              </a:spcAft>
              <a:defRPr sz="2800">
                <a:solidFill>
                  <a:schemeClr val="tx2"/>
                </a:solidFill>
                <a:latin typeface="Arial" pitchFamily="34" charset="0"/>
              </a:defRPr>
            </a:lvl9pPr>
          </a:lstStyle>
          <a:p>
            <a:endParaRPr lang="en-GB" kern="0" dirty="0"/>
          </a:p>
        </p:txBody>
      </p:sp>
      <p:pic>
        <p:nvPicPr>
          <p:cNvPr id="7" name="Content Placeholder 6">
            <a:extLst>
              <a:ext uri="{FF2B5EF4-FFF2-40B4-BE49-F238E27FC236}">
                <a16:creationId xmlns:a16="http://schemas.microsoft.com/office/drawing/2014/main" id="{8529C639-BA98-4BD3-9132-AD98437DFC98}"/>
              </a:ext>
            </a:extLst>
          </p:cNvPr>
          <p:cNvPicPr>
            <a:picLocks noGrp="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9103" t="28090" r="22806" b="15028"/>
          <a:stretch/>
        </p:blipFill>
        <p:spPr bwMode="auto">
          <a:xfrm>
            <a:off x="6400800" y="1672390"/>
            <a:ext cx="2562726" cy="2021306"/>
          </a:xfrm>
          <a:prstGeom prst="rect">
            <a:avLst/>
          </a:prstGeom>
          <a:ln>
            <a:solidFill>
              <a:schemeClr val="tx1"/>
            </a:solid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A592EF29-B715-4B2D-8B4D-66A3FCCC34DD}"/>
              </a:ext>
            </a:extLst>
          </p:cNvPr>
          <p:cNvSpPr/>
          <p:nvPr/>
        </p:nvSpPr>
        <p:spPr>
          <a:xfrm>
            <a:off x="551584" y="884476"/>
            <a:ext cx="5904656" cy="6217087"/>
          </a:xfrm>
          <a:prstGeom prst="rect">
            <a:avLst/>
          </a:prstGeom>
        </p:spPr>
        <p:txBody>
          <a:bodyPr wrap="square">
            <a:spAutoFit/>
          </a:bodyPr>
          <a:lstStyle/>
          <a:p>
            <a:pPr>
              <a:spcAft>
                <a:spcPts val="0"/>
              </a:spcAft>
            </a:pPr>
            <a:r>
              <a:rPr lang="en-GB" sz="2400" b="1" kern="0" dirty="0"/>
              <a:t>Recipe for a magnetic Earth and a magnetic detector</a:t>
            </a:r>
          </a:p>
          <a:p>
            <a:pPr marL="266700" lvl="0" indent="-266700">
              <a:spcAft>
                <a:spcPts val="0"/>
              </a:spcAft>
              <a:buFont typeface="Arial" panose="020B0604020202020204" pitchFamily="34" charset="0"/>
              <a:buChar char="•"/>
            </a:pPr>
            <a:r>
              <a:rPr lang="en-GB" sz="2200" dirty="0">
                <a:latin typeface="+mn-lt"/>
                <a:ea typeface="Times New Roman" panose="02020603050405020304" pitchFamily="18" charset="0"/>
                <a:cs typeface="Times New Roman" panose="02020603050405020304" pitchFamily="18" charset="0"/>
              </a:rPr>
              <a:t>Collect a needle and thread, a small magnet and an ‘Earth’ stress ball.</a:t>
            </a:r>
            <a:endParaRPr lang="en-GB" sz="2200" b="1" dirty="0">
              <a:latin typeface="+mn-lt"/>
              <a:ea typeface="Times New Roman" panose="02020603050405020304" pitchFamily="18" charset="0"/>
              <a:cs typeface="Times New Roman" panose="02020603050405020304" pitchFamily="18" charset="0"/>
            </a:endParaRPr>
          </a:p>
          <a:p>
            <a:pPr marL="266700" lvl="0" indent="-266700">
              <a:spcAft>
                <a:spcPts val="0"/>
              </a:spcAft>
              <a:buFont typeface="Arial" panose="020B0604020202020204" pitchFamily="34" charset="0"/>
              <a:buChar char="•"/>
            </a:pPr>
            <a:r>
              <a:rPr lang="en-GB" sz="2200" dirty="0">
                <a:latin typeface="+mn-lt"/>
                <a:ea typeface="Times New Roman" panose="02020603050405020304" pitchFamily="18" charset="0"/>
                <a:cs typeface="Times New Roman" panose="02020603050405020304" pitchFamily="18" charset="0"/>
              </a:rPr>
              <a:t>Thread the needle with the piece of thread. </a:t>
            </a:r>
            <a:endParaRPr lang="en-GB" sz="2200" b="1" dirty="0">
              <a:latin typeface="+mn-lt"/>
              <a:ea typeface="Times New Roman" panose="02020603050405020304" pitchFamily="18" charset="0"/>
              <a:cs typeface="Times New Roman" panose="02020603050405020304" pitchFamily="18" charset="0"/>
            </a:endParaRPr>
          </a:p>
          <a:p>
            <a:pPr marL="266700" lvl="0" indent="-266700">
              <a:spcAft>
                <a:spcPts val="0"/>
              </a:spcAft>
              <a:buFont typeface="Arial" panose="020B0604020202020204" pitchFamily="34" charset="0"/>
              <a:buChar char="•"/>
            </a:pPr>
            <a:r>
              <a:rPr lang="en-GB" sz="2200" dirty="0">
                <a:latin typeface="+mn-lt"/>
                <a:ea typeface="Times New Roman" panose="02020603050405020304" pitchFamily="18" charset="0"/>
                <a:cs typeface="Times New Roman" panose="02020603050405020304" pitchFamily="18" charset="0"/>
              </a:rPr>
              <a:t>Make the needle into a magnet, by laying it flat on the table, holding a magnet upright, and stroking it in the same direction ten times, as in the photograph.</a:t>
            </a:r>
          </a:p>
          <a:p>
            <a:pPr marL="266700" lvl="0" indent="-266700">
              <a:buFont typeface="Arial" panose="020B0604020202020204" pitchFamily="34" charset="0"/>
              <a:buChar char="•"/>
            </a:pPr>
            <a:r>
              <a:rPr lang="en-GB" sz="2200" dirty="0">
                <a:latin typeface="+mn-lt"/>
              </a:rPr>
              <a:t>Push a sharp pencil or pen into the North Pole of the stress ball until it reaches just over half way</a:t>
            </a:r>
            <a:endParaRPr lang="en-GB" sz="2200" b="1" dirty="0">
              <a:latin typeface="+mn-lt"/>
            </a:endParaRPr>
          </a:p>
          <a:p>
            <a:pPr marL="266700" lvl="0" indent="-266700">
              <a:buFont typeface="Arial" panose="020B0604020202020204" pitchFamily="34" charset="0"/>
              <a:buChar char="•"/>
            </a:pPr>
            <a:r>
              <a:rPr lang="en-GB" sz="2200" dirty="0">
                <a:latin typeface="+mn-lt"/>
              </a:rPr>
              <a:t>Remove the pencil/pen and push a small magnet into the same hole until it reaches half way</a:t>
            </a:r>
            <a:endParaRPr lang="en-GB" sz="2200" b="1" dirty="0">
              <a:latin typeface="+mn-lt"/>
            </a:endParaRPr>
          </a:p>
          <a:p>
            <a:pPr marL="266700" lvl="0" indent="-266700">
              <a:buFont typeface="Arial" panose="020B0604020202020204" pitchFamily="34" charset="0"/>
              <a:buChar char="•"/>
            </a:pPr>
            <a:r>
              <a:rPr lang="en-GB" sz="2200" dirty="0">
                <a:latin typeface="+mn-lt"/>
              </a:rPr>
              <a:t>You now have a model magnetic Earth and a magnetised needle ‘magnetic detector’</a:t>
            </a:r>
            <a:endParaRPr lang="en-GB" sz="2200" b="1" dirty="0">
              <a:latin typeface="+mn-lt"/>
            </a:endParaRPr>
          </a:p>
          <a:p>
            <a:pPr marL="266700" lvl="0" indent="-266700">
              <a:spcAft>
                <a:spcPts val="0"/>
              </a:spcAft>
              <a:buClr>
                <a:srgbClr val="008000"/>
              </a:buClr>
              <a:buFont typeface="Symbol" panose="05050102010706020507" pitchFamily="18" charset="2"/>
              <a:buChar char=""/>
            </a:pPr>
            <a:endParaRPr lang="en-GB"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0F803B97-02AF-4C5A-9359-08530EDBA864}"/>
              </a:ext>
            </a:extLst>
          </p:cNvPr>
          <p:cNvGrpSpPr/>
          <p:nvPr/>
        </p:nvGrpSpPr>
        <p:grpSpPr>
          <a:xfrm>
            <a:off x="6380654" y="4547461"/>
            <a:ext cx="2656205" cy="1334135"/>
            <a:chOff x="6236275" y="3019450"/>
            <a:chExt cx="2656205" cy="1334135"/>
          </a:xfrm>
        </p:grpSpPr>
        <p:pic>
          <p:nvPicPr>
            <p:cNvPr id="9" name="Picture 8">
              <a:extLst>
                <a:ext uri="{FF2B5EF4-FFF2-40B4-BE49-F238E27FC236}">
                  <a16:creationId xmlns:a16="http://schemas.microsoft.com/office/drawing/2014/main" id="{1DBBE7D8-D615-474F-AA74-A94F7B4B3223}"/>
                </a:ext>
              </a:extLst>
            </p:cNvPr>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2863" t="30530" r="25285" b="30306"/>
            <a:stretch/>
          </p:blipFill>
          <p:spPr bwMode="auto">
            <a:xfrm>
              <a:off x="6236275" y="3019450"/>
              <a:ext cx="2656205" cy="133413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cxnSp>
          <p:nvCxnSpPr>
            <p:cNvPr id="10" name="Straight Arrow Connector 9">
              <a:extLst>
                <a:ext uri="{FF2B5EF4-FFF2-40B4-BE49-F238E27FC236}">
                  <a16:creationId xmlns:a16="http://schemas.microsoft.com/office/drawing/2014/main" id="{0766320B-C759-4E9F-A3A5-E14FF02DCE05}"/>
                </a:ext>
              </a:extLst>
            </p:cNvPr>
            <p:cNvCxnSpPr/>
            <p:nvPr/>
          </p:nvCxnSpPr>
          <p:spPr>
            <a:xfrm>
              <a:off x="6883022" y="3686517"/>
              <a:ext cx="681355" cy="0"/>
            </a:xfrm>
            <a:prstGeom prst="straightConnector1">
              <a:avLst/>
            </a:prstGeom>
            <a:ln w="190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6364EC5-1712-40D7-A850-174A36E225D7}"/>
                </a:ext>
              </a:extLst>
            </p:cNvPr>
            <p:cNvCxnSpPr/>
            <p:nvPr/>
          </p:nvCxnSpPr>
          <p:spPr>
            <a:xfrm flipH="1">
              <a:off x="6883022" y="4024114"/>
              <a:ext cx="681355" cy="0"/>
            </a:xfrm>
            <a:prstGeom prst="straightConnector1">
              <a:avLst/>
            </a:prstGeom>
            <a:ln w="190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B0E08361-1C68-4F37-960A-53C5B464F66D}"/>
                </a:ext>
              </a:extLst>
            </p:cNvPr>
            <p:cNvGrpSpPr/>
            <p:nvPr/>
          </p:nvGrpSpPr>
          <p:grpSpPr>
            <a:xfrm>
              <a:off x="6709984" y="3686517"/>
              <a:ext cx="1027429" cy="339724"/>
              <a:chOff x="0" y="0"/>
              <a:chExt cx="1027928" cy="340326"/>
            </a:xfrm>
          </p:grpSpPr>
          <p:sp>
            <p:nvSpPr>
              <p:cNvPr id="18" name="Arc 17">
                <a:extLst>
                  <a:ext uri="{FF2B5EF4-FFF2-40B4-BE49-F238E27FC236}">
                    <a16:creationId xmlns:a16="http://schemas.microsoft.com/office/drawing/2014/main" id="{986DF50B-AFAF-42FB-983D-90901EBC5863}"/>
                  </a:ext>
                </a:extLst>
              </p:cNvPr>
              <p:cNvSpPr/>
              <p:nvPr/>
            </p:nvSpPr>
            <p:spPr>
              <a:xfrm>
                <a:off x="667265" y="0"/>
                <a:ext cx="352425" cy="323850"/>
              </a:xfrm>
              <a:prstGeom prst="arc">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9" name="Arc 18">
                <a:extLst>
                  <a:ext uri="{FF2B5EF4-FFF2-40B4-BE49-F238E27FC236}">
                    <a16:creationId xmlns:a16="http://schemas.microsoft.com/office/drawing/2014/main" id="{A27EC1C2-8498-4AF4-AE40-9FD88542E1A3}"/>
                  </a:ext>
                </a:extLst>
              </p:cNvPr>
              <p:cNvSpPr/>
              <p:nvPr/>
            </p:nvSpPr>
            <p:spPr>
              <a:xfrm flipH="1">
                <a:off x="8238" y="8238"/>
                <a:ext cx="352425" cy="323850"/>
              </a:xfrm>
              <a:prstGeom prst="arc">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0" name="Arc 19">
                <a:extLst>
                  <a:ext uri="{FF2B5EF4-FFF2-40B4-BE49-F238E27FC236}">
                    <a16:creationId xmlns:a16="http://schemas.microsoft.com/office/drawing/2014/main" id="{6C61759B-EB1D-47C2-90D8-5E3CDDE2EDF6}"/>
                  </a:ext>
                </a:extLst>
              </p:cNvPr>
              <p:cNvSpPr/>
              <p:nvPr/>
            </p:nvSpPr>
            <p:spPr>
              <a:xfrm flipV="1">
                <a:off x="675503" y="16476"/>
                <a:ext cx="352425" cy="323850"/>
              </a:xfrm>
              <a:prstGeom prst="arc">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1" name="Arc 20">
                <a:extLst>
                  <a:ext uri="{FF2B5EF4-FFF2-40B4-BE49-F238E27FC236}">
                    <a16:creationId xmlns:a16="http://schemas.microsoft.com/office/drawing/2014/main" id="{AA3C958B-CB63-435D-8BF9-C047863FB074}"/>
                  </a:ext>
                </a:extLst>
              </p:cNvPr>
              <p:cNvSpPr/>
              <p:nvPr/>
            </p:nvSpPr>
            <p:spPr>
              <a:xfrm flipH="1" flipV="1">
                <a:off x="0" y="16476"/>
                <a:ext cx="352425" cy="323850"/>
              </a:xfrm>
              <a:prstGeom prst="arc">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grpSp>
    </p:spTree>
    <p:extLst>
      <p:ext uri="{BB962C8B-B14F-4D97-AF65-F5344CB8AC3E}">
        <p14:creationId xmlns:p14="http://schemas.microsoft.com/office/powerpoint/2010/main" val="13463840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1AC333-8AE9-488B-8426-B21EA5634DD3}"/>
              </a:ext>
            </a:extLst>
          </p:cNvPr>
          <p:cNvSpPr>
            <a:spLocks noGrp="1"/>
          </p:cNvSpPr>
          <p:nvPr>
            <p:ph idx="1"/>
          </p:nvPr>
        </p:nvSpPr>
        <p:spPr>
          <a:xfrm>
            <a:off x="541420" y="884905"/>
            <a:ext cx="6075947" cy="4970462"/>
          </a:xfrm>
        </p:spPr>
        <p:txBody>
          <a:bodyPr/>
          <a:lstStyle/>
          <a:p>
            <a:pPr marL="0" indent="0">
              <a:buNone/>
            </a:pPr>
            <a:r>
              <a:rPr lang="en-GB" sz="2400" b="1" dirty="0"/>
              <a:t>Recipe for a magnetic Earth and a magnetic detector</a:t>
            </a:r>
          </a:p>
          <a:p>
            <a:pPr marL="266700" indent="-266700"/>
            <a:r>
              <a:rPr lang="en-GB" sz="2200" dirty="0"/>
              <a:t>Find one of the magnetic poles of the Earth by hanging the needle from the thread, and finding where the needle is pulled straight down</a:t>
            </a:r>
          </a:p>
          <a:p>
            <a:pPr marL="266700" indent="-266700"/>
            <a:r>
              <a:rPr lang="en-GB" sz="2200" dirty="0"/>
              <a:t>Find the pole on the other side of the model Earth, where the two magnets (the needle magnet and the one in the Earth) repel, so the needle is pushed away from the pole and circles around it at an angle</a:t>
            </a:r>
            <a:endParaRPr lang="en-GB" sz="1000" b="1" dirty="0"/>
          </a:p>
          <a:p>
            <a:pPr marL="266700" indent="-266700"/>
            <a:r>
              <a:rPr lang="en-GB" sz="2200" dirty="0"/>
              <a:t>Find the Equator, where the needle is upright </a:t>
            </a:r>
            <a:r>
              <a:rPr lang="en-GB" sz="2000" dirty="0"/>
              <a:t>beside the side of the Earth</a:t>
            </a:r>
            <a:endParaRPr lang="en-GB" sz="2000" b="1" dirty="0"/>
          </a:p>
          <a:p>
            <a:endParaRPr lang="en-GB" sz="2000" b="1" dirty="0"/>
          </a:p>
          <a:p>
            <a:endParaRPr lang="en-GB" dirty="0"/>
          </a:p>
        </p:txBody>
      </p:sp>
      <p:sp>
        <p:nvSpPr>
          <p:cNvPr id="4" name="Title 1">
            <a:extLst>
              <a:ext uri="{FF2B5EF4-FFF2-40B4-BE49-F238E27FC236}">
                <a16:creationId xmlns:a16="http://schemas.microsoft.com/office/drawing/2014/main" id="{5DA7E686-BAEB-453A-AFA7-110F2228EFC8}"/>
              </a:ext>
            </a:extLst>
          </p:cNvPr>
          <p:cNvSpPr txBox="1">
            <a:spLocks/>
          </p:cNvSpPr>
          <p:nvPr/>
        </p:nvSpPr>
        <p:spPr bwMode="auto">
          <a:xfrm>
            <a:off x="1905000" y="184448"/>
            <a:ext cx="5905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pitchFamily="34" charset="0"/>
              </a:defRPr>
            </a:lvl2pPr>
            <a:lvl3pPr algn="ctr" rtl="0" eaLnBrk="0" fontAlgn="base" hangingPunct="0">
              <a:spcBef>
                <a:spcPct val="0"/>
              </a:spcBef>
              <a:spcAft>
                <a:spcPct val="0"/>
              </a:spcAft>
              <a:defRPr sz="2800">
                <a:solidFill>
                  <a:schemeClr val="tx2"/>
                </a:solidFill>
                <a:latin typeface="Arial" pitchFamily="34" charset="0"/>
              </a:defRPr>
            </a:lvl3pPr>
            <a:lvl4pPr algn="ctr" rtl="0" eaLnBrk="0" fontAlgn="base" hangingPunct="0">
              <a:spcBef>
                <a:spcPct val="0"/>
              </a:spcBef>
              <a:spcAft>
                <a:spcPct val="0"/>
              </a:spcAft>
              <a:defRPr sz="2800">
                <a:solidFill>
                  <a:schemeClr val="tx2"/>
                </a:solidFill>
                <a:latin typeface="Arial" pitchFamily="34" charset="0"/>
              </a:defRPr>
            </a:lvl4pPr>
            <a:lvl5pPr algn="ctr" rtl="0" eaLnBrk="0" fontAlgn="base" hangingPunct="0">
              <a:spcBef>
                <a:spcPct val="0"/>
              </a:spcBef>
              <a:spcAft>
                <a:spcPct val="0"/>
              </a:spcAft>
              <a:defRPr sz="2800">
                <a:solidFill>
                  <a:schemeClr val="tx2"/>
                </a:solidFill>
                <a:latin typeface="Arial" pitchFamily="34" charset="0"/>
              </a:defRPr>
            </a:lvl5pPr>
            <a:lvl6pPr marL="457200" algn="ctr" rtl="0" eaLnBrk="0" fontAlgn="base" hangingPunct="0">
              <a:spcBef>
                <a:spcPct val="0"/>
              </a:spcBef>
              <a:spcAft>
                <a:spcPct val="0"/>
              </a:spcAft>
              <a:defRPr sz="2800">
                <a:solidFill>
                  <a:schemeClr val="tx2"/>
                </a:solidFill>
                <a:latin typeface="Arial" pitchFamily="34" charset="0"/>
              </a:defRPr>
            </a:lvl6pPr>
            <a:lvl7pPr marL="914400" algn="ctr" rtl="0" eaLnBrk="0" fontAlgn="base" hangingPunct="0">
              <a:spcBef>
                <a:spcPct val="0"/>
              </a:spcBef>
              <a:spcAft>
                <a:spcPct val="0"/>
              </a:spcAft>
              <a:defRPr sz="2800">
                <a:solidFill>
                  <a:schemeClr val="tx2"/>
                </a:solidFill>
                <a:latin typeface="Arial" pitchFamily="34" charset="0"/>
              </a:defRPr>
            </a:lvl7pPr>
            <a:lvl8pPr marL="1371600" algn="ctr" rtl="0" eaLnBrk="0" fontAlgn="base" hangingPunct="0">
              <a:spcBef>
                <a:spcPct val="0"/>
              </a:spcBef>
              <a:spcAft>
                <a:spcPct val="0"/>
              </a:spcAft>
              <a:defRPr sz="2800">
                <a:solidFill>
                  <a:schemeClr val="tx2"/>
                </a:solidFill>
                <a:latin typeface="Arial" pitchFamily="34" charset="0"/>
              </a:defRPr>
            </a:lvl8pPr>
            <a:lvl9pPr marL="1828800" algn="ctr" rtl="0" eaLnBrk="0" fontAlgn="base" hangingPunct="0">
              <a:spcBef>
                <a:spcPct val="0"/>
              </a:spcBef>
              <a:spcAft>
                <a:spcPct val="0"/>
              </a:spcAft>
              <a:defRPr sz="2800">
                <a:solidFill>
                  <a:schemeClr val="tx2"/>
                </a:solidFill>
                <a:latin typeface="Arial" pitchFamily="34" charset="0"/>
              </a:defRPr>
            </a:lvl9pPr>
          </a:lstStyle>
          <a:p>
            <a:endParaRPr lang="en-GB" kern="0" dirty="0"/>
          </a:p>
        </p:txBody>
      </p:sp>
      <p:pic>
        <p:nvPicPr>
          <p:cNvPr id="8" name="Picture 7">
            <a:extLst>
              <a:ext uri="{FF2B5EF4-FFF2-40B4-BE49-F238E27FC236}">
                <a16:creationId xmlns:a16="http://schemas.microsoft.com/office/drawing/2014/main" id="{B24454CD-FADF-4F96-BE15-CD25740235E2}"/>
              </a:ext>
            </a:extLst>
          </p:cNvPr>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9103" r="27786" b="6367"/>
          <a:stretch/>
        </p:blipFill>
        <p:spPr bwMode="auto">
          <a:xfrm>
            <a:off x="7308304" y="980728"/>
            <a:ext cx="1296144" cy="1783779"/>
          </a:xfrm>
          <a:prstGeom prst="rect">
            <a:avLst/>
          </a:prstGeom>
          <a:ln>
            <a:solidFill>
              <a:schemeClr val="tx1"/>
            </a:solid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5A91CB95-5812-470F-ABCB-3E911FAA9059}"/>
              </a:ext>
            </a:extLst>
          </p:cNvPr>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8254" r="26540" b="6367"/>
          <a:stretch/>
        </p:blipFill>
        <p:spPr bwMode="auto">
          <a:xfrm>
            <a:off x="7884368" y="2832769"/>
            <a:ext cx="1157461" cy="1588505"/>
          </a:xfrm>
          <a:prstGeom prst="rect">
            <a:avLst/>
          </a:prstGeom>
          <a:ln>
            <a:solidFill>
              <a:schemeClr val="tx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B88DB1E1-42E7-4DEB-B5CB-940A6EC690E2}"/>
              </a:ext>
            </a:extLst>
          </p:cNvPr>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27548" r="29342" b="13623"/>
          <a:stretch/>
        </p:blipFill>
        <p:spPr bwMode="auto">
          <a:xfrm>
            <a:off x="6685942" y="2830859"/>
            <a:ext cx="1100707" cy="1588505"/>
          </a:xfrm>
          <a:prstGeom prst="rect">
            <a:avLst/>
          </a:prstGeom>
          <a:ln>
            <a:solidFill>
              <a:schemeClr val="tx1"/>
            </a:solid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9CE7E25-BA9F-47F2-B95F-4F907CC2F5CB}"/>
              </a:ext>
            </a:extLst>
          </p:cNvPr>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2179" t="3320" r="74009" b="42723"/>
          <a:stretch/>
        </p:blipFill>
        <p:spPr bwMode="auto">
          <a:xfrm>
            <a:off x="7390927" y="4529870"/>
            <a:ext cx="1213521" cy="1556606"/>
          </a:xfrm>
          <a:prstGeom prst="rect">
            <a:avLst/>
          </a:prstGeom>
          <a:ln>
            <a:solidFill>
              <a:schemeClr val="tx1"/>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788961AD-5908-4F33-A9DF-1123E2FBB73E}"/>
              </a:ext>
            </a:extLst>
          </p:cNvPr>
          <p:cNvSpPr txBox="1"/>
          <p:nvPr/>
        </p:nvSpPr>
        <p:spPr>
          <a:xfrm>
            <a:off x="531169" y="5562802"/>
            <a:ext cx="6705127" cy="1261884"/>
          </a:xfrm>
          <a:prstGeom prst="rect">
            <a:avLst/>
          </a:prstGeom>
          <a:solidFill>
            <a:srgbClr val="E7FFE7"/>
          </a:solidFill>
          <a:ln w="19050">
            <a:solidFill>
              <a:srgbClr val="FF0000"/>
            </a:solidFill>
          </a:ln>
        </p:spPr>
        <p:txBody>
          <a:bodyPr wrap="square" rtlCol="0">
            <a:spAutoFit/>
          </a:bodyPr>
          <a:lstStyle/>
          <a:p>
            <a:pPr algn="ctr"/>
            <a:r>
              <a:rPr lang="en-GB" sz="1900" b="1" dirty="0">
                <a:solidFill>
                  <a:srgbClr val="FF0000"/>
                </a:solidFill>
                <a:latin typeface="+mn-lt"/>
              </a:rPr>
              <a:t>Note: </a:t>
            </a:r>
            <a:r>
              <a:rPr lang="en-GB" sz="1900" dirty="0">
                <a:solidFill>
                  <a:srgbClr val="FF0000"/>
                </a:solidFill>
                <a:latin typeface="+mn-lt"/>
              </a:rPr>
              <a:t>We need to teach pupils that Earth’s magnetism is </a:t>
            </a:r>
            <a:r>
              <a:rPr lang="en-GB" sz="1900" b="1" dirty="0">
                <a:solidFill>
                  <a:srgbClr val="FF0000"/>
                </a:solidFill>
                <a:latin typeface="+mn-lt"/>
              </a:rPr>
              <a:t>NOT</a:t>
            </a:r>
            <a:r>
              <a:rPr lang="en-GB" sz="1900" dirty="0">
                <a:solidFill>
                  <a:srgbClr val="FF0000"/>
                </a:solidFill>
                <a:latin typeface="+mn-lt"/>
              </a:rPr>
              <a:t> caused by a bar magnet inside the Earth – the evidence is that it is caused by currents in the core. This is just a model of how Earth’s magnetism works</a:t>
            </a:r>
          </a:p>
        </p:txBody>
      </p:sp>
    </p:spTree>
    <p:extLst>
      <p:ext uri="{BB962C8B-B14F-4D97-AF65-F5344CB8AC3E}">
        <p14:creationId xmlns:p14="http://schemas.microsoft.com/office/powerpoint/2010/main" val="21933934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15154" y="3901464"/>
            <a:ext cx="5883442"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The heat flow evidence</a:t>
            </a:r>
          </a:p>
        </p:txBody>
      </p:sp>
      <p:sp>
        <p:nvSpPr>
          <p:cNvPr id="7" name="TextBox 6">
            <a:extLst>
              <a:ext uri="{FF2B5EF4-FFF2-40B4-BE49-F238E27FC236}">
                <a16:creationId xmlns:a16="http://schemas.microsoft.com/office/drawing/2014/main" id="{8FDD1D5E-FAFE-47B7-A27B-AB85DA87CF40}"/>
              </a:ext>
            </a:extLst>
          </p:cNvPr>
          <p:cNvSpPr txBox="1"/>
          <p:nvPr/>
        </p:nvSpPr>
        <p:spPr>
          <a:xfrm>
            <a:off x="750628" y="5329709"/>
            <a:ext cx="8272789" cy="369332"/>
          </a:xfrm>
          <a:prstGeom prst="rect">
            <a:avLst/>
          </a:prstGeom>
          <a:noFill/>
        </p:spPr>
        <p:txBody>
          <a:bodyPr wrap="square" rtlCol="0">
            <a:spAutoFit/>
          </a:bodyPr>
          <a:lstStyle/>
          <a:p>
            <a:pPr algn="ctr"/>
            <a:r>
              <a:rPr lang="en-GB" dirty="0"/>
              <a:t>Go to: </a:t>
            </a:r>
            <a:r>
              <a:rPr lang="en-GB" dirty="0">
                <a:hlinkClick r:id="rId3"/>
              </a:rPr>
              <a:t>https://www.earthlearningidea.com/Video/V28_Heat_flow.html</a:t>
            </a:r>
            <a:r>
              <a:rPr lang="en-GB" dirty="0"/>
              <a:t> hyperlink</a:t>
            </a:r>
          </a:p>
        </p:txBody>
      </p:sp>
    </p:spTree>
    <p:extLst>
      <p:ext uri="{BB962C8B-B14F-4D97-AF65-F5344CB8AC3E}">
        <p14:creationId xmlns:p14="http://schemas.microsoft.com/office/powerpoint/2010/main" val="3897933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bwMode="auto">
          <a:xfrm>
            <a:off x="614149" y="1271588"/>
            <a:ext cx="8085864" cy="4567404"/>
          </a:xfrm>
          <a:prstGeom prst="rect">
            <a:avLst/>
          </a:prstGeom>
          <a:ln>
            <a:miter lim="800000"/>
            <a:headEnd/>
            <a:tailEnd/>
          </a:ln>
        </p:spPr>
        <p:txBody>
          <a:bodyPr wrap="square">
            <a:spAutoFit/>
          </a:bodyPr>
          <a:lstStyle/>
          <a:p>
            <a:pPr>
              <a:lnSpc>
                <a:spcPct val="80000"/>
              </a:lnSpc>
              <a:spcBef>
                <a:spcPts val="600"/>
              </a:spcBef>
              <a:buFontTx/>
              <a:buNone/>
              <a:tabLst>
                <a:tab pos="3230563" algn="l"/>
                <a:tab pos="3313113" algn="l"/>
              </a:tabLst>
              <a:defRPr/>
            </a:pPr>
            <a:r>
              <a:rPr lang="en-US" sz="2000" b="1" dirty="0"/>
              <a:t>		</a:t>
            </a:r>
            <a:r>
              <a:rPr lang="en-US" sz="2100" b="1" dirty="0">
                <a:cs typeface="Arial" pitchFamily="34" charset="0"/>
              </a:rPr>
              <a:t>Summary</a:t>
            </a:r>
          </a:p>
          <a:p>
            <a:pPr marL="273050" indent="0">
              <a:spcBef>
                <a:spcPts val="600"/>
              </a:spcBef>
              <a:buNone/>
              <a:tabLst>
                <a:tab pos="2068513" algn="l"/>
              </a:tabLst>
              <a:defRPr/>
            </a:pPr>
            <a:endParaRPr lang="en-GB" sz="2400" dirty="0"/>
          </a:p>
          <a:p>
            <a:pPr marL="273050" indent="0">
              <a:spcBef>
                <a:spcPts val="600"/>
              </a:spcBef>
              <a:buNone/>
              <a:tabLst>
                <a:tab pos="2068513" algn="l"/>
              </a:tabLst>
              <a:defRP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‘The Earth and Plate Tectonics’ workshop gets to grips with the wide-ranging evidence for the theory that underpins our detailed modern understanding of our dynamic planet – the theory of </a:t>
            </a:r>
            <a:r>
              <a:rPr lang="en-GB" sz="2000" b="1" dirty="0">
                <a:effectLst/>
                <a:latin typeface="Arial" panose="020B0604020202020204" pitchFamily="34" charset="0"/>
                <a:ea typeface="Times New Roman" panose="02020603050405020304" pitchFamily="18" charset="0"/>
                <a:cs typeface="Times New Roman" panose="02020603050405020304" pitchFamily="18" charset="0"/>
              </a:rPr>
              <a:t>Plate Tectonics</a:t>
            </a:r>
            <a:r>
              <a:rPr lang="en-GB" sz="2000" dirty="0">
                <a:effectLst/>
                <a:latin typeface="Arial" panose="020B0604020202020204" pitchFamily="34" charset="0"/>
                <a:ea typeface="Times New Roman" panose="02020603050405020304" pitchFamily="18" charset="0"/>
                <a:cs typeface="Times New Roman" panose="02020603050405020304" pitchFamily="18" charset="0"/>
              </a:rPr>
              <a:t>.   The workshop begins with an introduction and progresses through a series of activities that are designed to help students develop their understanding. It uses several independent sources of evidence supporting the theory, including using rock and fossil evidence, seismic records, geothermal patterns, geomagnetism, and large-scale topographical features, both above and below sea-level. The workshop concludes by investigating some of the Earth hazards linked to plate tectonics, and how we can reduce loss of life.</a:t>
            </a:r>
            <a:endParaRPr lang="en-US" sz="2000" b="1" dirty="0">
              <a:cs typeface="Arial" pitchFamily="34" charset="0"/>
            </a:endParaRPr>
          </a:p>
        </p:txBody>
      </p:sp>
      <p:sp>
        <p:nvSpPr>
          <p:cNvPr id="2" name="Rectangle 14">
            <a:extLst>
              <a:ext uri="{FF2B5EF4-FFF2-40B4-BE49-F238E27FC236}">
                <a16:creationId xmlns:a16="http://schemas.microsoft.com/office/drawing/2014/main" id="{ACF8D9BB-A3AA-4BD7-B28C-124AD6C6E805}"/>
              </a:ext>
            </a:extLst>
          </p:cNvPr>
          <p:cNvSpPr>
            <a:spLocks noChangeArrowheads="1"/>
          </p:cNvSpPr>
          <p:nvPr/>
        </p:nvSpPr>
        <p:spPr bwMode="auto">
          <a:xfrm>
            <a:off x="2122599" y="293158"/>
            <a:ext cx="5200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FFFF"/>
              </a:buClr>
              <a:buSzPct val="100000"/>
              <a:buFont typeface="Arial" pitchFamily="34" charset="0"/>
              <a:buNone/>
            </a:pPr>
            <a:r>
              <a:rPr lang="en-GB" sz="2800" b="1" dirty="0"/>
              <a:t>The Earth and plate tectonics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4"/>
          <p:cNvSpPr txBox="1">
            <a:spLocks noChangeArrowheads="1"/>
          </p:cNvSpPr>
          <p:nvPr/>
        </p:nvSpPr>
        <p:spPr bwMode="auto">
          <a:xfrm>
            <a:off x="2908300" y="1052513"/>
            <a:ext cx="3351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The heat flow evidence</a:t>
            </a:r>
          </a:p>
        </p:txBody>
      </p:sp>
      <p:sp>
        <p:nvSpPr>
          <p:cNvPr id="71684" name="Text Box 4"/>
          <p:cNvSpPr txBox="1">
            <a:spLocks noChangeArrowheads="1"/>
          </p:cNvSpPr>
          <p:nvPr/>
        </p:nvSpPr>
        <p:spPr bwMode="auto">
          <a:xfrm>
            <a:off x="954088" y="1674813"/>
            <a:ext cx="5451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The pattern of heat flow from the Earth</a:t>
            </a:r>
          </a:p>
        </p:txBody>
      </p:sp>
      <p:sp>
        <p:nvSpPr>
          <p:cNvPr id="6" name="Rectangle 5"/>
          <p:cNvSpPr/>
          <p:nvPr/>
        </p:nvSpPr>
        <p:spPr>
          <a:xfrm>
            <a:off x="2836262" y="6491736"/>
            <a:ext cx="3777122" cy="338554"/>
          </a:xfrm>
          <a:prstGeom prst="rect">
            <a:avLst/>
          </a:prstGeom>
        </p:spPr>
        <p:txBody>
          <a:bodyPr wrap="square">
            <a:spAutoFit/>
          </a:bodyPr>
          <a:lstStyle/>
          <a:p>
            <a:r>
              <a:rPr lang="en-GB" sz="800" b="1" dirty="0"/>
              <a:t>The pattern of heat flow out of the ocean floor and the upper part of the mantle and the crust </a:t>
            </a:r>
            <a:r>
              <a:rPr lang="en-US" sz="800" b="1" dirty="0"/>
              <a:t>© Chris King and Dee Edwards, redrawn by ESEU</a:t>
            </a:r>
            <a:endParaRPr lang="en-GB" sz="800" dirty="0"/>
          </a:p>
        </p:txBody>
      </p:sp>
      <p:pic>
        <p:nvPicPr>
          <p:cNvPr id="9" name="Picture 8">
            <a:extLst>
              <a:ext uri="{FF2B5EF4-FFF2-40B4-BE49-F238E27FC236}">
                <a16:creationId xmlns:a16="http://schemas.microsoft.com/office/drawing/2014/main" id="{8C4DD38F-81C6-4EDD-A398-408680112EAB}"/>
              </a:ext>
            </a:extLst>
          </p:cNvPr>
          <p:cNvPicPr/>
          <p:nvPr/>
        </p:nvPicPr>
        <p:blipFill rotWithShape="1">
          <a:blip r:embed="rId3" cstate="print">
            <a:extLst>
              <a:ext uri="{28A0092B-C50C-407E-A947-70E740481C1C}">
                <a14:useLocalDpi xmlns:a14="http://schemas.microsoft.com/office/drawing/2010/main" val="0"/>
              </a:ext>
            </a:extLst>
          </a:blip>
          <a:srcRect l="2120" t="16172" r="1913" b="2031"/>
          <a:stretch/>
        </p:blipFill>
        <p:spPr>
          <a:xfrm>
            <a:off x="1479523" y="2554162"/>
            <a:ext cx="6569968" cy="3893420"/>
          </a:xfrm>
          <a:prstGeom prst="rect">
            <a:avLst/>
          </a:prstGeom>
          <a:ln>
            <a:solidFill>
              <a:schemeClr val="tx1"/>
            </a:solidFill>
          </a:ln>
          <a:effectLst/>
        </p:spPr>
      </p:pic>
      <p:pic>
        <p:nvPicPr>
          <p:cNvPr id="10" name="Picture 9">
            <a:extLst>
              <a:ext uri="{FF2B5EF4-FFF2-40B4-BE49-F238E27FC236}">
                <a16:creationId xmlns:a16="http://schemas.microsoft.com/office/drawing/2014/main" id="{C5C1020C-A709-47EA-B436-B65F951A390F}"/>
              </a:ext>
            </a:extLst>
          </p:cNvPr>
          <p:cNvPicPr/>
          <p:nvPr/>
        </p:nvPicPr>
        <p:blipFill rotWithShape="1">
          <a:blip r:embed="rId3" cstate="print">
            <a:extLst>
              <a:ext uri="{28A0092B-C50C-407E-A947-70E740481C1C}">
                <a14:useLocalDpi xmlns:a14="http://schemas.microsoft.com/office/drawing/2010/main" val="0"/>
              </a:ext>
            </a:extLst>
          </a:blip>
          <a:srcRect l="21443" t="43385" r="73992" b="45124"/>
          <a:stretch/>
        </p:blipFill>
        <p:spPr bwMode="auto">
          <a:xfrm>
            <a:off x="6730134" y="3682740"/>
            <a:ext cx="311150" cy="545465"/>
          </a:xfrm>
          <a:prstGeom prst="rect">
            <a:avLst/>
          </a:prstGeom>
          <a:ln>
            <a:noFill/>
          </a:ln>
          <a:effectLst/>
          <a:extLst>
            <a:ext uri="{53640926-AAD7-44D8-BBD7-CCE9431645EC}">
              <a14:shadowObscured xmlns:a14="http://schemas.microsoft.com/office/drawing/2010/main"/>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4"/>
          <p:cNvSpPr txBox="1">
            <a:spLocks noChangeArrowheads="1"/>
          </p:cNvSpPr>
          <p:nvPr/>
        </p:nvSpPr>
        <p:spPr bwMode="auto">
          <a:xfrm>
            <a:off x="1866900" y="1041400"/>
            <a:ext cx="545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The pattern of heat flow from the Earth</a:t>
            </a:r>
          </a:p>
        </p:txBody>
      </p:sp>
      <p:sp>
        <p:nvSpPr>
          <p:cNvPr id="72708" name="TextBox 3"/>
          <p:cNvSpPr txBox="1">
            <a:spLocks noChangeArrowheads="1"/>
          </p:cNvSpPr>
          <p:nvPr/>
        </p:nvSpPr>
        <p:spPr bwMode="auto">
          <a:xfrm>
            <a:off x="424437" y="1555751"/>
            <a:ext cx="2363788"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High heat flow – from rising current at ridge</a:t>
            </a:r>
          </a:p>
        </p:txBody>
      </p:sp>
      <p:sp>
        <p:nvSpPr>
          <p:cNvPr id="72709" name="TextBox 4"/>
          <p:cNvSpPr txBox="1">
            <a:spLocks noChangeArrowheads="1"/>
          </p:cNvSpPr>
          <p:nvPr/>
        </p:nvSpPr>
        <p:spPr bwMode="auto">
          <a:xfrm>
            <a:off x="2944813" y="1590675"/>
            <a:ext cx="2119312"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Heat flow reducing as plate cools</a:t>
            </a:r>
          </a:p>
        </p:txBody>
      </p:sp>
      <p:sp>
        <p:nvSpPr>
          <p:cNvPr id="72710" name="TextBox 5"/>
          <p:cNvSpPr txBox="1">
            <a:spLocks noChangeArrowheads="1"/>
          </p:cNvSpPr>
          <p:nvPr/>
        </p:nvSpPr>
        <p:spPr bwMode="auto">
          <a:xfrm>
            <a:off x="5114925" y="1597025"/>
            <a:ext cx="161925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Lowest heat flow at trench</a:t>
            </a:r>
          </a:p>
        </p:txBody>
      </p:sp>
      <p:sp>
        <p:nvSpPr>
          <p:cNvPr id="72711" name="TextBox 6"/>
          <p:cNvSpPr txBox="1">
            <a:spLocks noChangeArrowheads="1"/>
          </p:cNvSpPr>
          <p:nvPr/>
        </p:nvSpPr>
        <p:spPr bwMode="auto">
          <a:xfrm>
            <a:off x="6802438" y="1597526"/>
            <a:ext cx="1885950"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High heat flow from volcanicity</a:t>
            </a:r>
          </a:p>
        </p:txBody>
      </p:sp>
      <p:pic>
        <p:nvPicPr>
          <p:cNvPr id="21" name="Picture 20"/>
          <p:cNvPicPr/>
          <p:nvPr/>
        </p:nvPicPr>
        <p:blipFill rotWithShape="1">
          <a:blip r:embed="rId3" cstate="print">
            <a:extLst>
              <a:ext uri="{28A0092B-C50C-407E-A947-70E740481C1C}">
                <a14:useLocalDpi xmlns:a14="http://schemas.microsoft.com/office/drawing/2010/main" val="0"/>
              </a:ext>
            </a:extLst>
          </a:blip>
          <a:srcRect l="2120" t="16172" r="1913" b="2031"/>
          <a:stretch/>
        </p:blipFill>
        <p:spPr>
          <a:xfrm>
            <a:off x="1479523" y="2554162"/>
            <a:ext cx="6569968" cy="3893420"/>
          </a:xfrm>
          <a:prstGeom prst="rect">
            <a:avLst/>
          </a:prstGeom>
          <a:ln>
            <a:solidFill>
              <a:schemeClr val="tx1"/>
            </a:solidFill>
          </a:ln>
          <a:effectLst/>
        </p:spPr>
      </p:pic>
      <p:cxnSp>
        <p:nvCxnSpPr>
          <p:cNvPr id="24" name="Straight Connector 23"/>
          <p:cNvCxnSpPr/>
          <p:nvPr/>
        </p:nvCxnSpPr>
        <p:spPr>
          <a:xfrm flipH="1" flipV="1">
            <a:off x="1710313" y="2201864"/>
            <a:ext cx="1234500" cy="704598"/>
          </a:xfrm>
          <a:prstGeom prst="line">
            <a:avLst/>
          </a:prstGeom>
          <a:ln w="12700" cmpd="sng">
            <a:solidFill>
              <a:schemeClr val="accent4">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72709" idx="2"/>
          </p:cNvCxnSpPr>
          <p:nvPr/>
        </p:nvCxnSpPr>
        <p:spPr>
          <a:xfrm>
            <a:off x="4004469" y="2238375"/>
            <a:ext cx="0" cy="149141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72710" idx="2"/>
          </p:cNvCxnSpPr>
          <p:nvPr/>
        </p:nvCxnSpPr>
        <p:spPr>
          <a:xfrm flipH="1">
            <a:off x="5835316" y="2243138"/>
            <a:ext cx="89234" cy="1582904"/>
          </a:xfrm>
          <a:prstGeom prst="line">
            <a:avLst/>
          </a:prstGeom>
          <a:ln w="12700">
            <a:solidFill>
              <a:schemeClr val="accent4">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2720" name="Straight Connector 72719"/>
          <p:cNvCxnSpPr/>
          <p:nvPr/>
        </p:nvCxnSpPr>
        <p:spPr>
          <a:xfrm flipH="1">
            <a:off x="6641431" y="2245226"/>
            <a:ext cx="409073" cy="789364"/>
          </a:xfrm>
          <a:prstGeom prst="line">
            <a:avLst/>
          </a:prstGeom>
          <a:ln w="12700" cmpd="sng">
            <a:solidFill>
              <a:schemeClr val="accent4">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12A6BEA-E4C3-4704-8CEC-64A491D96621}"/>
              </a:ext>
            </a:extLst>
          </p:cNvPr>
          <p:cNvSpPr/>
          <p:nvPr/>
        </p:nvSpPr>
        <p:spPr>
          <a:xfrm>
            <a:off x="2836262" y="6491736"/>
            <a:ext cx="3777122" cy="338554"/>
          </a:xfrm>
          <a:prstGeom prst="rect">
            <a:avLst/>
          </a:prstGeom>
        </p:spPr>
        <p:txBody>
          <a:bodyPr wrap="square">
            <a:spAutoFit/>
          </a:bodyPr>
          <a:lstStyle/>
          <a:p>
            <a:r>
              <a:rPr lang="en-GB" sz="800" b="1" dirty="0"/>
              <a:t>The pattern of heat flow out of the ocean floor and the upper part of the mantle and the crust </a:t>
            </a:r>
            <a:r>
              <a:rPr lang="en-US" sz="800" b="1" dirty="0"/>
              <a:t>© Chris King and Dee Edwards, redrawn by ESEU</a:t>
            </a:r>
            <a:endParaRPr lang="en-GB" sz="800" dirty="0"/>
          </a:p>
        </p:txBody>
      </p:sp>
      <p:pic>
        <p:nvPicPr>
          <p:cNvPr id="15" name="Picture 14">
            <a:extLst>
              <a:ext uri="{FF2B5EF4-FFF2-40B4-BE49-F238E27FC236}">
                <a16:creationId xmlns:a16="http://schemas.microsoft.com/office/drawing/2014/main" id="{6E173353-2E49-4E2A-8A77-23742DD607E4}"/>
              </a:ext>
            </a:extLst>
          </p:cNvPr>
          <p:cNvPicPr/>
          <p:nvPr/>
        </p:nvPicPr>
        <p:blipFill rotWithShape="1">
          <a:blip r:embed="rId3" cstate="print">
            <a:extLst>
              <a:ext uri="{28A0092B-C50C-407E-A947-70E740481C1C}">
                <a14:useLocalDpi xmlns:a14="http://schemas.microsoft.com/office/drawing/2010/main" val="0"/>
              </a:ext>
            </a:extLst>
          </a:blip>
          <a:srcRect l="21443" t="43385" r="73992" b="45124"/>
          <a:stretch/>
        </p:blipFill>
        <p:spPr bwMode="auto">
          <a:xfrm>
            <a:off x="6730134" y="3682740"/>
            <a:ext cx="311150" cy="545465"/>
          </a:xfrm>
          <a:prstGeom prst="rect">
            <a:avLst/>
          </a:prstGeom>
          <a:ln>
            <a:noFill/>
          </a:ln>
          <a:effectLst/>
          <a:extLst>
            <a:ext uri="{53640926-AAD7-44D8-BBD7-CCE9431645EC}">
              <a14:shadowObscured xmlns:a14="http://schemas.microsoft.com/office/drawing/2010/main"/>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2">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798142" y="3888608"/>
            <a:ext cx="5883442" cy="1200329"/>
          </a:xfrm>
          <a:prstGeom prst="rect">
            <a:avLst/>
          </a:prstGeom>
          <a:noFill/>
        </p:spPr>
        <p:txBody>
          <a:bodyPr wrap="square" rtlCol="0">
            <a:spAutoFit/>
          </a:bodyPr>
          <a:lstStyle/>
          <a:p>
            <a:pPr marL="571500" indent="-571500">
              <a:buFont typeface="Arial" panose="020B0604020202020204" pitchFamily="34" charset="0"/>
              <a:buChar char="•"/>
            </a:pPr>
            <a:r>
              <a:rPr lang="en-GB" sz="3600" b="1" dirty="0"/>
              <a:t>The age of ocean floor and plate speed</a:t>
            </a:r>
          </a:p>
        </p:txBody>
      </p:sp>
      <p:sp>
        <p:nvSpPr>
          <p:cNvPr id="7" name="TextBox 6">
            <a:extLst>
              <a:ext uri="{FF2B5EF4-FFF2-40B4-BE49-F238E27FC236}">
                <a16:creationId xmlns:a16="http://schemas.microsoft.com/office/drawing/2014/main" id="{0A8583DC-0688-4CE2-BD36-4CD62473CC7C}"/>
              </a:ext>
            </a:extLst>
          </p:cNvPr>
          <p:cNvSpPr txBox="1"/>
          <p:nvPr/>
        </p:nvSpPr>
        <p:spPr>
          <a:xfrm>
            <a:off x="775504" y="5370652"/>
            <a:ext cx="7974957" cy="646331"/>
          </a:xfrm>
          <a:prstGeom prst="rect">
            <a:avLst/>
          </a:prstGeom>
          <a:noFill/>
        </p:spPr>
        <p:txBody>
          <a:bodyPr wrap="square" rtlCol="0">
            <a:spAutoFit/>
          </a:bodyPr>
          <a:lstStyle/>
          <a:p>
            <a:pPr algn="ctr"/>
            <a:r>
              <a:rPr lang="en-GB" dirty="0"/>
              <a:t>Go to: </a:t>
            </a:r>
            <a:r>
              <a:rPr lang="en-GB" dirty="0">
                <a:hlinkClick r:id="rId3"/>
              </a:rPr>
              <a:t>https://www.earthlearningidea.com/Video/V28_Age_ocean_floor.html</a:t>
            </a:r>
            <a:r>
              <a:rPr lang="en-GB" dirty="0"/>
              <a:t> hyperlink</a:t>
            </a:r>
          </a:p>
        </p:txBody>
      </p:sp>
    </p:spTree>
    <p:extLst>
      <p:ext uri="{BB962C8B-B14F-4D97-AF65-F5344CB8AC3E}">
        <p14:creationId xmlns:p14="http://schemas.microsoft.com/office/powerpoint/2010/main" val="39644989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4294967295"/>
          </p:nvPr>
        </p:nvSpPr>
        <p:spPr bwMode="auto">
          <a:xfrm>
            <a:off x="454025" y="1260475"/>
            <a:ext cx="8229600" cy="1373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The age of the ocean floor evidence: </a:t>
            </a:r>
          </a:p>
          <a:p>
            <a:pPr algn="ctr" eaLnBrk="1" hangingPunct="1">
              <a:buFontTx/>
              <a:buNone/>
            </a:pPr>
            <a:r>
              <a:rPr lang="en-GB" sz="2400" dirty="0"/>
              <a:t>ocean floors are young where new plate is </a:t>
            </a:r>
          </a:p>
          <a:p>
            <a:pPr algn="ctr" eaLnBrk="1" hangingPunct="1">
              <a:buFontTx/>
              <a:buNone/>
            </a:pPr>
            <a:r>
              <a:rPr lang="en-GB" sz="2400" dirty="0"/>
              <a:t>being formed, becoming older outwards</a:t>
            </a:r>
            <a:endParaRPr lang="en-GB" sz="2400" i="1" dirty="0"/>
          </a:p>
        </p:txBody>
      </p:sp>
      <p:pic>
        <p:nvPicPr>
          <p:cNvPr id="73732" name="Picture 8" descr="File:Explorer Ridge pillow lava.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39279" y="2889318"/>
            <a:ext cx="4408993" cy="33107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997035" y="6227265"/>
            <a:ext cx="5293480" cy="215444"/>
          </a:xfrm>
          <a:prstGeom prst="rect">
            <a:avLst/>
          </a:prstGeom>
        </p:spPr>
        <p:txBody>
          <a:bodyPr wrap="square">
            <a:spAutoFit/>
          </a:bodyPr>
          <a:lstStyle/>
          <a:p>
            <a:r>
              <a:rPr lang="en-US" sz="800" b="1" dirty="0"/>
              <a:t>‘Ancient pillow lava’ by </a:t>
            </a:r>
            <a:r>
              <a:rPr lang="en-GB" sz="800" b="1" dirty="0"/>
              <a:t>US National Oceanic &amp; Atmospheric Administration – image in the public domain</a:t>
            </a:r>
            <a:endParaRPr lang="en-GB" sz="8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7"/>
          <p:cNvSpPr>
            <a:spLocks noChangeArrowheads="1"/>
          </p:cNvSpPr>
          <p:nvPr/>
        </p:nvSpPr>
        <p:spPr bwMode="auto">
          <a:xfrm>
            <a:off x="1874838" y="1028700"/>
            <a:ext cx="538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Evidence from the age of the sea floor</a:t>
            </a:r>
          </a:p>
        </p:txBody>
      </p:sp>
      <p:sp>
        <p:nvSpPr>
          <p:cNvPr id="74756" name="Rectangle 8"/>
          <p:cNvSpPr>
            <a:spLocks noChangeArrowheads="1"/>
          </p:cNvSpPr>
          <p:nvPr/>
        </p:nvSpPr>
        <p:spPr bwMode="auto">
          <a:xfrm>
            <a:off x="2695302" y="6068429"/>
            <a:ext cx="35189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800" b="1" dirty="0"/>
              <a:t>Photograph of 'The Geological Map of the World’. </a:t>
            </a:r>
            <a:r>
              <a:rPr lang="en-US" sz="800" b="1" dirty="0"/>
              <a:t>© Open University</a:t>
            </a:r>
            <a:endParaRPr lang="en-GB" sz="800" b="1" dirty="0"/>
          </a:p>
        </p:txBody>
      </p:sp>
      <p:sp>
        <p:nvSpPr>
          <p:cNvPr id="74757" name="TextBox 4"/>
          <p:cNvSpPr txBox="1">
            <a:spLocks noChangeArrowheads="1"/>
          </p:cNvSpPr>
          <p:nvPr/>
        </p:nvSpPr>
        <p:spPr bwMode="auto">
          <a:xfrm>
            <a:off x="958850" y="6345428"/>
            <a:ext cx="7272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Age of the sea floor – youngest = dark yellow, oldest = pale green</a:t>
            </a:r>
          </a:p>
        </p:txBody>
      </p:sp>
      <p:pic>
        <p:nvPicPr>
          <p:cNvPr id="6" name="Picture 2" descr="World map"/>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53306" y="1514727"/>
            <a:ext cx="6856100" cy="4553702"/>
          </a:xfrm>
          <a:prstGeom prst="rect">
            <a:avLst/>
          </a:prstGeom>
          <a:noFill/>
          <a:ln w="9525">
            <a:solidFill>
              <a:srgbClr val="6666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4"/>
          <p:cNvSpPr txBox="1">
            <a:spLocks noChangeArrowheads="1"/>
          </p:cNvSpPr>
          <p:nvPr/>
        </p:nvSpPr>
        <p:spPr bwMode="auto">
          <a:xfrm>
            <a:off x="1375426" y="1028700"/>
            <a:ext cx="6399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Which is the fastest-spreading oceanic ridge?</a:t>
            </a:r>
          </a:p>
        </p:txBody>
      </p:sp>
      <p:pic>
        <p:nvPicPr>
          <p:cNvPr id="4" name="Picture 3">
            <a:extLst>
              <a:ext uri="{FF2B5EF4-FFF2-40B4-BE49-F238E27FC236}">
                <a16:creationId xmlns:a16="http://schemas.microsoft.com/office/drawing/2014/main" id="{25BF2D98-C397-4ECE-9BEF-2A300FCCA78B}"/>
              </a:ext>
            </a:extLst>
          </p:cNvPr>
          <p:cNvPicPr>
            <a:picLocks noChangeAspect="1"/>
          </p:cNvPicPr>
          <p:nvPr/>
        </p:nvPicPr>
        <p:blipFill rotWithShape="1">
          <a:blip r:embed="rId3"/>
          <a:srcRect l="19842" t="21313" r="54888" b="6768"/>
          <a:stretch/>
        </p:blipFill>
        <p:spPr>
          <a:xfrm rot="5400000">
            <a:off x="2488664" y="316878"/>
            <a:ext cx="4616941" cy="7391402"/>
          </a:xfrm>
          <a:prstGeom prst="rect">
            <a:avLst/>
          </a:prstGeom>
          <a:ln>
            <a:solidFill>
              <a:schemeClr val="tx1"/>
            </a:solidFill>
          </a:ln>
        </p:spPr>
      </p:pic>
      <p:graphicFrame>
        <p:nvGraphicFramePr>
          <p:cNvPr id="6" name="Table 5">
            <a:extLst>
              <a:ext uri="{FF2B5EF4-FFF2-40B4-BE49-F238E27FC236}">
                <a16:creationId xmlns:a16="http://schemas.microsoft.com/office/drawing/2014/main" id="{4098CFB7-4586-4350-AADD-834916E5CF2A}"/>
              </a:ext>
            </a:extLst>
          </p:cNvPr>
          <p:cNvGraphicFramePr>
            <a:graphicFrameLocks noGrp="1"/>
          </p:cNvGraphicFramePr>
          <p:nvPr/>
        </p:nvGraphicFramePr>
        <p:xfrm>
          <a:off x="613610" y="6404160"/>
          <a:ext cx="8213924" cy="243840"/>
        </p:xfrm>
        <a:graphic>
          <a:graphicData uri="http://schemas.openxmlformats.org/drawingml/2006/table">
            <a:tbl>
              <a:tblPr firstRow="1" firstCol="1" bandRow="1">
                <a:tableStyleId>{5C22544A-7EE6-4342-B048-85BDC9FD1C3A}</a:tableStyleId>
              </a:tblPr>
              <a:tblGrid>
                <a:gridCol w="8213924">
                  <a:extLst>
                    <a:ext uri="{9D8B030D-6E8A-4147-A177-3AD203B41FA5}">
                      <a16:colId xmlns:a16="http://schemas.microsoft.com/office/drawing/2014/main" val="1414671521"/>
                    </a:ext>
                  </a:extLst>
                </a:gridCol>
              </a:tblGrid>
              <a:tr h="46544">
                <a:tc>
                  <a:txBody>
                    <a:bodyPr/>
                    <a:lstStyle/>
                    <a:p>
                      <a:pPr algn="ctr">
                        <a:spcAft>
                          <a:spcPts val="0"/>
                        </a:spcAft>
                      </a:pPr>
                      <a:r>
                        <a:rPr lang="en-GB" sz="800" b="1" u="none" dirty="0">
                          <a:solidFill>
                            <a:schemeClr val="tx1"/>
                          </a:solidFill>
                          <a:effectLst/>
                        </a:rPr>
                        <a:t>From: http://www.ngdc.noaa.gov/mgg/ocean_age/ocean_age_2008.html; National Geophysical Data Center, National Oceanic and Atmospheric Administration, U.S. Department of Commerce, http://www.ngdc.noaa.gov and licensed under the Creative Commons Attribution-Share Alike 3.0 Unported license.</a:t>
                      </a:r>
                      <a:endParaRPr lang="en-GB" sz="1200" b="1" u="none"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E7FFE7"/>
                      </a:solidFill>
                      <a:prstDash val="solid"/>
                      <a:round/>
                      <a:headEnd type="none" w="med" len="med"/>
                      <a:tailEnd type="none" w="med" len="med"/>
                    </a:lnL>
                    <a:lnR w="12700" cap="flat" cmpd="sng" algn="ctr">
                      <a:solidFill>
                        <a:srgbClr val="E7FFE7"/>
                      </a:solidFill>
                      <a:prstDash val="solid"/>
                      <a:round/>
                      <a:headEnd type="none" w="med" len="med"/>
                      <a:tailEnd type="none" w="med" len="med"/>
                    </a:lnR>
                    <a:lnT w="12700" cap="flat" cmpd="sng" algn="ctr">
                      <a:solidFill>
                        <a:srgbClr val="E7FFE7"/>
                      </a:solidFill>
                      <a:prstDash val="solid"/>
                      <a:round/>
                      <a:headEnd type="none" w="med" len="med"/>
                      <a:tailEnd type="none" w="med" len="med"/>
                    </a:lnT>
                    <a:lnB w="12700" cap="flat" cmpd="sng" algn="ctr">
                      <a:solidFill>
                        <a:srgbClr val="E7FFE7"/>
                      </a:solidFill>
                      <a:prstDash val="solid"/>
                      <a:round/>
                      <a:headEnd type="none" w="med" len="med"/>
                      <a:tailEnd type="none" w="med" len="med"/>
                    </a:lnB>
                    <a:noFill/>
                  </a:tcPr>
                </a:tc>
                <a:extLst>
                  <a:ext uri="{0D108BD9-81ED-4DB2-BD59-A6C34878D82A}">
                    <a16:rowId xmlns:a16="http://schemas.microsoft.com/office/drawing/2014/main" val="2091910814"/>
                  </a:ext>
                </a:extLst>
              </a:tr>
            </a:tbl>
          </a:graphicData>
        </a:graphic>
      </p:graphicFrame>
      <p:sp>
        <p:nvSpPr>
          <p:cNvPr id="8" name="Rectangle 7">
            <a:extLst>
              <a:ext uri="{FF2B5EF4-FFF2-40B4-BE49-F238E27FC236}">
                <a16:creationId xmlns:a16="http://schemas.microsoft.com/office/drawing/2014/main" id="{617108DD-B613-4CC5-9157-9CC16282BDB4}"/>
              </a:ext>
            </a:extLst>
          </p:cNvPr>
          <p:cNvSpPr/>
          <p:nvPr/>
        </p:nvSpPr>
        <p:spPr>
          <a:xfrm>
            <a:off x="5988676" y="6046631"/>
            <a:ext cx="560231" cy="251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D890CC51-354F-4B43-86A1-5AC66FAA3692}"/>
              </a:ext>
            </a:extLst>
          </p:cNvPr>
          <p:cNvSpPr txBox="1"/>
          <p:nvPr/>
        </p:nvSpPr>
        <p:spPr>
          <a:xfrm>
            <a:off x="5921549" y="5974029"/>
            <a:ext cx="678873" cy="353943"/>
          </a:xfrm>
          <a:prstGeom prst="rect">
            <a:avLst/>
          </a:prstGeom>
          <a:noFill/>
          <a:ln>
            <a:noFill/>
          </a:ln>
        </p:spPr>
        <p:txBody>
          <a:bodyPr wrap="square" rtlCol="0">
            <a:spAutoFit/>
          </a:bodyPr>
          <a:lstStyle/>
          <a:p>
            <a:r>
              <a:rPr lang="en-GB" sz="1700" b="1" dirty="0">
                <a:solidFill>
                  <a:schemeClr val="bg2">
                    <a:lumMod val="50000"/>
                  </a:schemeClr>
                </a:solidFill>
              </a:rPr>
              <a:t>(Ma)</a:t>
            </a:r>
          </a:p>
        </p:txBody>
      </p:sp>
    </p:spTree>
    <p:extLst>
      <p:ext uri="{BB962C8B-B14F-4D97-AF65-F5344CB8AC3E}">
        <p14:creationId xmlns:p14="http://schemas.microsoft.com/office/powerpoint/2010/main" val="26151053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539552" y="404664"/>
            <a:ext cx="830222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200" b="1" dirty="0">
                <a:solidFill>
                  <a:schemeClr val="tx1"/>
                </a:solidFill>
              </a:rPr>
              <a:t>The Earth </a:t>
            </a:r>
            <a:r>
              <a:rPr lang="en-US" sz="3200" b="1" dirty="0"/>
              <a:t>and plate tectonics</a:t>
            </a:r>
            <a:r>
              <a:rPr lang="en-US" sz="3200" b="1" dirty="0">
                <a:solidFill>
                  <a:schemeClr val="tx1"/>
                </a:solidFill>
              </a:rPr>
              <a:t> – online </a:t>
            </a:r>
          </a:p>
          <a:p>
            <a:pPr algn="ctr"/>
            <a:r>
              <a:rPr lang="en-GB" sz="2400" b="1" dirty="0"/>
              <a:t>End of Part 1</a:t>
            </a:r>
          </a:p>
          <a:p>
            <a:pPr algn="ctr"/>
            <a:endParaRPr lang="en-GB" sz="600" b="1" dirty="0"/>
          </a:p>
          <a:p>
            <a:pPr algn="ctr"/>
            <a:r>
              <a:rPr lang="en-GB" sz="2400" b="1" dirty="0">
                <a:solidFill>
                  <a:schemeClr val="tx1"/>
                </a:solidFill>
              </a:rPr>
              <a:t>Earth Science for science and geography </a:t>
            </a:r>
          </a:p>
          <a:p>
            <a:pPr algn="ctr"/>
            <a:r>
              <a:rPr lang="en-GB" sz="2400" b="1" dirty="0">
                <a:solidFill>
                  <a:schemeClr val="tx1"/>
                </a:solidFill>
              </a:rPr>
              <a:t>– video workshop</a:t>
            </a:r>
          </a:p>
        </p:txBody>
      </p:sp>
      <p:pic>
        <p:nvPicPr>
          <p:cNvPr id="5" name="Picture 4">
            <a:extLst>
              <a:ext uri="{FF2B5EF4-FFF2-40B4-BE49-F238E27FC236}">
                <a16:creationId xmlns:a16="http://schemas.microsoft.com/office/drawing/2014/main" id="{CEB6505D-A959-4E15-928C-3C89CC80C155}"/>
              </a:ext>
            </a:extLst>
          </p:cNvPr>
          <p:cNvPicPr>
            <a:picLocks noChangeAspect="1"/>
          </p:cNvPicPr>
          <p:nvPr/>
        </p:nvPicPr>
        <p:blipFill rotWithShape="1">
          <a:blip r:embed="rId3"/>
          <a:srcRect l="54921" t="11311" r="8543" b="78797"/>
          <a:stretch/>
        </p:blipFill>
        <p:spPr>
          <a:xfrm>
            <a:off x="318655" y="6048375"/>
            <a:ext cx="8852079" cy="809625"/>
          </a:xfrm>
          <a:prstGeom prst="rect">
            <a:avLst/>
          </a:prstGeom>
        </p:spPr>
      </p:pic>
      <p:sp>
        <p:nvSpPr>
          <p:cNvPr id="2" name="TextBox 1">
            <a:extLst>
              <a:ext uri="{FF2B5EF4-FFF2-40B4-BE49-F238E27FC236}">
                <a16:creationId xmlns:a16="http://schemas.microsoft.com/office/drawing/2014/main" id="{14033465-C487-4CE8-8BBA-BA74F8148779}"/>
              </a:ext>
            </a:extLst>
          </p:cNvPr>
          <p:cNvSpPr txBox="1"/>
          <p:nvPr/>
        </p:nvSpPr>
        <p:spPr>
          <a:xfrm>
            <a:off x="6876256" y="2708920"/>
            <a:ext cx="2160240" cy="2031325"/>
          </a:xfrm>
          <a:prstGeom prst="rect">
            <a:avLst/>
          </a:prstGeom>
          <a:noFill/>
        </p:spPr>
        <p:txBody>
          <a:bodyPr wrap="square" rtlCol="0">
            <a:spAutoFit/>
          </a:bodyPr>
          <a:lstStyle/>
          <a:p>
            <a:pPr algn="ctr"/>
            <a:r>
              <a:rPr lang="en-GB" dirty="0">
                <a:solidFill>
                  <a:schemeClr val="tx1"/>
                </a:solidFill>
              </a:rPr>
              <a:t>Developed from the Earth Science Education Unit ‘The Earth and plate tectonics’ workshop, with permission</a:t>
            </a:r>
          </a:p>
        </p:txBody>
      </p:sp>
      <p:sp>
        <p:nvSpPr>
          <p:cNvPr id="3" name="TextBox 2">
            <a:extLst>
              <a:ext uri="{FF2B5EF4-FFF2-40B4-BE49-F238E27FC236}">
                <a16:creationId xmlns:a16="http://schemas.microsoft.com/office/drawing/2014/main" id="{35D1E6D1-9C2E-455B-954E-2D0A8F1B31A7}"/>
              </a:ext>
            </a:extLst>
          </p:cNvPr>
          <p:cNvSpPr txBox="1"/>
          <p:nvPr/>
        </p:nvSpPr>
        <p:spPr>
          <a:xfrm>
            <a:off x="539552" y="5661248"/>
            <a:ext cx="8424936" cy="400110"/>
          </a:xfrm>
          <a:prstGeom prst="rect">
            <a:avLst/>
          </a:prstGeom>
          <a:noFill/>
        </p:spPr>
        <p:txBody>
          <a:bodyPr wrap="square" rtlCol="0">
            <a:spAutoFit/>
          </a:bodyPr>
          <a:lstStyle/>
          <a:p>
            <a:pPr algn="ctr"/>
            <a:r>
              <a:rPr lang="en-GB" sz="1000" dirty="0">
                <a:solidFill>
                  <a:schemeClr val="tx1"/>
                </a:solidFill>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p>
        </p:txBody>
      </p:sp>
      <p:pic>
        <p:nvPicPr>
          <p:cNvPr id="6" name="Picture 5">
            <a:extLst>
              <a:ext uri="{FF2B5EF4-FFF2-40B4-BE49-F238E27FC236}">
                <a16:creationId xmlns:a16="http://schemas.microsoft.com/office/drawing/2014/main" id="{91828755-10C0-4910-9DB4-11E1E7D85F57}"/>
              </a:ext>
            </a:extLst>
          </p:cNvPr>
          <p:cNvPicPr>
            <a:picLocks noChangeAspect="1"/>
          </p:cNvPicPr>
          <p:nvPr/>
        </p:nvPicPr>
        <p:blipFill rotWithShape="1">
          <a:blip r:embed="rId4"/>
          <a:srcRect l="52999" t="26675" r="20374" b="31343"/>
          <a:stretch/>
        </p:blipFill>
        <p:spPr>
          <a:xfrm>
            <a:off x="2166649" y="2181338"/>
            <a:ext cx="3776951" cy="3349696"/>
          </a:xfrm>
          <a:prstGeom prst="rect">
            <a:avLst/>
          </a:prstGeom>
          <a:ln>
            <a:solidFill>
              <a:schemeClr val="tx1"/>
            </a:solidFill>
          </a:ln>
        </p:spPr>
      </p:pic>
    </p:spTree>
    <p:extLst>
      <p:ext uri="{BB962C8B-B14F-4D97-AF65-F5344CB8AC3E}">
        <p14:creationId xmlns:p14="http://schemas.microsoft.com/office/powerpoint/2010/main" val="1371044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4294967295"/>
          </p:nvPr>
        </p:nvSpPr>
        <p:spPr bwMode="auto">
          <a:xfrm>
            <a:off x="460484" y="1264758"/>
            <a:ext cx="8418787" cy="5509200"/>
          </a:xfrm>
          <a:prstGeom prst="rect">
            <a:avLst/>
          </a:prstGeom>
          <a:ln>
            <a:miter lim="800000"/>
            <a:headEnd/>
            <a:tailEnd/>
          </a:ln>
        </p:spPr>
        <p:txBody>
          <a:bodyPr wrap="square">
            <a:spAutoFit/>
          </a:bodyPr>
          <a:lstStyle/>
          <a:p>
            <a:pPr algn="ctr">
              <a:lnSpc>
                <a:spcPct val="80000"/>
              </a:lnSpc>
              <a:spcBef>
                <a:spcPct val="50000"/>
              </a:spcBef>
              <a:buFontTx/>
              <a:buNone/>
              <a:tabLst>
                <a:tab pos="2068513" algn="l"/>
              </a:tabLst>
              <a:defRPr/>
            </a:pPr>
            <a:r>
              <a:rPr lang="en-US" sz="2000" b="1" dirty="0"/>
              <a:t>Workshop outcomes</a:t>
            </a:r>
          </a:p>
          <a:p>
            <a:pPr marL="0" indent="0">
              <a:buNone/>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The workshop and its activities provide the following outcomes:</a:t>
            </a: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an introduction to plate tectonics;</a:t>
            </a: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distinction between the ‘facts’ of plate tectonics and the evidence used to support plate tectonic theory;</a:t>
            </a: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a survey of some of the evidence supporting plate tectonic theory;</a:t>
            </a: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an introduction to the evidence for the structure of the Earth and the links between the structure of the outer Earth and plate tectonics;</a:t>
            </a: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explanation of some of the hazards caused by plate tectonic processes - earthquakes and eruptions;</a:t>
            </a:r>
          </a:p>
          <a:p>
            <a:pPr marL="342900" lvl="0" indent="-342900">
              <a:buFont typeface="Symbol" panose="05050102010706020507" pitchFamily="18" charset="2"/>
              <a:buChar char=""/>
              <a:tabLst>
                <a:tab pos="228600" algn="l"/>
              </a:tabLst>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methods of teaching the abstract concepts of plate tectonics, using a wide range of teaching approaches, including practical and electronic simulations;</a:t>
            </a:r>
          </a:p>
          <a:p>
            <a:pPr marL="342900" lvl="0" indent="-342900">
              <a:buFont typeface="Symbol" panose="05050102010706020507" pitchFamily="18" charset="2"/>
              <a:buChar char=""/>
              <a:tabLst>
                <a:tab pos="228600" algn="l"/>
              </a:tabLst>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approaches to activities designed to develop the thinking and investigational skills of students;</a:t>
            </a:r>
          </a:p>
          <a:p>
            <a:pPr marL="342900" lvl="0" indent="-342900">
              <a:buFont typeface="Symbol" panose="05050102010706020507" pitchFamily="18" charset="2"/>
              <a:buChar char=""/>
              <a:tabLst>
                <a:tab pos="228600" algn="l"/>
              </a:tabLst>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an integrated overview of the plate tectonic concepts.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9|10|8.6|12.7|10.7|5.2|6.7|6.9|3|3.5|3.2|14.9|5.7|3.8|2.8|5.7|7"/>
</p:tagLst>
</file>

<file path=ppt/tags/tag2.xml><?xml version="1.0" encoding="utf-8"?>
<p:tagLst xmlns:a="http://schemas.openxmlformats.org/drawingml/2006/main" xmlns:r="http://schemas.openxmlformats.org/officeDocument/2006/relationships" xmlns:p="http://schemas.openxmlformats.org/presentationml/2006/main">
  <p:tag name="TIMING" val="|3.9|13.4|12.8|15.3"/>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8139</TotalTime>
  <Words>5199</Words>
  <Application>Microsoft Office PowerPoint</Application>
  <PresentationFormat>On-screen Show (4:3)</PresentationFormat>
  <Paragraphs>745</Paragraphs>
  <Slides>86</Slides>
  <Notes>69</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86</vt:i4>
      </vt:variant>
    </vt:vector>
  </HeadingPairs>
  <TitlesOfParts>
    <vt:vector size="98" baseType="lpstr">
      <vt:lpstr>Arial</vt:lpstr>
      <vt:lpstr>Calibri</vt:lpstr>
      <vt:lpstr>Courier New</vt:lpstr>
      <vt:lpstr>Marlett</vt:lpstr>
      <vt:lpstr>Symbol</vt:lpstr>
      <vt:lpstr>Times New Roman</vt:lpstr>
      <vt:lpstr>Wingdings</vt:lpstr>
      <vt:lpstr>1_Custom Design</vt:lpstr>
      <vt:lpstr>Custom Design</vt:lpstr>
      <vt:lpstr>3_Custom Design</vt:lpstr>
      <vt:lpstr>2_Custom Design</vt:lpstr>
      <vt:lpstr>MSPhotoEd.3</vt:lpstr>
      <vt:lpstr>PowerPoint Presentation</vt:lpstr>
      <vt:lpstr>Earthlearningidea online video workshops</vt:lpstr>
      <vt:lpstr>Earthlearningidea online video workshops</vt:lpstr>
      <vt:lpstr>PowerPoint Presentation</vt:lpstr>
      <vt:lpstr>Earthlearningidea online video workshops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SCIENCE EDUCATION UNIT</dc:title>
  <dc:creator>Peter</dc:creator>
  <cp:lastModifiedBy>Chris King</cp:lastModifiedBy>
  <cp:revision>652</cp:revision>
  <cp:lastPrinted>2015-03-10T14:43:50Z</cp:lastPrinted>
  <dcterms:created xsi:type="dcterms:W3CDTF">2006-02-15T21:21:49Z</dcterms:created>
  <dcterms:modified xsi:type="dcterms:W3CDTF">2020-11-01T19:05:25Z</dcterms:modified>
</cp:coreProperties>
</file>